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3"/>
  </p:notesMasterIdLst>
  <p:sldIdLst>
    <p:sldId id="440" r:id="rId2"/>
    <p:sldId id="306" r:id="rId3"/>
    <p:sldId id="317" r:id="rId4"/>
    <p:sldId id="302" r:id="rId5"/>
    <p:sldId id="271" r:id="rId6"/>
    <p:sldId id="270" r:id="rId7"/>
    <p:sldId id="269" r:id="rId8"/>
    <p:sldId id="268" r:id="rId9"/>
    <p:sldId id="267" r:id="rId10"/>
    <p:sldId id="266" r:id="rId11"/>
    <p:sldId id="299" r:id="rId12"/>
    <p:sldId id="298" r:id="rId13"/>
    <p:sldId id="297" r:id="rId14"/>
    <p:sldId id="296" r:id="rId15"/>
    <p:sldId id="295" r:id="rId16"/>
    <p:sldId id="294" r:id="rId17"/>
    <p:sldId id="300" r:id="rId18"/>
    <p:sldId id="292" r:id="rId19"/>
    <p:sldId id="291" r:id="rId20"/>
    <p:sldId id="290" r:id="rId21"/>
    <p:sldId id="289" r:id="rId22"/>
    <p:sldId id="288" r:id="rId23"/>
    <p:sldId id="287" r:id="rId24"/>
    <p:sldId id="286" r:id="rId25"/>
    <p:sldId id="285" r:id="rId26"/>
    <p:sldId id="284" r:id="rId27"/>
    <p:sldId id="283" r:id="rId28"/>
    <p:sldId id="282" r:id="rId29"/>
    <p:sldId id="281" r:id="rId30"/>
    <p:sldId id="441" r:id="rId31"/>
    <p:sldId id="279" r:id="rId32"/>
    <p:sldId id="278" r:id="rId33"/>
    <p:sldId id="277" r:id="rId34"/>
    <p:sldId id="276" r:id="rId35"/>
    <p:sldId id="275" r:id="rId36"/>
    <p:sldId id="274" r:id="rId37"/>
    <p:sldId id="273" r:id="rId38"/>
    <p:sldId id="303" r:id="rId39"/>
    <p:sldId id="265" r:id="rId40"/>
    <p:sldId id="263" r:id="rId41"/>
    <p:sldId id="262" r:id="rId42"/>
    <p:sldId id="261" r:id="rId43"/>
    <p:sldId id="260" r:id="rId44"/>
    <p:sldId id="257" r:id="rId45"/>
    <p:sldId id="301" r:id="rId46"/>
    <p:sldId id="307" r:id="rId47"/>
    <p:sldId id="310" r:id="rId48"/>
    <p:sldId id="308" r:id="rId49"/>
    <p:sldId id="312" r:id="rId50"/>
    <p:sldId id="442" r:id="rId51"/>
    <p:sldId id="443" r:id="rId52"/>
    <p:sldId id="375" r:id="rId53"/>
    <p:sldId id="320" r:id="rId54"/>
    <p:sldId id="324" r:id="rId55"/>
    <p:sldId id="304" r:id="rId56"/>
    <p:sldId id="323" r:id="rId57"/>
    <p:sldId id="347" r:id="rId58"/>
    <p:sldId id="390" r:id="rId59"/>
    <p:sldId id="391" r:id="rId60"/>
    <p:sldId id="372" r:id="rId61"/>
    <p:sldId id="397" r:id="rId62"/>
    <p:sldId id="356" r:id="rId63"/>
    <p:sldId id="374" r:id="rId64"/>
    <p:sldId id="387" r:id="rId65"/>
    <p:sldId id="343" r:id="rId66"/>
    <p:sldId id="373" r:id="rId67"/>
    <p:sldId id="392" r:id="rId68"/>
    <p:sldId id="395" r:id="rId69"/>
    <p:sldId id="393" r:id="rId70"/>
    <p:sldId id="389" r:id="rId71"/>
    <p:sldId id="402" r:id="rId72"/>
    <p:sldId id="398" r:id="rId73"/>
    <p:sldId id="400" r:id="rId74"/>
    <p:sldId id="404" r:id="rId75"/>
    <p:sldId id="405" r:id="rId76"/>
    <p:sldId id="444" r:id="rId77"/>
    <p:sldId id="309" r:id="rId78"/>
    <p:sldId id="449" r:id="rId79"/>
    <p:sldId id="451" r:id="rId80"/>
    <p:sldId id="452" r:id="rId81"/>
    <p:sldId id="407" r:id="rId82"/>
    <p:sldId id="454" r:id="rId83"/>
    <p:sldId id="455" r:id="rId84"/>
    <p:sldId id="457" r:id="rId85"/>
    <p:sldId id="383" r:id="rId86"/>
    <p:sldId id="384" r:id="rId87"/>
    <p:sldId id="459" r:id="rId88"/>
    <p:sldId id="403" r:id="rId89"/>
    <p:sldId id="460" r:id="rId90"/>
    <p:sldId id="461" r:id="rId91"/>
    <p:sldId id="463" r:id="rId92"/>
    <p:sldId id="396" r:id="rId93"/>
    <p:sldId id="410" r:id="rId94"/>
    <p:sldId id="414" r:id="rId95"/>
    <p:sldId id="415" r:id="rId96"/>
    <p:sldId id="416" r:id="rId97"/>
    <p:sldId id="417" r:id="rId98"/>
    <p:sldId id="418" r:id="rId99"/>
    <p:sldId id="421" r:id="rId100"/>
    <p:sldId id="422" r:id="rId101"/>
    <p:sldId id="423" r:id="rId102"/>
    <p:sldId id="424" r:id="rId103"/>
    <p:sldId id="429" r:id="rId104"/>
    <p:sldId id="430" r:id="rId105"/>
    <p:sldId id="431" r:id="rId106"/>
    <p:sldId id="432" r:id="rId107"/>
    <p:sldId id="433" r:id="rId108"/>
    <p:sldId id="434" r:id="rId109"/>
    <p:sldId id="435" r:id="rId110"/>
    <p:sldId id="436" r:id="rId111"/>
    <p:sldId id="476" r:id="rId112"/>
    <p:sldId id="477" r:id="rId113"/>
    <p:sldId id="478" r:id="rId114"/>
    <p:sldId id="479" r:id="rId115"/>
    <p:sldId id="481" r:id="rId116"/>
    <p:sldId id="482" r:id="rId117"/>
    <p:sldId id="399" r:id="rId118"/>
    <p:sldId id="483" r:id="rId119"/>
    <p:sldId id="319" r:id="rId120"/>
    <p:sldId id="486" r:id="rId121"/>
    <p:sldId id="487" r:id="rId122"/>
    <p:sldId id="385" r:id="rId123"/>
    <p:sldId id="490" r:id="rId124"/>
    <p:sldId id="491" r:id="rId125"/>
    <p:sldId id="492" r:id="rId126"/>
    <p:sldId id="345" r:id="rId127"/>
    <p:sldId id="346" r:id="rId128"/>
    <p:sldId id="361" r:id="rId129"/>
    <p:sldId id="494" r:id="rId130"/>
    <p:sldId id="338" r:id="rId131"/>
    <p:sldId id="335" r:id="rId132"/>
    <p:sldId id="336" r:id="rId133"/>
    <p:sldId id="497" r:id="rId134"/>
    <p:sldId id="339" r:id="rId135"/>
    <p:sldId id="500" r:id="rId136"/>
    <p:sldId id="504" r:id="rId137"/>
    <p:sldId id="326" r:id="rId138"/>
    <p:sldId id="505" r:id="rId139"/>
    <p:sldId id="419" r:id="rId140"/>
    <p:sldId id="420" r:id="rId141"/>
    <p:sldId id="506" r:id="rId142"/>
    <p:sldId id="293" r:id="rId143"/>
    <p:sldId id="507" r:id="rId144"/>
    <p:sldId id="508" r:id="rId145"/>
    <p:sldId id="510" r:id="rId146"/>
    <p:sldId id="272" r:id="rId147"/>
    <p:sldId id="511" r:id="rId148"/>
    <p:sldId id="513" r:id="rId149"/>
    <p:sldId id="514" r:id="rId150"/>
    <p:sldId id="515" r:id="rId151"/>
    <p:sldId id="349" r:id="rId152"/>
    <p:sldId id="516" r:id="rId153"/>
    <p:sldId id="353" r:id="rId154"/>
    <p:sldId id="517" r:id="rId155"/>
    <p:sldId id="518" r:id="rId156"/>
    <p:sldId id="519" r:id="rId157"/>
    <p:sldId id="521" r:id="rId158"/>
    <p:sldId id="522" r:id="rId159"/>
    <p:sldId id="523" r:id="rId160"/>
    <p:sldId id="524" r:id="rId161"/>
    <p:sldId id="427" r:id="rId162"/>
    <p:sldId id="525" r:id="rId163"/>
    <p:sldId id="529" r:id="rId164"/>
    <p:sldId id="530" r:id="rId165"/>
    <p:sldId id="531" r:id="rId166"/>
    <p:sldId id="532" r:id="rId167"/>
    <p:sldId id="533" r:id="rId168"/>
    <p:sldId id="535" r:id="rId169"/>
    <p:sldId id="536" r:id="rId170"/>
    <p:sldId id="537" r:id="rId171"/>
    <p:sldId id="538" r:id="rId172"/>
    <p:sldId id="539" r:id="rId173"/>
    <p:sldId id="541" r:id="rId174"/>
    <p:sldId id="352" r:id="rId175"/>
    <p:sldId id="543" r:id="rId176"/>
    <p:sldId id="544" r:id="rId177"/>
    <p:sldId id="545" r:id="rId178"/>
    <p:sldId id="311" r:id="rId179"/>
    <p:sldId id="550" r:id="rId180"/>
    <p:sldId id="551" r:id="rId181"/>
    <p:sldId id="552" r:id="rId182"/>
    <p:sldId id="553" r:id="rId183"/>
    <p:sldId id="554" r:id="rId184"/>
    <p:sldId id="557" r:id="rId185"/>
    <p:sldId id="558" r:id="rId186"/>
    <p:sldId id="559" r:id="rId187"/>
    <p:sldId id="560" r:id="rId188"/>
    <p:sldId id="561" r:id="rId189"/>
    <p:sldId id="562" r:id="rId190"/>
    <p:sldId id="563" r:id="rId191"/>
    <p:sldId id="564" r:id="rId19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F8FF"/>
    <a:srgbClr val="CCFFFF"/>
    <a:srgbClr val="99FFCC"/>
    <a:srgbClr val="3F80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1498" y="9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93"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viewProps" Target="viewProps.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D77DAE-D752-1C4C-A2CE-AFD0E5B953A4}" type="datetimeFigureOut">
              <a:rPr lang="en-US" smtClean="0"/>
              <a:t>5/21/2020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81A7D7-C587-864F-B88F-6E4428F9637C}" type="slidenum">
              <a:rPr lang="en-US" smtClean="0"/>
              <a:t>‹#›</a:t>
            </a:fld>
            <a:endParaRPr lang="en-US"/>
          </a:p>
        </p:txBody>
      </p:sp>
    </p:spTree>
    <p:extLst>
      <p:ext uri="{BB962C8B-B14F-4D97-AF65-F5344CB8AC3E}">
        <p14:creationId xmlns:p14="http://schemas.microsoft.com/office/powerpoint/2010/main" val="32084776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en.wikipedia.org/wiki/Moon" TargetMode="External"/><Relationship Id="rId13" Type="http://schemas.openxmlformats.org/officeDocument/2006/relationships/hyperlink" Target="https://en.wikipedia.org/wiki/Aristotle" TargetMode="External"/><Relationship Id="rId18" Type="http://schemas.openxmlformats.org/officeDocument/2006/relationships/hyperlink" Target="https://en.wikipedia.org/wiki/Celestial_pole" TargetMode="External"/><Relationship Id="rId3" Type="http://schemas.openxmlformats.org/officeDocument/2006/relationships/hyperlink" Target="https://en.wikipedia.org/wiki/Astronomy" TargetMode="External"/><Relationship Id="rId7" Type="http://schemas.openxmlformats.org/officeDocument/2006/relationships/hyperlink" Target="https://en.wikipedia.org/wiki/Sun" TargetMode="External"/><Relationship Id="rId12" Type="http://schemas.openxmlformats.org/officeDocument/2006/relationships/hyperlink" Target="https://en.wikipedia.org/wiki/Geocentric_model#cite_note-Lawson2004-1" TargetMode="External"/><Relationship Id="rId17" Type="http://schemas.openxmlformats.org/officeDocument/2006/relationships/hyperlink" Target="https://en.wikipedia.org/wiki/Celestial_sphere" TargetMode="External"/><Relationship Id="rId2" Type="http://schemas.openxmlformats.org/officeDocument/2006/relationships/slide" Target="../slides/slide3.xml"/><Relationship Id="rId16" Type="http://schemas.openxmlformats.org/officeDocument/2006/relationships/hyperlink" Target="https://en.wikipedia.org/wiki/Fixed_stars" TargetMode="External"/><Relationship Id="rId20" Type="http://schemas.openxmlformats.org/officeDocument/2006/relationships/hyperlink" Target="https://en.wikipedia.org/wiki/Geocentric_model#cite_note-FOOTNOTEKuhn19575%E2%80%9320-2" TargetMode="External"/><Relationship Id="rId1" Type="http://schemas.openxmlformats.org/officeDocument/2006/relationships/notesMaster" Target="../notesMasters/notesMaster1.xml"/><Relationship Id="rId6" Type="http://schemas.openxmlformats.org/officeDocument/2006/relationships/hyperlink" Target="https://en.wikipedia.org/wiki/Earth" TargetMode="External"/><Relationship Id="rId11" Type="http://schemas.openxmlformats.org/officeDocument/2006/relationships/hyperlink" Target="https://en.wikipedia.org/wiki/Orbit" TargetMode="External"/><Relationship Id="rId5" Type="http://schemas.openxmlformats.org/officeDocument/2006/relationships/hyperlink" Target="https://en.wikipedia.org/wiki/Universe" TargetMode="External"/><Relationship Id="rId15" Type="http://schemas.openxmlformats.org/officeDocument/2006/relationships/hyperlink" Target="https://en.wikipedia.org/wiki/Diurnal_motion" TargetMode="External"/><Relationship Id="rId10" Type="http://schemas.openxmlformats.org/officeDocument/2006/relationships/hyperlink" Target="https://en.wikipedia.org/wiki/Classical_planet" TargetMode="External"/><Relationship Id="rId19" Type="http://schemas.openxmlformats.org/officeDocument/2006/relationships/hyperlink" Target="https://en.wikipedia.org/wiki/Geographic_pole" TargetMode="External"/><Relationship Id="rId4" Type="http://schemas.openxmlformats.org/officeDocument/2006/relationships/hyperlink" Target="https://en.wikipedia.org/wiki/Superseded_scientific_theories" TargetMode="External"/><Relationship Id="rId9" Type="http://schemas.openxmlformats.org/officeDocument/2006/relationships/hyperlink" Target="https://en.wikipedia.org/wiki/Star" TargetMode="External"/><Relationship Id="rId14" Type="http://schemas.openxmlformats.org/officeDocument/2006/relationships/hyperlink" Target="https://en.wikipedia.org/wiki/Ptolemy"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Aristotle</a:t>
            </a:r>
          </a:p>
        </p:txBody>
      </p:sp>
      <p:sp>
        <p:nvSpPr>
          <p:cNvPr id="4" name="Slide Number Placeholder 3"/>
          <p:cNvSpPr>
            <a:spLocks noGrp="1"/>
          </p:cNvSpPr>
          <p:nvPr>
            <p:ph type="sldNum" sz="quarter" idx="10"/>
          </p:nvPr>
        </p:nvSpPr>
        <p:spPr/>
        <p:txBody>
          <a:bodyPr/>
          <a:lstStyle/>
          <a:p>
            <a:fld id="{A8C69EC7-9367-F441-96AB-E06EAE8B38CC}" type="slidenum">
              <a: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a:extLst>
              <a:ext uri="{FF2B5EF4-FFF2-40B4-BE49-F238E27FC236}">
                <a16:creationId xmlns:a16="http://schemas.microsoft.com/office/drawing/2014/main" id="{9674B34A-FA39-4D39-9C7B-39ADC778565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B4C3298-028E-4C4C-B7E8-3A7EDB6D9186}" type="slidenum">
              <a:rPr lang="en-US" altLang="en-US" sz="1200"/>
              <a:pPr/>
              <a:t>118</a:t>
            </a:fld>
            <a:endParaRPr lang="en-US" altLang="en-US" sz="1200"/>
          </a:p>
        </p:txBody>
      </p:sp>
      <p:sp>
        <p:nvSpPr>
          <p:cNvPr id="28674" name="Rectangle 2">
            <a:extLst>
              <a:ext uri="{FF2B5EF4-FFF2-40B4-BE49-F238E27FC236}">
                <a16:creationId xmlns:a16="http://schemas.microsoft.com/office/drawing/2014/main" id="{68765110-A713-4E64-B8A4-544D75501E0D}"/>
              </a:ext>
            </a:extLst>
          </p:cNvPr>
          <p:cNvSpPr>
            <a:spLocks noGrp="1" noRot="1" noChangeAspect="1" noChangeArrowheads="1" noTextEdit="1"/>
          </p:cNvSpPr>
          <p:nvPr>
            <p:ph type="sldImg"/>
          </p:nvPr>
        </p:nvSpPr>
        <p:spPr>
          <a:ln/>
        </p:spPr>
      </p:sp>
      <p:sp>
        <p:nvSpPr>
          <p:cNvPr id="28675" name="Rectangle 3">
            <a:extLst>
              <a:ext uri="{FF2B5EF4-FFF2-40B4-BE49-F238E27FC236}">
                <a16:creationId xmlns:a16="http://schemas.microsoft.com/office/drawing/2014/main" id="{005DA988-94F2-47F1-95E2-217EA97C8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Mead crater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a:extLst>
              <a:ext uri="{FF2B5EF4-FFF2-40B4-BE49-F238E27FC236}">
                <a16:creationId xmlns:a16="http://schemas.microsoft.com/office/drawing/2014/main" id="{5D3E29A3-3B38-406B-A5A0-D8B17220129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67ADABA-BCDA-4383-A58C-C88DB587E84C}" type="slidenum">
              <a:rPr lang="en-US" altLang="en-US" sz="1200"/>
              <a:pPr/>
              <a:t>121</a:t>
            </a:fld>
            <a:endParaRPr lang="en-US" altLang="en-US" sz="1200"/>
          </a:p>
        </p:txBody>
      </p:sp>
      <p:sp>
        <p:nvSpPr>
          <p:cNvPr id="40962" name="Rectangle 2">
            <a:extLst>
              <a:ext uri="{FF2B5EF4-FFF2-40B4-BE49-F238E27FC236}">
                <a16:creationId xmlns:a16="http://schemas.microsoft.com/office/drawing/2014/main" id="{37F8E649-7D59-4473-930B-37A71F5D7132}"/>
              </a:ext>
            </a:extLst>
          </p:cNvPr>
          <p:cNvSpPr>
            <a:spLocks noGrp="1" noRot="1" noChangeAspect="1" noChangeArrowheads="1"/>
          </p:cNvSpPr>
          <p:nvPr>
            <p:ph type="sldImg"/>
          </p:nvPr>
        </p:nvSpPr>
        <p:spPr>
          <a:solidFill>
            <a:srgbClr val="FFFFFF"/>
          </a:solidFill>
          <a:ln/>
        </p:spPr>
      </p:sp>
      <p:sp>
        <p:nvSpPr>
          <p:cNvPr id="40963" name="Rectangle 3">
            <a:extLst>
              <a:ext uri="{FF2B5EF4-FFF2-40B4-BE49-F238E27FC236}">
                <a16:creationId xmlns:a16="http://schemas.microsoft.com/office/drawing/2014/main" id="{8943AA78-E2D7-47BB-8582-2522667EA964}"/>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a:latin typeface="Times" panose="02020603050405020304" pitchFamily="18" charset="0"/>
              </a:rPr>
              <a:t>Phobos--scratches from faulting after impact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a:extLst>
              <a:ext uri="{FF2B5EF4-FFF2-40B4-BE49-F238E27FC236}">
                <a16:creationId xmlns:a16="http://schemas.microsoft.com/office/drawing/2014/main" id="{A7977584-9E57-46B5-AD4F-CB36DAC86D2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2B6C918-44B6-4E57-BC0D-190E440E405F}" type="slidenum">
              <a:rPr lang="en-US" altLang="en-US" sz="1200"/>
              <a:pPr/>
              <a:t>122</a:t>
            </a:fld>
            <a:endParaRPr lang="en-US" altLang="en-US" sz="1200"/>
          </a:p>
        </p:txBody>
      </p:sp>
      <p:sp>
        <p:nvSpPr>
          <p:cNvPr id="44034" name="Rectangle 2">
            <a:extLst>
              <a:ext uri="{FF2B5EF4-FFF2-40B4-BE49-F238E27FC236}">
                <a16:creationId xmlns:a16="http://schemas.microsoft.com/office/drawing/2014/main" id="{A0018AA1-7E2A-46C9-8C91-96D0ED4FC120}"/>
              </a:ext>
            </a:extLst>
          </p:cNvPr>
          <p:cNvSpPr>
            <a:spLocks noGrp="1" noRot="1" noChangeAspect="1" noChangeArrowheads="1" noTextEdit="1"/>
          </p:cNvSpPr>
          <p:nvPr>
            <p:ph type="sldImg"/>
          </p:nvPr>
        </p:nvSpPr>
        <p:spPr>
          <a:ln/>
        </p:spPr>
      </p:sp>
      <p:sp>
        <p:nvSpPr>
          <p:cNvPr id="44035" name="Rectangle 3">
            <a:extLst>
              <a:ext uri="{FF2B5EF4-FFF2-40B4-BE49-F238E27FC236}">
                <a16:creationId xmlns:a16="http://schemas.microsoft.com/office/drawing/2014/main" id="{136EAC94-7F4C-40DF-8F6A-2B4788F14B4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moons, </a:t>
            </a:r>
            <a:r>
              <a:rPr lang="en-US" altLang="en-US" u="sng">
                <a:solidFill>
                  <a:srgbClr val="0000FF"/>
                </a:solidFill>
                <a:latin typeface="Times New Roman" panose="02020603050405020304" pitchFamily="18" charset="0"/>
              </a:rPr>
              <a:t>Phobos</a:t>
            </a:r>
            <a:r>
              <a:rPr lang="en-US" altLang="en-US">
                <a:solidFill>
                  <a:srgbClr val="000000"/>
                </a:solidFill>
                <a:latin typeface="Times New Roman" panose="02020603050405020304" pitchFamily="18" charset="0"/>
              </a:rPr>
              <a:t> and </a:t>
            </a:r>
            <a:r>
              <a:rPr lang="en-US" altLang="en-US" u="sng">
                <a:solidFill>
                  <a:srgbClr val="0000FF"/>
                </a:solidFill>
                <a:latin typeface="Times New Roman" panose="02020603050405020304" pitchFamily="18" charset="0"/>
              </a:rPr>
              <a:t>Deimos</a:t>
            </a:r>
            <a:r>
              <a:rPr lang="en-US" altLang="en-US">
                <a:solidFill>
                  <a:srgbClr val="000000"/>
                </a:solidFill>
                <a:latin typeface="Times New Roman" panose="02020603050405020304" pitchFamily="18" charset="0"/>
              </a:rPr>
              <a:t>, whose names are derived from the Greek for Fear and Panic. These </a:t>
            </a:r>
            <a:r>
              <a:rPr lang="en-US" altLang="en-US" u="sng">
                <a:solidFill>
                  <a:srgbClr val="0000FF"/>
                </a:solidFill>
                <a:latin typeface="Times New Roman" panose="02020603050405020304" pitchFamily="18" charset="0"/>
              </a:rPr>
              <a:t>martian moons</a:t>
            </a:r>
            <a:r>
              <a:rPr lang="en-US" altLang="en-US">
                <a:solidFill>
                  <a:srgbClr val="000000"/>
                </a:solidFill>
                <a:latin typeface="Times New Roman" panose="02020603050405020304" pitchFamily="18" charset="0"/>
              </a:rPr>
              <a:t> may well be captured </a:t>
            </a:r>
            <a:r>
              <a:rPr lang="en-US" altLang="en-US" u="sng">
                <a:solidFill>
                  <a:srgbClr val="0000FF"/>
                </a:solidFill>
                <a:latin typeface="Times New Roman" panose="02020603050405020304" pitchFamily="18" charset="0"/>
              </a:rPr>
              <a:t>asteroids</a:t>
            </a:r>
            <a:r>
              <a:rPr lang="en-US" altLang="en-US">
                <a:solidFill>
                  <a:srgbClr val="000000"/>
                </a:solidFill>
                <a:latin typeface="Times New Roman" panose="02020603050405020304" pitchFamily="18" charset="0"/>
              </a:rPr>
              <a:t> originating in the main asteroid belt between Mars and </a:t>
            </a:r>
            <a:r>
              <a:rPr lang="en-US" altLang="en-US" u="sng">
                <a:solidFill>
                  <a:srgbClr val="0000FF"/>
                </a:solidFill>
                <a:latin typeface="Times New Roman" panose="02020603050405020304" pitchFamily="18" charset="0"/>
              </a:rPr>
              <a:t>Jupiter</a:t>
            </a:r>
            <a:r>
              <a:rPr lang="en-US" altLang="en-US">
                <a:solidFill>
                  <a:srgbClr val="000000"/>
                </a:solidFill>
                <a:latin typeface="Times New Roman" panose="02020603050405020304" pitchFamily="18" charset="0"/>
              </a:rPr>
              <a:t> or perhaps from even more distant reaches of the Solar System. The largest moon, </a:t>
            </a:r>
            <a:r>
              <a:rPr lang="en-US" altLang="en-US" u="sng">
                <a:solidFill>
                  <a:srgbClr val="0000FF"/>
                </a:solidFill>
                <a:latin typeface="Times New Roman" panose="02020603050405020304" pitchFamily="18" charset="0"/>
              </a:rPr>
              <a:t>Phobos</a:t>
            </a:r>
            <a:r>
              <a:rPr lang="en-US" altLang="en-US">
                <a:solidFill>
                  <a:srgbClr val="000000"/>
                </a:solidFill>
                <a:latin typeface="Times New Roman" panose="02020603050405020304" pitchFamily="18" charset="0"/>
              </a:rPr>
              <a:t>, is indeed seen to be a cratered, asteroid-like object in this </a:t>
            </a:r>
            <a:r>
              <a:rPr lang="en-US" altLang="en-US" u="sng">
                <a:solidFill>
                  <a:srgbClr val="0000FF"/>
                </a:solidFill>
                <a:latin typeface="Times New Roman" panose="02020603050405020304" pitchFamily="18" charset="0"/>
              </a:rPr>
              <a:t>stunning new color image</a:t>
            </a:r>
            <a:r>
              <a:rPr lang="en-US" altLang="en-US">
                <a:solidFill>
                  <a:srgbClr val="000000"/>
                </a:solidFill>
                <a:latin typeface="Times New Roman" panose="02020603050405020304" pitchFamily="18" charset="0"/>
              </a:rPr>
              <a:t> from the Mars Express spacecraft, recorded at a resolution of about seven meters per pixel. But Phobos orbits so close to Mars - about 5,800 kilometers above the surface compared to 400,000 kilometers for </a:t>
            </a:r>
            <a:r>
              <a:rPr lang="en-US" altLang="en-US" u="sng">
                <a:solidFill>
                  <a:srgbClr val="0000FF"/>
                </a:solidFill>
                <a:latin typeface="Times New Roman" panose="02020603050405020304" pitchFamily="18" charset="0"/>
              </a:rPr>
              <a:t>our Moon</a:t>
            </a:r>
            <a:r>
              <a:rPr lang="en-US" altLang="en-US">
                <a:solidFill>
                  <a:srgbClr val="000000"/>
                </a:solidFill>
                <a:latin typeface="Times New Roman" panose="02020603050405020304" pitchFamily="18" charset="0"/>
              </a:rPr>
              <a:t> - that gravitational </a:t>
            </a:r>
            <a:r>
              <a:rPr lang="en-US" altLang="en-US" u="sng">
                <a:solidFill>
                  <a:srgbClr val="0000FF"/>
                </a:solidFill>
                <a:latin typeface="Times New Roman" panose="02020603050405020304" pitchFamily="18" charset="0"/>
              </a:rPr>
              <a:t>tidal forces</a:t>
            </a:r>
            <a:r>
              <a:rPr lang="en-US" altLang="en-US">
                <a:solidFill>
                  <a:srgbClr val="000000"/>
                </a:solidFill>
                <a:latin typeface="Times New Roman" panose="02020603050405020304" pitchFamily="18" charset="0"/>
              </a:rPr>
              <a:t> are dragging it down. In 100 million years or so it will likely crash into the surface or be shattered by stress caused by the </a:t>
            </a:r>
            <a:r>
              <a:rPr lang="en-US" altLang="en-US" u="sng">
                <a:solidFill>
                  <a:srgbClr val="0000FF"/>
                </a:solidFill>
                <a:latin typeface="Times New Roman" panose="02020603050405020304" pitchFamily="18" charset="0"/>
              </a:rPr>
              <a:t>relentless</a:t>
            </a:r>
            <a:r>
              <a:rPr lang="en-US" altLang="en-US">
                <a:solidFill>
                  <a:srgbClr val="000000"/>
                </a:solidFill>
                <a:latin typeface="Times New Roman" panose="02020603050405020304" pitchFamily="18" charset="0"/>
              </a:rPr>
              <a:t> tidal forces, the debris forming a ring around Mars. </a:t>
            </a:r>
          </a:p>
          <a:p>
            <a:pPr eaLnBrk="1" hangingPunct="1"/>
            <a:endParaRPr lang="en-US" altLang="en-US">
              <a:latin typeface="Times"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a:extLst>
              <a:ext uri="{FF2B5EF4-FFF2-40B4-BE49-F238E27FC236}">
                <a16:creationId xmlns:a16="http://schemas.microsoft.com/office/drawing/2014/main" id="{1630D1FF-0DA1-4851-8137-CA3C88869E9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484BC2FF-EE6B-4B28-A926-C9C174F8D63B}" type="slidenum">
              <a:rPr lang="en-US" altLang="en-US" sz="1200"/>
              <a:pPr/>
              <a:t>124</a:t>
            </a:fld>
            <a:endParaRPr lang="en-US" altLang="en-US" sz="1200"/>
          </a:p>
        </p:txBody>
      </p:sp>
      <p:sp>
        <p:nvSpPr>
          <p:cNvPr id="49154" name="Rectangle 1026">
            <a:extLst>
              <a:ext uri="{FF2B5EF4-FFF2-40B4-BE49-F238E27FC236}">
                <a16:creationId xmlns:a16="http://schemas.microsoft.com/office/drawing/2014/main" id="{C9B13AC4-736C-4C2C-B311-449DD2D3AF06}"/>
              </a:ext>
            </a:extLst>
          </p:cNvPr>
          <p:cNvSpPr>
            <a:spLocks noGrp="1" noRot="1" noChangeAspect="1" noChangeArrowheads="1" noTextEdit="1"/>
          </p:cNvSpPr>
          <p:nvPr>
            <p:ph type="sldImg"/>
          </p:nvPr>
        </p:nvSpPr>
        <p:spPr>
          <a:ln/>
        </p:spPr>
      </p:sp>
      <p:sp>
        <p:nvSpPr>
          <p:cNvPr id="49155" name="Rectangle 1027">
            <a:extLst>
              <a:ext uri="{FF2B5EF4-FFF2-40B4-BE49-F238E27FC236}">
                <a16:creationId xmlns:a16="http://schemas.microsoft.com/office/drawing/2014/main" id="{FC7B12E5-7641-43BE-9E24-7ACADAFA352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Vdeimos3.mpg</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a:extLst>
              <a:ext uri="{FF2B5EF4-FFF2-40B4-BE49-F238E27FC236}">
                <a16:creationId xmlns:a16="http://schemas.microsoft.com/office/drawing/2014/main" id="{51FF5E78-E34D-4860-B79F-27F603FD4B7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A706B1C-D85A-42E2-9ADD-91CE25C58CDA}" type="slidenum">
              <a:rPr lang="en-US" altLang="en-US" sz="1200"/>
              <a:pPr/>
              <a:t>125</a:t>
            </a:fld>
            <a:endParaRPr lang="en-US" altLang="en-US" sz="1200"/>
          </a:p>
        </p:txBody>
      </p:sp>
      <p:sp>
        <p:nvSpPr>
          <p:cNvPr id="51202" name="Rectangle 2">
            <a:extLst>
              <a:ext uri="{FF2B5EF4-FFF2-40B4-BE49-F238E27FC236}">
                <a16:creationId xmlns:a16="http://schemas.microsoft.com/office/drawing/2014/main" id="{5847A760-7219-418D-A53C-5AA3F9CDF826}"/>
              </a:ext>
            </a:extLst>
          </p:cNvPr>
          <p:cNvSpPr>
            <a:spLocks noGrp="1" noRot="1" noChangeAspect="1" noChangeArrowheads="1"/>
          </p:cNvSpPr>
          <p:nvPr>
            <p:ph type="sldImg"/>
          </p:nvPr>
        </p:nvSpPr>
        <p:spPr>
          <a:solidFill>
            <a:srgbClr val="FFFFFF"/>
          </a:solidFill>
          <a:ln/>
        </p:spPr>
      </p:sp>
      <p:sp>
        <p:nvSpPr>
          <p:cNvPr id="51203" name="Rectangle 3">
            <a:extLst>
              <a:ext uri="{FF2B5EF4-FFF2-40B4-BE49-F238E27FC236}">
                <a16:creationId xmlns:a16="http://schemas.microsoft.com/office/drawing/2014/main" id="{7CA8BC8D-4639-4B40-A4FC-87B1C9A25AC5}"/>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a:latin typeface="Times" panose="02020603050405020304" pitchFamily="18" charset="0"/>
              </a:rPr>
              <a:t>Gaspra, deimos and phobos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a:extLst>
              <a:ext uri="{FF2B5EF4-FFF2-40B4-BE49-F238E27FC236}">
                <a16:creationId xmlns:a16="http://schemas.microsoft.com/office/drawing/2014/main" id="{6982F66A-24A0-4CAB-B127-547F219BC17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FA85F92-39B6-4F80-9F5E-D99A37222DE1}" type="slidenum">
              <a:rPr lang="en-US" altLang="en-US" sz="1200"/>
              <a:pPr/>
              <a:t>129</a:t>
            </a:fld>
            <a:endParaRPr lang="en-US" altLang="en-US" sz="1200"/>
          </a:p>
        </p:txBody>
      </p:sp>
      <p:sp>
        <p:nvSpPr>
          <p:cNvPr id="59394" name="Rectangle 2">
            <a:extLst>
              <a:ext uri="{FF2B5EF4-FFF2-40B4-BE49-F238E27FC236}">
                <a16:creationId xmlns:a16="http://schemas.microsoft.com/office/drawing/2014/main" id="{10101DFD-1684-472C-A320-2968DD11EA0D}"/>
              </a:ext>
            </a:extLst>
          </p:cNvPr>
          <p:cNvSpPr>
            <a:spLocks noGrp="1" noRot="1" noChangeAspect="1" noChangeArrowheads="1" noTextEdit="1"/>
          </p:cNvSpPr>
          <p:nvPr>
            <p:ph type="sldImg"/>
          </p:nvPr>
        </p:nvSpPr>
        <p:spPr>
          <a:ln/>
        </p:spPr>
      </p:sp>
      <p:sp>
        <p:nvSpPr>
          <p:cNvPr id="59395" name="Rectangle 3">
            <a:extLst>
              <a:ext uri="{FF2B5EF4-FFF2-40B4-BE49-F238E27FC236}">
                <a16:creationId xmlns:a16="http://schemas.microsoft.com/office/drawing/2014/main" id="{7160BCA0-F5A7-43D5-B0A9-1FC4CF551C6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outflow</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a:extLst>
              <a:ext uri="{FF2B5EF4-FFF2-40B4-BE49-F238E27FC236}">
                <a16:creationId xmlns:a16="http://schemas.microsoft.com/office/drawing/2014/main" id="{32EBE20B-0F42-4FAF-AAD9-3619101EE2A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D887C0FD-39AE-4E26-A1E9-0D89620550C4}" type="slidenum">
              <a:rPr lang="en-US" altLang="en-US" sz="1200"/>
              <a:pPr/>
              <a:t>131</a:t>
            </a:fld>
            <a:endParaRPr lang="en-US" altLang="en-US" sz="1200"/>
          </a:p>
        </p:txBody>
      </p:sp>
      <p:sp>
        <p:nvSpPr>
          <p:cNvPr id="66562" name="Rectangle 2">
            <a:extLst>
              <a:ext uri="{FF2B5EF4-FFF2-40B4-BE49-F238E27FC236}">
                <a16:creationId xmlns:a16="http://schemas.microsoft.com/office/drawing/2014/main" id="{03941A05-12F6-4264-BE67-C531CE61E505}"/>
              </a:ext>
            </a:extLst>
          </p:cNvPr>
          <p:cNvSpPr>
            <a:spLocks noGrp="1" noRot="1" noChangeAspect="1" noChangeArrowheads="1" noTextEdit="1"/>
          </p:cNvSpPr>
          <p:nvPr>
            <p:ph type="sldImg"/>
          </p:nvPr>
        </p:nvSpPr>
        <p:spPr>
          <a:ln/>
        </p:spPr>
      </p:sp>
      <p:sp>
        <p:nvSpPr>
          <p:cNvPr id="66563" name="Rectangle 3">
            <a:extLst>
              <a:ext uri="{FF2B5EF4-FFF2-40B4-BE49-F238E27FC236}">
                <a16:creationId xmlns:a16="http://schemas.microsoft.com/office/drawing/2014/main" id="{952C9315-EE62-4759-A361-19C133680E9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atmposhere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a:extLst>
              <a:ext uri="{FF2B5EF4-FFF2-40B4-BE49-F238E27FC236}">
                <a16:creationId xmlns:a16="http://schemas.microsoft.com/office/drawing/2014/main" id="{7802DA55-C098-451E-802A-4C7920861E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3AAF7AEE-6F7C-4127-AF0D-9735B36E9C5A}" type="slidenum">
              <a:rPr lang="en-US" altLang="en-US" sz="1200"/>
              <a:pPr/>
              <a:t>148</a:t>
            </a:fld>
            <a:endParaRPr lang="en-US" altLang="en-US" sz="1200"/>
          </a:p>
        </p:txBody>
      </p:sp>
      <p:sp>
        <p:nvSpPr>
          <p:cNvPr id="34818" name="Rectangle 1026">
            <a:extLst>
              <a:ext uri="{FF2B5EF4-FFF2-40B4-BE49-F238E27FC236}">
                <a16:creationId xmlns:a16="http://schemas.microsoft.com/office/drawing/2014/main" id="{91DC50CF-E017-4F2B-A99C-77DE2025A296}"/>
              </a:ext>
            </a:extLst>
          </p:cNvPr>
          <p:cNvSpPr>
            <a:spLocks noGrp="1" noRot="1" noChangeAspect="1" noChangeArrowheads="1" noTextEdit="1"/>
          </p:cNvSpPr>
          <p:nvPr>
            <p:ph type="sldImg"/>
          </p:nvPr>
        </p:nvSpPr>
        <p:spPr>
          <a:ln/>
        </p:spPr>
      </p:sp>
      <p:sp>
        <p:nvSpPr>
          <p:cNvPr id="34819" name="Rectangle 1027">
            <a:extLst>
              <a:ext uri="{FF2B5EF4-FFF2-40B4-BE49-F238E27FC236}">
                <a16:creationId xmlns:a16="http://schemas.microsoft.com/office/drawing/2014/main" id="{0A500E0E-6C09-4EE9-B093-4DA7861F81B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europa</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a:extLst>
              <a:ext uri="{FF2B5EF4-FFF2-40B4-BE49-F238E27FC236}">
                <a16:creationId xmlns:a16="http://schemas.microsoft.com/office/drawing/2014/main" id="{068DC6EA-5A1E-4E3E-B146-4A5AB9B6B42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6F3E3E5-C97B-44F1-AE12-2025F4685CD7}" type="slidenum">
              <a:rPr lang="en-US" altLang="en-US" sz="1200"/>
              <a:pPr/>
              <a:t>149</a:t>
            </a:fld>
            <a:endParaRPr lang="en-US" altLang="en-US" sz="1200"/>
          </a:p>
        </p:txBody>
      </p:sp>
      <p:sp>
        <p:nvSpPr>
          <p:cNvPr id="37890" name="Rectangle 2">
            <a:extLst>
              <a:ext uri="{FF2B5EF4-FFF2-40B4-BE49-F238E27FC236}">
                <a16:creationId xmlns:a16="http://schemas.microsoft.com/office/drawing/2014/main" id="{D256A69A-D3BD-4EFC-9D0B-CABFD9541D7A}"/>
              </a:ext>
            </a:extLst>
          </p:cNvPr>
          <p:cNvSpPr>
            <a:spLocks noGrp="1" noRot="1" noChangeAspect="1" noChangeArrowheads="1" noTextEdit="1"/>
          </p:cNvSpPr>
          <p:nvPr>
            <p:ph type="sldImg"/>
          </p:nvPr>
        </p:nvSpPr>
        <p:spPr>
          <a:ln/>
        </p:spPr>
      </p:sp>
      <p:sp>
        <p:nvSpPr>
          <p:cNvPr id="37891" name="Rectangle 3">
            <a:extLst>
              <a:ext uri="{FF2B5EF4-FFF2-40B4-BE49-F238E27FC236}">
                <a16:creationId xmlns:a16="http://schemas.microsoft.com/office/drawing/2014/main" id="{F90DD74D-165F-483B-B2E3-2C156EA9419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Europa: Ice Line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t>
            </a:r>
            <a:r>
              <a:rPr lang="en-US" altLang="en-US" u="sng">
                <a:solidFill>
                  <a:srgbClr val="0000FF"/>
                </a:solidFill>
                <a:latin typeface="Times New Roman" panose="02020603050405020304" pitchFamily="18" charset="0"/>
              </a:rPr>
              <a:t>PIRL</a:t>
            </a:r>
            <a:r>
              <a:rPr lang="en-US" altLang="en-US">
                <a:solidFill>
                  <a:srgbClr val="000000"/>
                </a:solidFill>
                <a:latin typeface="Times New Roman" panose="02020603050405020304" pitchFamily="18" charset="0"/>
              </a:rPr>
              <a:t> (Univ. of Arizona), </a:t>
            </a:r>
            <a:r>
              <a:rPr lang="en-US" altLang="en-US" u="sng">
                <a:solidFill>
                  <a:srgbClr val="0000FF"/>
                </a:solidFill>
                <a:latin typeface="Times New Roman" panose="02020603050405020304" pitchFamily="18" charset="0"/>
              </a:rPr>
              <a:t>Planetary Geosciences Group</a:t>
            </a:r>
            <a:r>
              <a:rPr lang="en-US" altLang="en-US">
                <a:solidFill>
                  <a:srgbClr val="000000"/>
                </a:solidFill>
                <a:latin typeface="Times New Roman" panose="02020603050405020304" pitchFamily="18" charset="0"/>
              </a:rPr>
              <a:t> (Brown Univ.), </a:t>
            </a:r>
            <a:r>
              <a:rPr lang="en-US" altLang="en-US" u="sng">
                <a:solidFill>
                  <a:srgbClr val="0000FF"/>
                </a:solidFill>
                <a:latin typeface="Times New Roman" panose="02020603050405020304" pitchFamily="18" charset="0"/>
              </a:rPr>
              <a:t>Galileo Project</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NASA</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This bright white swath cutting across the surface of icy Jovian moon </a:t>
            </a:r>
            <a:r>
              <a:rPr lang="en-US" altLang="en-US" u="sng">
                <a:solidFill>
                  <a:srgbClr val="0000FF"/>
                </a:solidFill>
                <a:latin typeface="Times New Roman" panose="02020603050405020304" pitchFamily="18" charset="0"/>
              </a:rPr>
              <a:t>Europa</a:t>
            </a:r>
            <a:r>
              <a:rPr lang="en-US" altLang="en-US">
                <a:solidFill>
                  <a:srgbClr val="000000"/>
                </a:solidFill>
                <a:latin typeface="Times New Roman" panose="02020603050405020304" pitchFamily="18" charset="0"/>
              </a:rPr>
              <a:t> is known as </a:t>
            </a:r>
            <a:r>
              <a:rPr lang="en-US" altLang="en-US" u="sng">
                <a:solidFill>
                  <a:srgbClr val="0000FF"/>
                </a:solidFill>
                <a:latin typeface="Times New Roman" panose="02020603050405020304" pitchFamily="18" charset="0"/>
              </a:rPr>
              <a:t>Agenor Linea</a:t>
            </a:r>
            <a:r>
              <a:rPr lang="en-US" altLang="en-US">
                <a:solidFill>
                  <a:srgbClr val="000000"/>
                </a:solidFill>
                <a:latin typeface="Times New Roman" panose="02020603050405020304" pitchFamily="18" charset="0"/>
              </a:rPr>
              <a:t>. In all about 1000 kilometers long and 5 kilometers wide, only a section is </a:t>
            </a:r>
            <a:r>
              <a:rPr lang="en-US" altLang="en-US" u="sng">
                <a:solidFill>
                  <a:srgbClr val="0000FF"/>
                </a:solidFill>
                <a:latin typeface="Times New Roman" panose="02020603050405020304" pitchFamily="18" charset="0"/>
              </a:rPr>
              <a:t>pictured here</a:t>
            </a:r>
            <a:r>
              <a:rPr lang="en-US" altLang="en-US">
                <a:solidFill>
                  <a:srgbClr val="000000"/>
                </a:solidFill>
                <a:latin typeface="Times New Roman" panose="02020603050405020304" pitchFamily="18" charset="0"/>
              </a:rPr>
              <a:t> as part of a combined color and black and white image based on data from the Galileo spacecraft. Most linear features </a:t>
            </a:r>
            <a:r>
              <a:rPr lang="en-US" altLang="en-US" u="sng">
                <a:solidFill>
                  <a:srgbClr val="0000FF"/>
                </a:solidFill>
                <a:latin typeface="Times New Roman" panose="02020603050405020304" pitchFamily="18" charset="0"/>
              </a:rPr>
              <a:t>on Europa</a:t>
            </a:r>
            <a:r>
              <a:rPr lang="en-US" altLang="en-US">
                <a:solidFill>
                  <a:srgbClr val="000000"/>
                </a:solidFill>
                <a:latin typeface="Times New Roman" panose="02020603050405020304" pitchFamily="18" charset="0"/>
              </a:rPr>
              <a:t> are dark in color but Agenor Linea is uniquely bright for unknown reasons. Also unknown is the origin of the reddish material along the sides. While these and other </a:t>
            </a:r>
            <a:r>
              <a:rPr lang="en-US" altLang="en-US" u="sng">
                <a:solidFill>
                  <a:srgbClr val="0000FF"/>
                </a:solidFill>
                <a:latin typeface="Times New Roman" panose="02020603050405020304" pitchFamily="18" charset="0"/>
              </a:rPr>
              <a:t>details of Europa's</a:t>
            </a:r>
            <a:r>
              <a:rPr lang="en-US" altLang="en-US">
                <a:solidFill>
                  <a:srgbClr val="000000"/>
                </a:solidFill>
                <a:latin typeface="Times New Roman" panose="02020603050405020304" pitchFamily="18" charset="0"/>
              </a:rPr>
              <a:t> surface formations remain mysterious, the general results of Galileo's exploration of Europa have supported the idea that an ocean of liquid water lies </a:t>
            </a:r>
            <a:r>
              <a:rPr lang="en-US" altLang="en-US" u="sng">
                <a:solidFill>
                  <a:srgbClr val="0000FF"/>
                </a:solidFill>
                <a:latin typeface="Times New Roman" panose="02020603050405020304" pitchFamily="18" charset="0"/>
              </a:rPr>
              <a:t>beneath</a:t>
            </a:r>
            <a:r>
              <a:rPr lang="en-US" altLang="en-US">
                <a:solidFill>
                  <a:srgbClr val="000000"/>
                </a:solidFill>
                <a:latin typeface="Times New Roman" panose="02020603050405020304" pitchFamily="18" charset="0"/>
              </a:rPr>
              <a:t> the cracked and frozen crust. An extraterrestrial </a:t>
            </a:r>
            <a:r>
              <a:rPr lang="en-US" altLang="en-US" u="sng">
                <a:solidFill>
                  <a:srgbClr val="0000FF"/>
                </a:solidFill>
                <a:latin typeface="Times New Roman" panose="02020603050405020304" pitchFamily="18" charset="0"/>
              </a:rPr>
              <a:t>liquid ocean</a:t>
            </a:r>
            <a:r>
              <a:rPr lang="en-US" altLang="en-US">
                <a:solidFill>
                  <a:srgbClr val="000000"/>
                </a:solidFill>
                <a:latin typeface="Times New Roman" panose="02020603050405020304" pitchFamily="18" charset="0"/>
              </a:rPr>
              <a:t> holds out the tantalizing </a:t>
            </a:r>
            <a:r>
              <a:rPr lang="en-US" altLang="en-US" u="sng">
                <a:solidFill>
                  <a:srgbClr val="0000FF"/>
                </a:solidFill>
                <a:latin typeface="Times New Roman" panose="02020603050405020304" pitchFamily="18" charset="0"/>
              </a:rPr>
              <a:t>possibility</a:t>
            </a:r>
            <a:r>
              <a:rPr lang="en-US" altLang="en-US">
                <a:solidFill>
                  <a:srgbClr val="000000"/>
                </a:solidFill>
                <a:latin typeface="Times New Roman" panose="02020603050405020304" pitchFamily="18" charset="0"/>
              </a:rPr>
              <a:t> of life. </a:t>
            </a:r>
          </a:p>
          <a:p>
            <a:pPr eaLnBrk="1" hangingPunct="1"/>
            <a:endParaRPr lang="en-US" altLang="en-US">
              <a:solidFill>
                <a:srgbClr val="000000"/>
              </a:solidFill>
              <a:latin typeface="Times New Roman"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031">
            <a:extLst>
              <a:ext uri="{FF2B5EF4-FFF2-40B4-BE49-F238E27FC236}">
                <a16:creationId xmlns:a16="http://schemas.microsoft.com/office/drawing/2014/main" id="{D70A9B40-223B-4E50-938C-17B35C5038D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fld id="{AFC90B95-443B-4938-9D3D-28F07A442D11}" type="slidenum">
              <a:rPr lang="en-US" altLang="en-US" sz="1200">
                <a:latin typeface="Arial" panose="020B0604020202020204" pitchFamily="34" charset="0"/>
              </a:rPr>
              <a:pPr eaLnBrk="1" hangingPunct="1"/>
              <a:t>151</a:t>
            </a:fld>
            <a:endParaRPr lang="en-US" altLang="en-US" sz="1200">
              <a:latin typeface="Arial" panose="020B0604020202020204" pitchFamily="34" charset="0"/>
            </a:endParaRPr>
          </a:p>
        </p:txBody>
      </p:sp>
      <p:sp>
        <p:nvSpPr>
          <p:cNvPr id="43010" name="Rectangle 2">
            <a:extLst>
              <a:ext uri="{FF2B5EF4-FFF2-40B4-BE49-F238E27FC236}">
                <a16:creationId xmlns:a16="http://schemas.microsoft.com/office/drawing/2014/main" id="{4D183BD5-81A9-4F22-96C0-9A84F869E009}"/>
              </a:ext>
            </a:extLst>
          </p:cNvPr>
          <p:cNvSpPr>
            <a:spLocks noGrp="1" noRot="1" noChangeAspect="1" noChangeArrowheads="1" noTextEdit="1"/>
          </p:cNvSpPr>
          <p:nvPr>
            <p:ph type="sldImg"/>
          </p:nvPr>
        </p:nvSpPr>
        <p:spPr>
          <a:ln/>
        </p:spPr>
      </p:sp>
      <p:sp>
        <p:nvSpPr>
          <p:cNvPr id="43011" name="Rectangle 3">
            <a:extLst>
              <a:ext uri="{FF2B5EF4-FFF2-40B4-BE49-F238E27FC236}">
                <a16:creationId xmlns:a16="http://schemas.microsoft.com/office/drawing/2014/main" id="{E461E45E-AE18-4107-B025-05A04D6F569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Under its icy crust Europa may have a salty ocean of liquid water.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dirty="0">
              <a:solidFill>
                <a:schemeClr val="tx1"/>
              </a:solidFill>
              <a:effectLst/>
              <a:latin typeface="Times" charset="0"/>
              <a:ea typeface="ＭＳ Ｐゴシック" charset="-128"/>
              <a:cs typeface="ＭＳ Ｐゴシック" charset="-128"/>
            </a:endParaRPr>
          </a:p>
          <a:p>
            <a:r>
              <a:rPr lang="en-US" sz="1200" b="0" i="0" kern="1200" dirty="0">
                <a:solidFill>
                  <a:schemeClr val="tx1"/>
                </a:solidFill>
                <a:effectLst/>
                <a:latin typeface="Times" charset="0"/>
                <a:ea typeface="ＭＳ Ｐゴシック" charset="-128"/>
                <a:cs typeface="ＭＳ Ｐゴシック" charset="-128"/>
              </a:rPr>
              <a:t>In </a:t>
            </a:r>
            <a:r>
              <a:rPr lang="en-US" sz="1200" b="0" i="0" u="none" strike="noStrike" kern="1200" dirty="0">
                <a:solidFill>
                  <a:schemeClr val="tx1"/>
                </a:solidFill>
                <a:effectLst/>
                <a:latin typeface="Times" charset="0"/>
                <a:ea typeface="ＭＳ Ｐゴシック" charset="-128"/>
                <a:cs typeface="ＭＳ Ｐゴシック" charset="-128"/>
                <a:hlinkClick r:id="rId3" tooltip="Astronomy"/>
              </a:rPr>
              <a:t>astronomy</a:t>
            </a:r>
            <a:r>
              <a:rPr lang="en-US" sz="1200" b="0" i="0" kern="1200" dirty="0">
                <a:solidFill>
                  <a:schemeClr val="tx1"/>
                </a:solidFill>
                <a:effectLst/>
                <a:latin typeface="Times" charset="0"/>
                <a:ea typeface="ＭＳ Ｐゴシック" charset="-128"/>
                <a:cs typeface="ＭＳ Ｐゴシック" charset="-128"/>
              </a:rPr>
              <a:t>, the </a:t>
            </a:r>
            <a:r>
              <a:rPr lang="en-US" sz="1200" b="1" i="0" kern="1200" dirty="0">
                <a:solidFill>
                  <a:schemeClr val="tx1"/>
                </a:solidFill>
                <a:effectLst/>
                <a:latin typeface="Times" charset="0"/>
                <a:ea typeface="ＭＳ Ｐゴシック" charset="-128"/>
                <a:cs typeface="ＭＳ Ｐゴシック" charset="-128"/>
              </a:rPr>
              <a:t>geocentric model</a:t>
            </a:r>
            <a:r>
              <a:rPr lang="en-US" sz="1200" b="0" i="0" kern="1200" dirty="0">
                <a:solidFill>
                  <a:schemeClr val="tx1"/>
                </a:solidFill>
                <a:effectLst/>
                <a:latin typeface="Times" charset="0"/>
                <a:ea typeface="ＭＳ Ｐゴシック" charset="-128"/>
                <a:cs typeface="ＭＳ Ｐゴシック" charset="-128"/>
              </a:rPr>
              <a:t> (also known as </a:t>
            </a:r>
            <a:r>
              <a:rPr lang="en-US" sz="1200" b="1" i="0" kern="1200" dirty="0" err="1">
                <a:solidFill>
                  <a:schemeClr val="tx1"/>
                </a:solidFill>
                <a:effectLst/>
                <a:latin typeface="Times" charset="0"/>
                <a:ea typeface="ＭＳ Ｐゴシック" charset="-128"/>
                <a:cs typeface="ＭＳ Ｐゴシック" charset="-128"/>
              </a:rPr>
              <a:t>geocentrism</a:t>
            </a:r>
            <a:r>
              <a:rPr lang="en-US" sz="1200" b="0" i="0" kern="1200" dirty="0">
                <a:solidFill>
                  <a:schemeClr val="tx1"/>
                </a:solidFill>
                <a:effectLst/>
                <a:latin typeface="Times" charset="0"/>
                <a:ea typeface="ＭＳ Ｐゴシック" charset="-128"/>
                <a:cs typeface="ＭＳ Ｐゴシック" charset="-128"/>
              </a:rPr>
              <a:t>, or the </a:t>
            </a:r>
            <a:r>
              <a:rPr lang="en-US" sz="1200" b="1" i="0" kern="1200" dirty="0">
                <a:solidFill>
                  <a:schemeClr val="tx1"/>
                </a:solidFill>
                <a:effectLst/>
                <a:latin typeface="Times" charset="0"/>
                <a:ea typeface="ＭＳ Ｐゴシック" charset="-128"/>
                <a:cs typeface="ＭＳ Ｐゴシック" charset="-128"/>
              </a:rPr>
              <a:t>Ptolemaic system</a:t>
            </a:r>
            <a:r>
              <a:rPr lang="en-US" sz="1200" b="0" i="0" kern="1200" dirty="0">
                <a:solidFill>
                  <a:schemeClr val="tx1"/>
                </a:solidFill>
                <a:effectLst/>
                <a:latin typeface="Times" charset="0"/>
                <a:ea typeface="ＭＳ Ｐゴシック" charset="-128"/>
                <a:cs typeface="ＭＳ Ｐゴシック" charset="-128"/>
              </a:rPr>
              <a:t>) is a </a:t>
            </a:r>
            <a:r>
              <a:rPr lang="en-US" sz="1200" b="0" i="0" u="none" strike="noStrike" kern="1200" dirty="0">
                <a:solidFill>
                  <a:schemeClr val="tx1"/>
                </a:solidFill>
                <a:effectLst/>
                <a:latin typeface="Times" charset="0"/>
                <a:ea typeface="ＭＳ Ｐゴシック" charset="-128"/>
                <a:cs typeface="ＭＳ Ｐゴシック" charset="-128"/>
                <a:hlinkClick r:id="rId4" tooltip="Superseded scientific theories"/>
              </a:rPr>
              <a:t>superseded</a:t>
            </a:r>
            <a:r>
              <a:rPr lang="en-US" sz="1200" b="0" i="0" kern="1200" dirty="0">
                <a:solidFill>
                  <a:schemeClr val="tx1"/>
                </a:solidFill>
                <a:effectLst/>
                <a:latin typeface="Times" charset="0"/>
                <a:ea typeface="ＭＳ Ｐゴシック" charset="-128"/>
                <a:cs typeface="ＭＳ Ｐゴシック" charset="-128"/>
              </a:rPr>
              <a:t> description of the </a:t>
            </a:r>
            <a:r>
              <a:rPr lang="en-US" sz="1200" b="0" i="0" u="none" strike="noStrike" kern="1200" dirty="0">
                <a:solidFill>
                  <a:schemeClr val="tx1"/>
                </a:solidFill>
                <a:effectLst/>
                <a:latin typeface="Times" charset="0"/>
                <a:ea typeface="ＭＳ Ｐゴシック" charset="-128"/>
                <a:cs typeface="ＭＳ Ｐゴシック" charset="-128"/>
                <a:hlinkClick r:id="rId5" tooltip="Universe"/>
              </a:rPr>
              <a:t>Universe</a:t>
            </a:r>
            <a:r>
              <a:rPr lang="en-US" sz="1200" b="0" i="0" kern="1200" dirty="0">
                <a:solidFill>
                  <a:schemeClr val="tx1"/>
                </a:solidFill>
                <a:effectLst/>
                <a:latin typeface="Times" charset="0"/>
                <a:ea typeface="ＭＳ Ｐゴシック" charset="-128"/>
                <a:cs typeface="ＭＳ Ｐゴシック" charset="-128"/>
              </a:rPr>
              <a:t> with </a:t>
            </a:r>
            <a:r>
              <a:rPr lang="en-US" sz="1200" b="0" i="0" u="none" strike="noStrike" kern="1200" dirty="0">
                <a:solidFill>
                  <a:schemeClr val="tx1"/>
                </a:solidFill>
                <a:effectLst/>
                <a:latin typeface="Times" charset="0"/>
                <a:ea typeface="ＭＳ Ｐゴシック" charset="-128"/>
                <a:cs typeface="ＭＳ Ｐゴシック" charset="-128"/>
                <a:hlinkClick r:id="rId6" tooltip="Earth"/>
              </a:rPr>
              <a:t>Earth</a:t>
            </a:r>
            <a:r>
              <a:rPr lang="en-US" sz="1200" b="0" i="0" kern="1200" dirty="0">
                <a:solidFill>
                  <a:schemeClr val="tx1"/>
                </a:solidFill>
                <a:effectLst/>
                <a:latin typeface="Times" charset="0"/>
                <a:ea typeface="ＭＳ Ｐゴシック" charset="-128"/>
                <a:cs typeface="ＭＳ Ｐゴシック" charset="-128"/>
              </a:rPr>
              <a:t> at the center. Under the geocentric model, the </a:t>
            </a:r>
            <a:r>
              <a:rPr lang="en-US" sz="1200" b="0" i="0" u="none" strike="noStrike" kern="1200" dirty="0">
                <a:solidFill>
                  <a:schemeClr val="tx1"/>
                </a:solidFill>
                <a:effectLst/>
                <a:latin typeface="Times" charset="0"/>
                <a:ea typeface="ＭＳ Ｐゴシック" charset="-128"/>
                <a:cs typeface="ＭＳ Ｐゴシック" charset="-128"/>
                <a:hlinkClick r:id="rId7" tooltip="Sun"/>
              </a:rPr>
              <a:t>Sun</a:t>
            </a:r>
            <a:r>
              <a:rPr lang="en-US" sz="1200" b="0" i="0" kern="1200" dirty="0">
                <a:solidFill>
                  <a:schemeClr val="tx1"/>
                </a:solidFill>
                <a:effectLst/>
                <a:latin typeface="Times" charset="0"/>
                <a:ea typeface="ＭＳ Ｐゴシック" charset="-128"/>
                <a:cs typeface="ＭＳ Ｐゴシック" charset="-128"/>
              </a:rPr>
              <a:t>, </a:t>
            </a:r>
            <a:r>
              <a:rPr lang="en-US" sz="1200" b="0" i="0" u="none" strike="noStrike" kern="1200" dirty="0">
                <a:solidFill>
                  <a:schemeClr val="tx1"/>
                </a:solidFill>
                <a:effectLst/>
                <a:latin typeface="Times" charset="0"/>
                <a:ea typeface="ＭＳ Ｐゴシック" charset="-128"/>
                <a:cs typeface="ＭＳ Ｐゴシック" charset="-128"/>
                <a:hlinkClick r:id="rId8" tooltip="Moon"/>
              </a:rPr>
              <a:t>Moon</a:t>
            </a:r>
            <a:r>
              <a:rPr lang="en-US" sz="1200" b="0" i="0" kern="1200" dirty="0">
                <a:solidFill>
                  <a:schemeClr val="tx1"/>
                </a:solidFill>
                <a:effectLst/>
                <a:latin typeface="Times" charset="0"/>
                <a:ea typeface="ＭＳ Ｐゴシック" charset="-128"/>
                <a:cs typeface="ＭＳ Ｐゴシック" charset="-128"/>
              </a:rPr>
              <a:t>, </a:t>
            </a:r>
            <a:r>
              <a:rPr lang="en-US" sz="1200" b="0" i="0" u="none" strike="noStrike" kern="1200" dirty="0">
                <a:solidFill>
                  <a:schemeClr val="tx1"/>
                </a:solidFill>
                <a:effectLst/>
                <a:latin typeface="Times" charset="0"/>
                <a:ea typeface="ＭＳ Ｐゴシック" charset="-128"/>
                <a:cs typeface="ＭＳ Ｐゴシック" charset="-128"/>
                <a:hlinkClick r:id="rId9" tooltip="Star"/>
              </a:rPr>
              <a:t>stars</a:t>
            </a:r>
            <a:r>
              <a:rPr lang="en-US" sz="1200" b="0" i="0" kern="1200" dirty="0">
                <a:solidFill>
                  <a:schemeClr val="tx1"/>
                </a:solidFill>
                <a:effectLst/>
                <a:latin typeface="Times" charset="0"/>
                <a:ea typeface="ＭＳ Ｐゴシック" charset="-128"/>
                <a:cs typeface="ＭＳ Ｐゴシック" charset="-128"/>
              </a:rPr>
              <a:t>, and </a:t>
            </a:r>
            <a:r>
              <a:rPr lang="en-US" sz="1200" b="0" i="0" u="none" strike="noStrike" kern="1200" dirty="0">
                <a:solidFill>
                  <a:schemeClr val="tx1"/>
                </a:solidFill>
                <a:effectLst/>
                <a:latin typeface="Times" charset="0"/>
                <a:ea typeface="ＭＳ Ｐゴシック" charset="-128"/>
                <a:cs typeface="ＭＳ Ｐゴシック" charset="-128"/>
                <a:hlinkClick r:id="rId10" tooltip="Classical planet"/>
              </a:rPr>
              <a:t>planets</a:t>
            </a:r>
            <a:r>
              <a:rPr lang="en-US" sz="1200" b="0" i="0" kern="1200" dirty="0">
                <a:solidFill>
                  <a:schemeClr val="tx1"/>
                </a:solidFill>
                <a:effectLst/>
                <a:latin typeface="Times" charset="0"/>
                <a:ea typeface="ＭＳ Ｐゴシック" charset="-128"/>
                <a:cs typeface="ＭＳ Ｐゴシック" charset="-128"/>
              </a:rPr>
              <a:t> all </a:t>
            </a:r>
            <a:r>
              <a:rPr lang="en-US" sz="1200" b="0" i="0" u="none" strike="noStrike" kern="1200" dirty="0">
                <a:solidFill>
                  <a:schemeClr val="tx1"/>
                </a:solidFill>
                <a:effectLst/>
                <a:latin typeface="Times" charset="0"/>
                <a:ea typeface="ＭＳ Ｐゴシック" charset="-128"/>
                <a:cs typeface="ＭＳ Ｐゴシック" charset="-128"/>
                <a:hlinkClick r:id="rId11" tooltip="Orbit"/>
              </a:rPr>
              <a:t>orbited</a:t>
            </a:r>
            <a:r>
              <a:rPr lang="en-US" sz="1200" b="0" i="0" kern="1200" dirty="0">
                <a:solidFill>
                  <a:schemeClr val="tx1"/>
                </a:solidFill>
                <a:effectLst/>
                <a:latin typeface="Times" charset="0"/>
                <a:ea typeface="ＭＳ Ｐゴシック" charset="-128"/>
                <a:cs typeface="ＭＳ Ｐゴシック" charset="-128"/>
              </a:rPr>
              <a:t> Earth.</a:t>
            </a:r>
            <a:r>
              <a:rPr lang="en-US" sz="1200" b="0" i="0" u="none" strike="noStrike" kern="1200" baseline="30000" dirty="0">
                <a:solidFill>
                  <a:schemeClr val="tx1"/>
                </a:solidFill>
                <a:effectLst/>
                <a:latin typeface="Times" charset="0"/>
                <a:ea typeface="ＭＳ Ｐゴシック" charset="-128"/>
                <a:cs typeface="ＭＳ Ｐゴシック" charset="-128"/>
                <a:hlinkClick r:id="rId12"/>
              </a:rPr>
              <a:t>[1]</a:t>
            </a:r>
            <a:r>
              <a:rPr lang="en-US" sz="1200" b="0" i="0" kern="1200" dirty="0">
                <a:solidFill>
                  <a:schemeClr val="tx1"/>
                </a:solidFill>
                <a:effectLst/>
                <a:latin typeface="Times" charset="0"/>
                <a:ea typeface="ＭＳ Ｐゴシック" charset="-128"/>
                <a:cs typeface="ＭＳ Ｐゴシック" charset="-128"/>
              </a:rPr>
              <a:t> The geocentric model served as the predominant description of the cosmos in many ancient civilizations, such as those of </a:t>
            </a:r>
            <a:r>
              <a:rPr lang="en-US" sz="1200" b="0" i="0" u="none" strike="noStrike" kern="1200" dirty="0">
                <a:solidFill>
                  <a:schemeClr val="tx1"/>
                </a:solidFill>
                <a:effectLst/>
                <a:latin typeface="Times" charset="0"/>
                <a:ea typeface="ＭＳ Ｐゴシック" charset="-128"/>
                <a:cs typeface="ＭＳ Ｐゴシック" charset="-128"/>
                <a:hlinkClick r:id="rId13" tooltip="Aristotle"/>
              </a:rPr>
              <a:t>Aristotle</a:t>
            </a:r>
            <a:r>
              <a:rPr lang="en-US" sz="1200" b="0" i="0" kern="1200" dirty="0">
                <a:solidFill>
                  <a:schemeClr val="tx1"/>
                </a:solidFill>
                <a:effectLst/>
                <a:latin typeface="Times" charset="0"/>
                <a:ea typeface="ＭＳ Ｐゴシック" charset="-128"/>
                <a:cs typeface="ＭＳ Ｐゴシック" charset="-128"/>
              </a:rPr>
              <a:t> and </a:t>
            </a:r>
            <a:r>
              <a:rPr lang="en-US" sz="1200" b="0" i="0" u="none" strike="noStrike" kern="1200" dirty="0">
                <a:solidFill>
                  <a:schemeClr val="tx1"/>
                </a:solidFill>
                <a:effectLst/>
                <a:latin typeface="Times" charset="0"/>
                <a:ea typeface="ＭＳ Ｐゴシック" charset="-128"/>
                <a:cs typeface="ＭＳ Ｐゴシック" charset="-128"/>
                <a:hlinkClick r:id="rId14" tooltip="Ptolemy"/>
              </a:rPr>
              <a:t>Ptolemy</a:t>
            </a:r>
            <a:r>
              <a:rPr lang="en-US" sz="1200" b="0" i="0" kern="1200" dirty="0">
                <a:solidFill>
                  <a:schemeClr val="tx1"/>
                </a:solidFill>
                <a:effectLst/>
                <a:latin typeface="Times" charset="0"/>
                <a:ea typeface="ＭＳ Ｐゴシック" charset="-128"/>
                <a:cs typeface="ＭＳ Ｐゴシック" charset="-128"/>
              </a:rPr>
              <a:t>.</a:t>
            </a:r>
          </a:p>
          <a:p>
            <a:r>
              <a:rPr lang="en-US" sz="1200" b="0" i="0" kern="1200" dirty="0">
                <a:solidFill>
                  <a:schemeClr val="tx1"/>
                </a:solidFill>
                <a:effectLst/>
                <a:latin typeface="Times" charset="0"/>
                <a:ea typeface="ＭＳ Ｐゴシック" charset="-128"/>
                <a:cs typeface="ＭＳ Ｐゴシック" charset="-128"/>
              </a:rPr>
              <a:t>Two observations supported the idea that Earth was the center of the Universe. First, from anywhere on Earth, the Sun appears to revolve around Earth </a:t>
            </a:r>
            <a:r>
              <a:rPr lang="en-US" sz="1200" b="0" i="0" u="none" strike="noStrike" kern="1200" dirty="0">
                <a:solidFill>
                  <a:schemeClr val="tx1"/>
                </a:solidFill>
                <a:effectLst/>
                <a:latin typeface="Times" charset="0"/>
                <a:ea typeface="ＭＳ Ｐゴシック" charset="-128"/>
                <a:cs typeface="ＭＳ Ｐゴシック" charset="-128"/>
                <a:hlinkClick r:id="rId15" tooltip="Diurnal motion"/>
              </a:rPr>
              <a:t>once per day</a:t>
            </a:r>
            <a:r>
              <a:rPr lang="en-US" sz="1200" b="0" i="0" kern="1200" dirty="0">
                <a:solidFill>
                  <a:schemeClr val="tx1"/>
                </a:solidFill>
                <a:effectLst/>
                <a:latin typeface="Times" charset="0"/>
                <a:ea typeface="ＭＳ Ｐゴシック" charset="-128"/>
                <a:cs typeface="ＭＳ Ｐゴシック" charset="-128"/>
              </a:rPr>
              <a:t>. While the Moon and the planets have their own motions, they also appear to revolve around Earth about once per day. The stars appeared to be </a:t>
            </a:r>
            <a:r>
              <a:rPr lang="en-US" sz="1200" b="0" i="0" u="none" strike="noStrike" kern="1200" dirty="0">
                <a:solidFill>
                  <a:schemeClr val="tx1"/>
                </a:solidFill>
                <a:effectLst/>
                <a:latin typeface="Times" charset="0"/>
                <a:ea typeface="ＭＳ Ｐゴシック" charset="-128"/>
                <a:cs typeface="ＭＳ Ｐゴシック" charset="-128"/>
                <a:hlinkClick r:id="rId16" tooltip="Fixed stars"/>
              </a:rPr>
              <a:t>fixed</a:t>
            </a:r>
            <a:r>
              <a:rPr lang="en-US" sz="1200" b="0" i="0" kern="1200" dirty="0">
                <a:solidFill>
                  <a:schemeClr val="tx1"/>
                </a:solidFill>
                <a:effectLst/>
                <a:latin typeface="Times" charset="0"/>
                <a:ea typeface="ＭＳ Ｐゴシック" charset="-128"/>
                <a:cs typeface="ＭＳ Ｐゴシック" charset="-128"/>
              </a:rPr>
              <a:t> on a </a:t>
            </a:r>
            <a:r>
              <a:rPr lang="en-US" sz="1200" b="0" i="0" u="none" strike="noStrike" kern="1200" dirty="0">
                <a:solidFill>
                  <a:schemeClr val="tx1"/>
                </a:solidFill>
                <a:effectLst/>
                <a:latin typeface="Times" charset="0"/>
                <a:ea typeface="ＭＳ Ｐゴシック" charset="-128"/>
                <a:cs typeface="ＭＳ Ｐゴシック" charset="-128"/>
                <a:hlinkClick r:id="rId17" tooltip="Celestial sphere"/>
              </a:rPr>
              <a:t>celestial sphere</a:t>
            </a:r>
            <a:r>
              <a:rPr lang="en-US" sz="1200" b="0" i="0" kern="1200" dirty="0">
                <a:solidFill>
                  <a:schemeClr val="tx1"/>
                </a:solidFill>
                <a:effectLst/>
                <a:latin typeface="Times" charset="0"/>
                <a:ea typeface="ＭＳ Ｐゴシック" charset="-128"/>
                <a:cs typeface="ＭＳ Ｐゴシック" charset="-128"/>
              </a:rPr>
              <a:t> rotating once each day about </a:t>
            </a:r>
            <a:r>
              <a:rPr lang="en-US" sz="1200" b="0" i="0" u="none" strike="noStrike" kern="1200" dirty="0">
                <a:solidFill>
                  <a:schemeClr val="tx1"/>
                </a:solidFill>
                <a:effectLst/>
                <a:latin typeface="Times" charset="0"/>
                <a:ea typeface="ＭＳ Ｐゴシック" charset="-128"/>
                <a:cs typeface="ＭＳ Ｐゴシック" charset="-128"/>
                <a:hlinkClick r:id="rId18" tooltip="Celestial pole"/>
              </a:rPr>
              <a:t>an axis</a:t>
            </a:r>
            <a:r>
              <a:rPr lang="en-US" sz="1200" b="0" i="0" kern="1200" dirty="0">
                <a:solidFill>
                  <a:schemeClr val="tx1"/>
                </a:solidFill>
                <a:effectLst/>
                <a:latin typeface="Times" charset="0"/>
                <a:ea typeface="ＭＳ Ｐゴシック" charset="-128"/>
                <a:cs typeface="ＭＳ Ｐゴシック" charset="-128"/>
              </a:rPr>
              <a:t> through the </a:t>
            </a:r>
            <a:r>
              <a:rPr lang="en-US" sz="1200" b="0" i="0" u="none" strike="noStrike" kern="1200" dirty="0">
                <a:solidFill>
                  <a:schemeClr val="tx1"/>
                </a:solidFill>
                <a:effectLst/>
                <a:latin typeface="Times" charset="0"/>
                <a:ea typeface="ＭＳ Ｐゴシック" charset="-128"/>
                <a:cs typeface="ＭＳ Ｐゴシック" charset="-128"/>
                <a:hlinkClick r:id="rId19" tooltip="Geographic pole"/>
              </a:rPr>
              <a:t>geographic poles</a:t>
            </a:r>
            <a:r>
              <a:rPr lang="en-US" sz="1200" b="0" i="0" kern="1200" dirty="0">
                <a:solidFill>
                  <a:schemeClr val="tx1"/>
                </a:solidFill>
                <a:effectLst/>
                <a:latin typeface="Times" charset="0"/>
                <a:ea typeface="ＭＳ Ｐゴシック" charset="-128"/>
                <a:cs typeface="ＭＳ Ｐゴシック" charset="-128"/>
              </a:rPr>
              <a:t> of Earth.</a:t>
            </a:r>
            <a:r>
              <a:rPr lang="en-US" sz="1200" b="0" i="0" u="none" strike="noStrike" kern="1200" baseline="30000" dirty="0">
                <a:solidFill>
                  <a:schemeClr val="tx1"/>
                </a:solidFill>
                <a:effectLst/>
                <a:latin typeface="Times" charset="0"/>
                <a:ea typeface="ＭＳ Ｐゴシック" charset="-128"/>
                <a:cs typeface="ＭＳ Ｐゴシック" charset="-128"/>
                <a:hlinkClick r:id="rId20"/>
              </a:rPr>
              <a:t>[2]</a:t>
            </a:r>
            <a:r>
              <a:rPr lang="en-US" sz="1200" b="0" i="0" kern="1200" dirty="0">
                <a:solidFill>
                  <a:schemeClr val="tx1"/>
                </a:solidFill>
                <a:effectLst/>
                <a:latin typeface="Times" charset="0"/>
                <a:ea typeface="ＭＳ Ｐゴシック" charset="-128"/>
                <a:cs typeface="ＭＳ Ｐゴシック" charset="-128"/>
              </a:rPr>
              <a:t> Second, Earth seems to be unmoving from the perspective of an earthbound observer; it feels solid, stable, and stationary.</a:t>
            </a:r>
          </a:p>
          <a:p>
            <a:endParaRPr lang="en-US" dirty="0"/>
          </a:p>
        </p:txBody>
      </p:sp>
      <p:sp>
        <p:nvSpPr>
          <p:cNvPr id="4" name="Slide Number Placeholder 3"/>
          <p:cNvSpPr>
            <a:spLocks noGrp="1"/>
          </p:cNvSpPr>
          <p:nvPr>
            <p:ph type="sldNum" sz="quarter" idx="10"/>
          </p:nvPr>
        </p:nvSpPr>
        <p:spPr/>
        <p:txBody>
          <a:bodyPr/>
          <a:lstStyle/>
          <a:p>
            <a:fld id="{A8C69EC7-9367-F441-96AB-E06EAE8B38CC}" type="slidenum">
              <a: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031">
            <a:extLst>
              <a:ext uri="{FF2B5EF4-FFF2-40B4-BE49-F238E27FC236}">
                <a16:creationId xmlns:a16="http://schemas.microsoft.com/office/drawing/2014/main" id="{253D24A3-5E02-4366-BE6A-5AB2B2C8615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fld id="{3EBC41F8-A84E-48D2-8CA0-D24ED0637F25}" type="slidenum">
              <a:rPr lang="en-US" altLang="en-US" sz="1200">
                <a:latin typeface="Arial" panose="020B0604020202020204" pitchFamily="34" charset="0"/>
              </a:rPr>
              <a:pPr eaLnBrk="1" hangingPunct="1"/>
              <a:t>152</a:t>
            </a:fld>
            <a:endParaRPr lang="en-US" altLang="en-US" sz="1200">
              <a:latin typeface="Arial" panose="020B0604020202020204" pitchFamily="34" charset="0"/>
            </a:endParaRPr>
          </a:p>
        </p:txBody>
      </p:sp>
      <p:sp>
        <p:nvSpPr>
          <p:cNvPr id="45058" name="Rectangle 1026">
            <a:extLst>
              <a:ext uri="{FF2B5EF4-FFF2-40B4-BE49-F238E27FC236}">
                <a16:creationId xmlns:a16="http://schemas.microsoft.com/office/drawing/2014/main" id="{5D47C71E-EFE7-4F3D-A6CE-A962953D3A9A}"/>
              </a:ext>
            </a:extLst>
          </p:cNvPr>
          <p:cNvSpPr>
            <a:spLocks noGrp="1" noRot="1" noChangeAspect="1" noChangeArrowheads="1" noTextEdit="1"/>
          </p:cNvSpPr>
          <p:nvPr>
            <p:ph type="sldImg"/>
          </p:nvPr>
        </p:nvSpPr>
        <p:spPr>
          <a:ln/>
        </p:spPr>
      </p:sp>
      <p:sp>
        <p:nvSpPr>
          <p:cNvPr id="45059" name="Rectangle 1027">
            <a:extLst>
              <a:ext uri="{FF2B5EF4-FFF2-40B4-BE49-F238E27FC236}">
                <a16:creationId xmlns:a16="http://schemas.microsoft.com/office/drawing/2014/main" id="{EBC28028-D714-4B66-945A-0FA7AAB902A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031">
            <a:extLst>
              <a:ext uri="{FF2B5EF4-FFF2-40B4-BE49-F238E27FC236}">
                <a16:creationId xmlns:a16="http://schemas.microsoft.com/office/drawing/2014/main" id="{BEBCFA39-0785-4159-BAEF-A614B508117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fld id="{76DBAA61-55D8-491F-A803-A8E22822ED82}" type="slidenum">
              <a:rPr lang="en-US" altLang="en-US" sz="1200">
                <a:latin typeface="Arial" panose="020B0604020202020204" pitchFamily="34" charset="0"/>
              </a:rPr>
              <a:pPr eaLnBrk="1" hangingPunct="1"/>
              <a:t>153</a:t>
            </a:fld>
            <a:endParaRPr lang="en-US" altLang="en-US" sz="1200">
              <a:latin typeface="Arial" panose="020B0604020202020204" pitchFamily="34" charset="0"/>
            </a:endParaRPr>
          </a:p>
        </p:txBody>
      </p:sp>
      <p:sp>
        <p:nvSpPr>
          <p:cNvPr id="49154" name="Rectangle 1026">
            <a:extLst>
              <a:ext uri="{FF2B5EF4-FFF2-40B4-BE49-F238E27FC236}">
                <a16:creationId xmlns:a16="http://schemas.microsoft.com/office/drawing/2014/main" id="{83BC0EBB-0DCA-4629-A8F4-AFD5FBC401CC}"/>
              </a:ext>
            </a:extLst>
          </p:cNvPr>
          <p:cNvSpPr>
            <a:spLocks noGrp="1" noRot="1" noChangeAspect="1" noChangeArrowheads="1" noTextEdit="1"/>
          </p:cNvSpPr>
          <p:nvPr>
            <p:ph type="sldImg"/>
          </p:nvPr>
        </p:nvSpPr>
        <p:spPr>
          <a:ln/>
        </p:spPr>
      </p:sp>
      <p:sp>
        <p:nvSpPr>
          <p:cNvPr id="49155" name="Rectangle 1027">
            <a:extLst>
              <a:ext uri="{FF2B5EF4-FFF2-40B4-BE49-F238E27FC236}">
                <a16:creationId xmlns:a16="http://schemas.microsoft.com/office/drawing/2014/main" id="{A2B9273A-5709-45D0-9BD6-E1B24951F1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Europa has all the ingredients for Life!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a:extLst>
              <a:ext uri="{FF2B5EF4-FFF2-40B4-BE49-F238E27FC236}">
                <a16:creationId xmlns:a16="http://schemas.microsoft.com/office/drawing/2014/main" id="{BB6BB0C7-C9B4-46AF-BA76-5A7E28E3B80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1F21EA8-0DEF-4E36-8E08-DCDBD3B1C361}" type="slidenum">
              <a:rPr lang="en-US" altLang="en-US" sz="1200"/>
              <a:pPr/>
              <a:t>154</a:t>
            </a:fld>
            <a:endParaRPr lang="en-US" altLang="en-US" sz="1200"/>
          </a:p>
        </p:txBody>
      </p:sp>
      <p:sp>
        <p:nvSpPr>
          <p:cNvPr id="57346" name="Rectangle 2">
            <a:extLst>
              <a:ext uri="{FF2B5EF4-FFF2-40B4-BE49-F238E27FC236}">
                <a16:creationId xmlns:a16="http://schemas.microsoft.com/office/drawing/2014/main" id="{AFF03431-1DE1-4F2A-83B7-3D306D4A676C}"/>
              </a:ext>
            </a:extLst>
          </p:cNvPr>
          <p:cNvSpPr>
            <a:spLocks noGrp="1" noRot="1" noChangeAspect="1" noChangeArrowheads="1" noTextEdit="1"/>
          </p:cNvSpPr>
          <p:nvPr>
            <p:ph type="sldImg"/>
          </p:nvPr>
        </p:nvSpPr>
        <p:spPr>
          <a:ln/>
        </p:spPr>
      </p:sp>
      <p:sp>
        <p:nvSpPr>
          <p:cNvPr id="57347" name="Rectangle 3">
            <a:extLst>
              <a:ext uri="{FF2B5EF4-FFF2-40B4-BE49-F238E27FC236}">
                <a16:creationId xmlns:a16="http://schemas.microsoft.com/office/drawing/2014/main" id="{6FF2138B-FC0F-4379-82D7-8D73B7245BB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ganymede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a:extLst>
              <a:ext uri="{FF2B5EF4-FFF2-40B4-BE49-F238E27FC236}">
                <a16:creationId xmlns:a16="http://schemas.microsoft.com/office/drawing/2014/main" id="{72522053-D653-4D06-9C3A-4788ED288F4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51E8B9E-25EC-4D14-B7C2-EB3D9261CD1A}" type="slidenum">
              <a:rPr lang="en-US" altLang="en-US" sz="1200"/>
              <a:pPr/>
              <a:t>157</a:t>
            </a:fld>
            <a:endParaRPr lang="en-US" altLang="en-US" sz="1200"/>
          </a:p>
        </p:txBody>
      </p:sp>
      <p:sp>
        <p:nvSpPr>
          <p:cNvPr id="62466" name="Rectangle 2">
            <a:extLst>
              <a:ext uri="{FF2B5EF4-FFF2-40B4-BE49-F238E27FC236}">
                <a16:creationId xmlns:a16="http://schemas.microsoft.com/office/drawing/2014/main" id="{B590ACB7-2308-40D8-B47E-EBE87F08A492}"/>
              </a:ext>
            </a:extLst>
          </p:cNvPr>
          <p:cNvSpPr>
            <a:spLocks noGrp="1" noRot="1" noChangeAspect="1" noChangeArrowheads="1" noTextEdit="1"/>
          </p:cNvSpPr>
          <p:nvPr>
            <p:ph type="sldImg"/>
          </p:nvPr>
        </p:nvSpPr>
        <p:spPr>
          <a:ln/>
        </p:spPr>
      </p:sp>
      <p:sp>
        <p:nvSpPr>
          <p:cNvPr id="62467" name="Rectangle 3">
            <a:extLst>
              <a:ext uri="{FF2B5EF4-FFF2-40B4-BE49-F238E27FC236}">
                <a16:creationId xmlns:a16="http://schemas.microsoft.com/office/drawing/2014/main" id="{1ED64726-7230-42ED-A394-0808A4841F8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NASA's Galileo spacecraft took this image of dark terrain within Nicholson Regio, near the border with Harpagia Sulcus on Jupiter's moon Ganymede. The ancient, heavily cratered dark terrain is faulted by a series of scarps.</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faulted blocks form a series of "stair-steps" like a tilted stack of books. On Earth, similar types of features form when tectonic faulting breaks the crust and the intervening blocks are pulled apart and rotate. This image supports the notion that the boundary between bright and dark terrain is created by that type of extensional faulting.</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North is to the right of the picture and the Sun illuminates the surface from the west (top). The image is centered at -14 degrees latitude and 320 degrees longitude, and covers an area approximately 16 by 15 kilometers (10 by 9 miles). The resolution is 20 meters (66 feet) per picture element. The image was taken on May 20, 2000, at a range of 2,090 kilometers (1,299 miles).</a:t>
            </a:r>
          </a:p>
          <a:p>
            <a:pPr eaLnBrk="1" hangingPunct="1"/>
            <a:endParaRPr lang="en-US" altLang="en-US">
              <a:latin typeface="Times"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a:extLst>
              <a:ext uri="{FF2B5EF4-FFF2-40B4-BE49-F238E27FC236}">
                <a16:creationId xmlns:a16="http://schemas.microsoft.com/office/drawing/2014/main" id="{4A0A936A-D3E2-4351-BDC0-5F692E338A1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B5DBD1D2-E20A-4C55-98AF-BCCDB1D461FF}" type="slidenum">
              <a:rPr lang="en-US" altLang="en-US" sz="1200"/>
              <a:pPr/>
              <a:t>158</a:t>
            </a:fld>
            <a:endParaRPr lang="en-US" altLang="en-US" sz="1200"/>
          </a:p>
        </p:txBody>
      </p:sp>
      <p:sp>
        <p:nvSpPr>
          <p:cNvPr id="64514" name="Rectangle 2">
            <a:extLst>
              <a:ext uri="{FF2B5EF4-FFF2-40B4-BE49-F238E27FC236}">
                <a16:creationId xmlns:a16="http://schemas.microsoft.com/office/drawing/2014/main" id="{6C2BA8F3-D22F-4194-AB4C-021CF87DA5CD}"/>
              </a:ext>
            </a:extLst>
          </p:cNvPr>
          <p:cNvSpPr>
            <a:spLocks noGrp="1" noRot="1" noChangeAspect="1" noChangeArrowheads="1" noTextEdit="1"/>
          </p:cNvSpPr>
          <p:nvPr>
            <p:ph type="sldImg"/>
          </p:nvPr>
        </p:nvSpPr>
        <p:spPr>
          <a:ln/>
        </p:spPr>
      </p:sp>
      <p:sp>
        <p:nvSpPr>
          <p:cNvPr id="64515" name="Rectangle 3">
            <a:extLst>
              <a:ext uri="{FF2B5EF4-FFF2-40B4-BE49-F238E27FC236}">
                <a16:creationId xmlns:a16="http://schemas.microsoft.com/office/drawing/2014/main" id="{4247F233-E98B-4E9C-8227-05F98DDEF97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callisto</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a:extLst>
              <a:ext uri="{FF2B5EF4-FFF2-40B4-BE49-F238E27FC236}">
                <a16:creationId xmlns:a16="http://schemas.microsoft.com/office/drawing/2014/main" id="{C6C14990-71AE-4009-989D-2C54F4F9439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7AB0570-7EF8-43AA-A792-3FA6F87D6FC1}" type="slidenum">
              <a:rPr lang="en-US" altLang="en-US" sz="1200"/>
              <a:pPr/>
              <a:t>159</a:t>
            </a:fld>
            <a:endParaRPr lang="en-US" altLang="en-US" sz="1200"/>
          </a:p>
        </p:txBody>
      </p:sp>
      <p:sp>
        <p:nvSpPr>
          <p:cNvPr id="66562" name="Rectangle 2">
            <a:extLst>
              <a:ext uri="{FF2B5EF4-FFF2-40B4-BE49-F238E27FC236}">
                <a16:creationId xmlns:a16="http://schemas.microsoft.com/office/drawing/2014/main" id="{69D060D8-E05E-416F-B3F2-CE5071AF59D7}"/>
              </a:ext>
            </a:extLst>
          </p:cNvPr>
          <p:cNvSpPr>
            <a:spLocks noGrp="1" noRot="1" noChangeAspect="1" noChangeArrowheads="1" noTextEdit="1"/>
          </p:cNvSpPr>
          <p:nvPr>
            <p:ph type="sldImg"/>
          </p:nvPr>
        </p:nvSpPr>
        <p:spPr>
          <a:ln/>
        </p:spPr>
      </p:sp>
      <p:sp>
        <p:nvSpPr>
          <p:cNvPr id="66563" name="Rectangle 3">
            <a:extLst>
              <a:ext uri="{FF2B5EF4-FFF2-40B4-BE49-F238E27FC236}">
                <a16:creationId xmlns:a16="http://schemas.microsoft.com/office/drawing/2014/main" id="{32193457-8BC1-4FCC-B9A4-87C42406DC1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Jagged Hills on Jupiter's Callisto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t>
            </a:r>
            <a:r>
              <a:rPr lang="en-US" altLang="en-US" u="sng">
                <a:solidFill>
                  <a:srgbClr val="0000FF"/>
                </a:solidFill>
                <a:latin typeface="Times New Roman" panose="02020603050405020304" pitchFamily="18" charset="0"/>
              </a:rPr>
              <a:t>Galileo Project</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Arizona State University</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JPL</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NASA</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Why does Jupiter's moon Callisto have unusual jagged hills? This mystery came to light after the </a:t>
            </a:r>
            <a:r>
              <a:rPr lang="en-US" altLang="en-US" u="sng">
                <a:solidFill>
                  <a:srgbClr val="0000FF"/>
                </a:solidFill>
                <a:latin typeface="Times New Roman" panose="02020603050405020304" pitchFamily="18" charset="0"/>
              </a:rPr>
              <a:t>robot spacecraft</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Galileo</a:t>
            </a:r>
            <a:r>
              <a:rPr lang="en-US" altLang="en-US">
                <a:solidFill>
                  <a:srgbClr val="000000"/>
                </a:solidFill>
                <a:latin typeface="Times New Roman" panose="02020603050405020304" pitchFamily="18" charset="0"/>
              </a:rPr>
              <a:t>, in orbit around </a:t>
            </a:r>
            <a:r>
              <a:rPr lang="en-US" altLang="en-US" u="sng">
                <a:solidFill>
                  <a:srgbClr val="0000FF"/>
                </a:solidFill>
                <a:latin typeface="Times New Roman" panose="02020603050405020304" pitchFamily="18" charset="0"/>
              </a:rPr>
              <a:t>Jupiter</a:t>
            </a:r>
            <a:r>
              <a:rPr lang="en-US" altLang="en-US">
                <a:solidFill>
                  <a:srgbClr val="000000"/>
                </a:solidFill>
                <a:latin typeface="Times New Roman" panose="02020603050405020304" pitchFamily="18" charset="0"/>
              </a:rPr>
              <a:t> since 1995, swooped past the </a:t>
            </a:r>
            <a:r>
              <a:rPr lang="en-US" altLang="en-US" u="sng">
                <a:solidFill>
                  <a:srgbClr val="0000FF"/>
                </a:solidFill>
                <a:latin typeface="Times New Roman" panose="02020603050405020304" pitchFamily="18" charset="0"/>
              </a:rPr>
              <a:t>dark moon</a:t>
            </a:r>
            <a:r>
              <a:rPr lang="en-US" altLang="en-US">
                <a:solidFill>
                  <a:srgbClr val="000000"/>
                </a:solidFill>
                <a:latin typeface="Times New Roman" panose="02020603050405020304" pitchFamily="18" charset="0"/>
              </a:rPr>
              <a:t> in May. The </a:t>
            </a:r>
            <a:r>
              <a:rPr lang="en-US" altLang="en-US" u="sng">
                <a:solidFill>
                  <a:srgbClr val="0000FF"/>
                </a:solidFill>
                <a:latin typeface="Times New Roman" panose="02020603050405020304" pitchFamily="18" charset="0"/>
              </a:rPr>
              <a:t>resulting pictures</a:t>
            </a:r>
            <a:r>
              <a:rPr lang="en-US" altLang="en-US">
                <a:solidFill>
                  <a:srgbClr val="000000"/>
                </a:solidFill>
                <a:latin typeface="Times New Roman" panose="02020603050405020304" pitchFamily="18" charset="0"/>
              </a:rPr>
              <a:t> were the highest resolution yet obtained for a </a:t>
            </a:r>
            <a:r>
              <a:rPr lang="en-US" altLang="en-US" u="sng">
                <a:solidFill>
                  <a:srgbClr val="0000FF"/>
                </a:solidFill>
                <a:latin typeface="Times New Roman" panose="02020603050405020304" pitchFamily="18" charset="0"/>
              </a:rPr>
              <a:t>Jovian moon</a:t>
            </a:r>
            <a:r>
              <a:rPr lang="en-US" altLang="en-US">
                <a:solidFill>
                  <a:srgbClr val="000000"/>
                </a:solidFill>
                <a:latin typeface="Times New Roman" panose="02020603050405020304" pitchFamily="18" charset="0"/>
              </a:rPr>
              <a:t>: objects as small as 3 meters across are discernable. The strange landscapes </a:t>
            </a:r>
            <a:r>
              <a:rPr lang="en-US" altLang="en-US" u="sng">
                <a:solidFill>
                  <a:srgbClr val="0000FF"/>
                </a:solidFill>
                <a:latin typeface="Times New Roman" panose="02020603050405020304" pitchFamily="18" charset="0"/>
              </a:rPr>
              <a:t>pictured above</a:t>
            </a:r>
            <a:r>
              <a:rPr lang="en-US" altLang="en-US">
                <a:solidFill>
                  <a:srgbClr val="000000"/>
                </a:solidFill>
                <a:latin typeface="Times New Roman" panose="02020603050405020304" pitchFamily="18" charset="0"/>
              </a:rPr>
              <a:t> show areas rich in bright sharp mounds about 100 meters tall. A likely </a:t>
            </a:r>
            <a:r>
              <a:rPr lang="en-US" altLang="en-US" u="sng">
                <a:solidFill>
                  <a:srgbClr val="0000FF"/>
                </a:solidFill>
                <a:latin typeface="Times New Roman" panose="02020603050405020304" pitchFamily="18" charset="0"/>
              </a:rPr>
              <a:t>formation hypothesis</a:t>
            </a:r>
            <a:r>
              <a:rPr lang="en-US" altLang="en-US">
                <a:solidFill>
                  <a:srgbClr val="000000"/>
                </a:solidFill>
                <a:latin typeface="Times New Roman" panose="02020603050405020304" pitchFamily="18" charset="0"/>
              </a:rPr>
              <a:t> holds that these hills are the result of ejecta thrown billions of years ago during a </a:t>
            </a:r>
            <a:r>
              <a:rPr lang="en-US" altLang="en-US" u="sng">
                <a:solidFill>
                  <a:srgbClr val="0000FF"/>
                </a:solidFill>
                <a:latin typeface="Times New Roman" panose="02020603050405020304" pitchFamily="18" charset="0"/>
              </a:rPr>
              <a:t>violent impact</a:t>
            </a:r>
            <a:r>
              <a:rPr lang="en-US" altLang="en-US">
                <a:solidFill>
                  <a:srgbClr val="000000"/>
                </a:solidFill>
                <a:latin typeface="Times New Roman" panose="02020603050405020304" pitchFamily="18" charset="0"/>
              </a:rPr>
              <a:t>. The lower inset region apparently has undergone an epoch of relatively high ice-</a:t>
            </a:r>
            <a:r>
              <a:rPr lang="en-US" altLang="en-US" u="sng">
                <a:solidFill>
                  <a:srgbClr val="0000FF"/>
                </a:solidFill>
                <a:latin typeface="Times New Roman" panose="02020603050405020304" pitchFamily="18" charset="0"/>
              </a:rPr>
              <a:t>erosion</a:t>
            </a:r>
            <a:r>
              <a:rPr lang="en-US" altLang="en-US">
                <a:solidFill>
                  <a:srgbClr val="000000"/>
                </a:solidFill>
                <a:latin typeface="Times New Roman" panose="02020603050405020304" pitchFamily="18" charset="0"/>
              </a:rPr>
              <a:t>, where dark rock has filled in some of the inter-hill regions. </a:t>
            </a:r>
            <a:r>
              <a:rPr lang="en-US" altLang="en-US" u="sng">
                <a:solidFill>
                  <a:srgbClr val="0000FF"/>
                </a:solidFill>
                <a:latin typeface="Times New Roman" panose="02020603050405020304" pitchFamily="18" charset="0"/>
              </a:rPr>
              <a:t>NASA</a:t>
            </a:r>
            <a:r>
              <a:rPr lang="en-US" altLang="en-US">
                <a:solidFill>
                  <a:srgbClr val="000000"/>
                </a:solidFill>
                <a:latin typeface="Times New Roman" panose="02020603050405020304" pitchFamily="18" charset="0"/>
              </a:rPr>
              <a:t> has </a:t>
            </a:r>
            <a:r>
              <a:rPr lang="en-US" altLang="en-US" u="sng">
                <a:solidFill>
                  <a:srgbClr val="0000FF"/>
                </a:solidFill>
                <a:latin typeface="Times New Roman" panose="02020603050405020304" pitchFamily="18" charset="0"/>
              </a:rPr>
              <a:t>recently cleared Galileo</a:t>
            </a:r>
            <a:r>
              <a:rPr lang="en-US" altLang="en-US">
                <a:solidFill>
                  <a:srgbClr val="000000"/>
                </a:solidFill>
                <a:latin typeface="Times New Roman" panose="02020603050405020304" pitchFamily="18" charset="0"/>
              </a:rPr>
              <a:t> to continue swooping </a:t>
            </a:r>
            <a:r>
              <a:rPr lang="en-US" altLang="en-US" u="sng">
                <a:solidFill>
                  <a:srgbClr val="0000FF"/>
                </a:solidFill>
                <a:latin typeface="Times New Roman" panose="02020603050405020304" pitchFamily="18" charset="0"/>
              </a:rPr>
              <a:t>Jupiter's moons</a:t>
            </a:r>
            <a:r>
              <a:rPr lang="en-US" altLang="en-US">
                <a:solidFill>
                  <a:srgbClr val="000000"/>
                </a:solidFill>
                <a:latin typeface="Times New Roman" panose="02020603050405020304" pitchFamily="18" charset="0"/>
              </a:rPr>
              <a:t> until 2003, when it will </a:t>
            </a:r>
            <a:r>
              <a:rPr lang="en-US" altLang="en-US" u="sng">
                <a:solidFill>
                  <a:srgbClr val="0000FF"/>
                </a:solidFill>
                <a:latin typeface="Times New Roman" panose="02020603050405020304" pitchFamily="18" charset="0"/>
              </a:rPr>
              <a:t>end its journey</a:t>
            </a:r>
            <a:r>
              <a:rPr lang="en-US" altLang="en-US">
                <a:solidFill>
                  <a:srgbClr val="000000"/>
                </a:solidFill>
                <a:latin typeface="Times New Roman" panose="02020603050405020304" pitchFamily="18" charset="0"/>
              </a:rPr>
              <a:t> with a </a:t>
            </a:r>
            <a:r>
              <a:rPr lang="en-US" altLang="en-US" u="sng">
                <a:solidFill>
                  <a:srgbClr val="0000FF"/>
                </a:solidFill>
                <a:latin typeface="Times New Roman" panose="02020603050405020304" pitchFamily="18" charset="0"/>
              </a:rPr>
              <a:t>spectacular dive</a:t>
            </a:r>
            <a:r>
              <a:rPr lang="en-US" altLang="en-US">
                <a:solidFill>
                  <a:srgbClr val="000000"/>
                </a:solidFill>
                <a:latin typeface="Times New Roman" panose="02020603050405020304" pitchFamily="18" charset="0"/>
              </a:rPr>
              <a:t> into </a:t>
            </a:r>
            <a:r>
              <a:rPr lang="en-US" altLang="en-US" u="sng">
                <a:solidFill>
                  <a:srgbClr val="0000FF"/>
                </a:solidFill>
                <a:latin typeface="Times New Roman" panose="02020603050405020304" pitchFamily="18" charset="0"/>
              </a:rPr>
              <a:t>Jupiter's atmosphere</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highest-resolution views ever obtained of any of Jupiter's moons, taken by NASA's Galileo spacecraft in May 2001, reveal numerous bright, sharp knobs covering a portion of Jupiter's moon Callisto.</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knobby terrain seen throughout the top inset is unlike any seen before on Jupiter's moons. The spires are very icy but also contain some darker dust. As the ice erodes, the dark material apparently slides down and collects in low-lying areas. Over time, as the surface continues to erode, the icy knobs will likely disappear, producing a scene similar to the bottom inset. The number of impact craters in the bottom image indicates that erosion has essentially ceased in the dark plains shown in that image, allowing impact craters to persist and accumulate.</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knobs are about 80 to 100 meters (260 to 330 feet) tall, and they may consist of material thrown outward from a major impact billions of years ago. The areas captured in the images lie south of Callisto's large Asgard impact basin.</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smallest features discernable in the images are about 3 meters (10 feet) across.</a:t>
            </a:r>
          </a:p>
          <a:p>
            <a:pPr eaLnBrk="1" hangingPunct="1"/>
            <a:endParaRPr lang="en-US" altLang="en-US">
              <a:solidFill>
                <a:srgbClr val="000000"/>
              </a:solidFill>
              <a:latin typeface="Times New Roman"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a:extLst>
              <a:ext uri="{FF2B5EF4-FFF2-40B4-BE49-F238E27FC236}">
                <a16:creationId xmlns:a16="http://schemas.microsoft.com/office/drawing/2014/main" id="{915E5259-F213-4484-9C29-C23421E266F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8EBDB32-6FED-419D-B1D2-4FE41C6A1B94}" type="slidenum">
              <a:rPr lang="en-US" altLang="en-US" sz="1200"/>
              <a:pPr/>
              <a:t>161</a:t>
            </a:fld>
            <a:endParaRPr lang="en-US" altLang="en-US" sz="1200"/>
          </a:p>
        </p:txBody>
      </p:sp>
      <p:sp>
        <p:nvSpPr>
          <p:cNvPr id="69634" name="Rectangle 1026">
            <a:extLst>
              <a:ext uri="{FF2B5EF4-FFF2-40B4-BE49-F238E27FC236}">
                <a16:creationId xmlns:a16="http://schemas.microsoft.com/office/drawing/2014/main" id="{5E65232B-DB2E-4581-B44E-47E1684664EC}"/>
              </a:ext>
            </a:extLst>
          </p:cNvPr>
          <p:cNvSpPr>
            <a:spLocks noGrp="1" noRot="1" noChangeAspect="1" noChangeArrowheads="1" noTextEdit="1"/>
          </p:cNvSpPr>
          <p:nvPr>
            <p:ph type="sldImg"/>
          </p:nvPr>
        </p:nvSpPr>
        <p:spPr>
          <a:ln/>
        </p:spPr>
      </p:sp>
      <p:sp>
        <p:nvSpPr>
          <p:cNvPr id="69635" name="Rectangle 1027">
            <a:extLst>
              <a:ext uri="{FF2B5EF4-FFF2-40B4-BE49-F238E27FC236}">
                <a16:creationId xmlns:a16="http://schemas.microsoft.com/office/drawing/2014/main" id="{A75C9FCB-6138-49A6-BC74-59C0CA913B1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This picture of a multi=ring basin on Callisto was taken the morning of March 6, 1979, from a distance of about 200,000 km. The complicated circular structure seen at left center is similar to the large circular impact basins that dominate the surface of the Earth's moon and also the planet Mercury. The inner parts of these basins are generally surrounded by radially lineated ejecta and several concentric mountainous ring structures that are thought to form during the impact event. This multi-ring basin on Callisto consists of light floored central basin some 300 k m in diameter surrounded by at least eight to ten discontinuous rhythmically spaced ridges. No radially lineated ejecta can be seen. The ring structures on Moon and Mercury have been likened to ripples produced on a pond by a rock striking the water. The great number of rings observed around this basin on Callisto is consistent with its low planetary density and probable low internal strength. JPL manages and controls the Voyager project for NASA's Office of Space Science. </a:t>
            </a:r>
          </a:p>
          <a:p>
            <a:pPr eaLnBrk="1" hangingPunct="1"/>
            <a:endParaRPr lang="en-US" altLang="en-US">
              <a:latin typeface="Times" panose="02020603050405020304"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a:extLst>
              <a:ext uri="{FF2B5EF4-FFF2-40B4-BE49-F238E27FC236}">
                <a16:creationId xmlns:a16="http://schemas.microsoft.com/office/drawing/2014/main" id="{E5445119-D311-4B6D-9F15-C0F652F5FBB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D4B54AF-D43F-4DB5-9E6D-ED2E04BF3C2C}" type="slidenum">
              <a:rPr lang="en-US" altLang="en-US" sz="1200"/>
              <a:pPr/>
              <a:t>162</a:t>
            </a:fld>
            <a:endParaRPr lang="en-US" altLang="en-US" sz="1200"/>
          </a:p>
        </p:txBody>
      </p:sp>
      <p:sp>
        <p:nvSpPr>
          <p:cNvPr id="75778" name="Rectangle 2">
            <a:extLst>
              <a:ext uri="{FF2B5EF4-FFF2-40B4-BE49-F238E27FC236}">
                <a16:creationId xmlns:a16="http://schemas.microsoft.com/office/drawing/2014/main" id="{15D7BB2C-B489-4476-9143-82A06949068B}"/>
              </a:ext>
            </a:extLst>
          </p:cNvPr>
          <p:cNvSpPr>
            <a:spLocks noGrp="1" noRot="1" noChangeAspect="1" noChangeArrowheads="1" noTextEdit="1"/>
          </p:cNvSpPr>
          <p:nvPr>
            <p:ph type="sldImg"/>
          </p:nvPr>
        </p:nvSpPr>
        <p:spPr>
          <a:ln/>
        </p:spPr>
      </p:sp>
      <p:sp>
        <p:nvSpPr>
          <p:cNvPr id="75779" name="Rectangle 3">
            <a:extLst>
              <a:ext uri="{FF2B5EF4-FFF2-40B4-BE49-F238E27FC236}">
                <a16:creationId xmlns:a16="http://schemas.microsoft.com/office/drawing/2014/main" id="{0A8AD495-09BA-4E3C-AB6A-719B2298B61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This artist's concept, a cutaway view of Jupiter's moon Callisto, is based on recent data from NASA's Galileo spacecraft which indicates a salty ocean may lie beneath Callisto's icy crust.</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These findings come as a surprise, since scientists previously believed that Callisto was relatively inactive. If Callisto has an ocean, that would make it more like another Jovian moon, Europa, which has yielded numerous hints of a subsurface ocean. Despite the tantalizing suggestion that there is an ocean layer on Callisto, the possibility that there is life in the ocean remains remote.</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Callisto's cratered surface lies at the top of an ice layer, (depicted here as a whitish band), which is estimated to be about 200 kilometers (124 miles) thick. Immediately beneath the ice, the thinner blue band represents the possible ocean, whose depth must exceed 10 kilometers (6 miles), according to scientists studying data from Galileo's magnetometer. The mottled interior is composed of rock and ice.</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Galileo's magnetometer, which studies magnetic fields around Jupiter and its moons, revealed that Callisto's magnetic field is variable. This may be caused by varying electrical currents flowing near Callisto's surface, in response to changes in the background magnetic field as Jupiter rotates. By studying the data, scientists have determined that the most likely place for the currents to flow would be a layer of melted ice with a high salt content.</a:t>
            </a:r>
          </a:p>
          <a:p>
            <a:pPr eaLnBrk="1" hangingPunct="1"/>
            <a:endParaRPr lang="en-US" altLang="en-US">
              <a:latin typeface="Times" panose="02020603050405020304"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a:extLst>
              <a:ext uri="{FF2B5EF4-FFF2-40B4-BE49-F238E27FC236}">
                <a16:creationId xmlns:a16="http://schemas.microsoft.com/office/drawing/2014/main" id="{BC047E32-FFAB-46A5-9D6F-E0990DBA552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BF235C2-EB3B-4BEC-A4B3-7D5717F5153D}" type="slidenum">
              <a:rPr lang="en-US" altLang="en-US" sz="1200"/>
              <a:pPr/>
              <a:t>164</a:t>
            </a:fld>
            <a:endParaRPr lang="en-US" altLang="en-US" sz="1200"/>
          </a:p>
        </p:txBody>
      </p:sp>
      <p:sp>
        <p:nvSpPr>
          <p:cNvPr id="16386" name="Rectangle 2">
            <a:extLst>
              <a:ext uri="{FF2B5EF4-FFF2-40B4-BE49-F238E27FC236}">
                <a16:creationId xmlns:a16="http://schemas.microsoft.com/office/drawing/2014/main" id="{3C6930E2-4915-4C8C-90FE-58B5BE2BFD21}"/>
              </a:ext>
            </a:extLst>
          </p:cNvPr>
          <p:cNvSpPr>
            <a:spLocks noGrp="1" noRot="1" noChangeAspect="1" noChangeArrowheads="1" noTextEdit="1"/>
          </p:cNvSpPr>
          <p:nvPr>
            <p:ph type="sldImg"/>
          </p:nvPr>
        </p:nvSpPr>
        <p:spPr>
          <a:ln/>
        </p:spPr>
      </p:sp>
      <p:sp>
        <p:nvSpPr>
          <p:cNvPr id="16387" name="Rectangle 3">
            <a:extLst>
              <a:ext uri="{FF2B5EF4-FFF2-40B4-BE49-F238E27FC236}">
                <a16:creationId xmlns:a16="http://schemas.microsoft.com/office/drawing/2014/main" id="{483C66B3-499A-4269-8DCA-B97E2BB30EA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From cassini</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a:extLst>
              <a:ext uri="{FF2B5EF4-FFF2-40B4-BE49-F238E27FC236}">
                <a16:creationId xmlns:a16="http://schemas.microsoft.com/office/drawing/2014/main" id="{40AE7FF1-C7B3-4112-A43E-84B6E9F6AAC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FCF0C3A-275D-4CD5-B922-FE02084725E8}" type="slidenum">
              <a:rPr lang="en-US" altLang="en-US" sz="1200"/>
              <a:pPr/>
              <a:t>165</a:t>
            </a:fld>
            <a:endParaRPr lang="en-US" altLang="en-US" sz="1200"/>
          </a:p>
        </p:txBody>
      </p:sp>
      <p:sp>
        <p:nvSpPr>
          <p:cNvPr id="18434" name="Rectangle 2">
            <a:extLst>
              <a:ext uri="{FF2B5EF4-FFF2-40B4-BE49-F238E27FC236}">
                <a16:creationId xmlns:a16="http://schemas.microsoft.com/office/drawing/2014/main" id="{9F16933B-582A-484A-B481-BC479F7DB28E}"/>
              </a:ext>
            </a:extLst>
          </p:cNvPr>
          <p:cNvSpPr>
            <a:spLocks noGrp="1" noRot="1" noChangeAspect="1" noChangeArrowheads="1" noTextEdit="1"/>
          </p:cNvSpPr>
          <p:nvPr>
            <p:ph type="sldImg"/>
          </p:nvPr>
        </p:nvSpPr>
        <p:spPr>
          <a:ln/>
        </p:spPr>
      </p:sp>
      <p:sp>
        <p:nvSpPr>
          <p:cNvPr id="18435" name="Rectangle 3">
            <a:extLst>
              <a:ext uri="{FF2B5EF4-FFF2-40B4-BE49-F238E27FC236}">
                <a16:creationId xmlns:a16="http://schemas.microsoft.com/office/drawing/2014/main" id="{9780288E-9E33-47DF-B8BE-E282BCF393B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Also cassini -- closer.  Look at more ring structure here.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Ptolomy</a:t>
            </a:r>
            <a:r>
              <a:rPr lang="en-US" dirty="0"/>
              <a:t> (100-170 AD)</a:t>
            </a:r>
          </a:p>
        </p:txBody>
      </p:sp>
      <p:sp>
        <p:nvSpPr>
          <p:cNvPr id="4" name="Slide Number Placeholder 3"/>
          <p:cNvSpPr>
            <a:spLocks noGrp="1"/>
          </p:cNvSpPr>
          <p:nvPr>
            <p:ph type="sldNum" sz="quarter" idx="10"/>
          </p:nvPr>
        </p:nvSpPr>
        <p:spPr/>
        <p:txBody>
          <a:bodyPr/>
          <a:lstStyle/>
          <a:p>
            <a:fld id="{E704FBF4-8EBA-49AF-8BA0-AD10A1E8E24B}" type="slidenum">
              <a:rPr lang="en-US" altLang="en-US" smtClean="0"/>
              <a:pPr/>
              <a:t>46</a:t>
            </a:fld>
            <a:endParaRPr lang="en-US" altLang="en-US"/>
          </a:p>
        </p:txBody>
      </p:sp>
    </p:spTree>
    <p:extLst>
      <p:ext uri="{BB962C8B-B14F-4D97-AF65-F5344CB8AC3E}">
        <p14:creationId xmlns:p14="http://schemas.microsoft.com/office/powerpoint/2010/main" val="19457919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a:extLst>
              <a:ext uri="{FF2B5EF4-FFF2-40B4-BE49-F238E27FC236}">
                <a16:creationId xmlns:a16="http://schemas.microsoft.com/office/drawing/2014/main" id="{B0702A88-79F0-4ABD-A3FA-21B02A53775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DBE714B-E48B-415F-BFB5-1D9E1D6D120E}" type="slidenum">
              <a:rPr lang="en-US" altLang="en-US" sz="1200"/>
              <a:pPr/>
              <a:t>168</a:t>
            </a:fld>
            <a:endParaRPr lang="en-US" altLang="en-US" sz="1200"/>
          </a:p>
        </p:txBody>
      </p:sp>
      <p:sp>
        <p:nvSpPr>
          <p:cNvPr id="28674" name="Rectangle 2">
            <a:extLst>
              <a:ext uri="{FF2B5EF4-FFF2-40B4-BE49-F238E27FC236}">
                <a16:creationId xmlns:a16="http://schemas.microsoft.com/office/drawing/2014/main" id="{20D46BB9-5942-4BB4-884B-270487381EF7}"/>
              </a:ext>
            </a:extLst>
          </p:cNvPr>
          <p:cNvSpPr>
            <a:spLocks noGrp="1" noRot="1" noChangeAspect="1" noChangeArrowheads="1" noTextEdit="1"/>
          </p:cNvSpPr>
          <p:nvPr>
            <p:ph type="sldImg"/>
          </p:nvPr>
        </p:nvSpPr>
        <p:spPr>
          <a:ln/>
        </p:spPr>
      </p:sp>
      <p:sp>
        <p:nvSpPr>
          <p:cNvPr id="28675" name="Rectangle 3">
            <a:extLst>
              <a:ext uri="{FF2B5EF4-FFF2-40B4-BE49-F238E27FC236}">
                <a16:creationId xmlns:a16="http://schemas.microsoft.com/office/drawing/2014/main" id="{45E68C2E-0C4D-4AC8-B86E-69801DAC4F7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cassini</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a:extLst>
              <a:ext uri="{FF2B5EF4-FFF2-40B4-BE49-F238E27FC236}">
                <a16:creationId xmlns:a16="http://schemas.microsoft.com/office/drawing/2014/main" id="{19B5FAA5-11F0-4F04-8F85-44669512902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8B5276F-122A-44C9-935C-C86F2665E8FD}" type="slidenum">
              <a:rPr lang="en-US" altLang="en-US" sz="1200"/>
              <a:pPr/>
              <a:t>169</a:t>
            </a:fld>
            <a:endParaRPr lang="en-US" altLang="en-US" sz="1200"/>
          </a:p>
        </p:txBody>
      </p:sp>
      <p:sp>
        <p:nvSpPr>
          <p:cNvPr id="32770" name="Rectangle 2">
            <a:extLst>
              <a:ext uri="{FF2B5EF4-FFF2-40B4-BE49-F238E27FC236}">
                <a16:creationId xmlns:a16="http://schemas.microsoft.com/office/drawing/2014/main" id="{71235236-3D39-457A-9998-93542B64B332}"/>
              </a:ext>
            </a:extLst>
          </p:cNvPr>
          <p:cNvSpPr>
            <a:spLocks noGrp="1" noRot="1" noChangeAspect="1" noChangeArrowheads="1" noTextEdit="1"/>
          </p:cNvSpPr>
          <p:nvPr>
            <p:ph type="sldImg"/>
          </p:nvPr>
        </p:nvSpPr>
        <p:spPr>
          <a:ln/>
        </p:spPr>
      </p:sp>
      <p:sp>
        <p:nvSpPr>
          <p:cNvPr id="32771" name="Rectangle 3">
            <a:extLst>
              <a:ext uri="{FF2B5EF4-FFF2-40B4-BE49-F238E27FC236}">
                <a16:creationId xmlns:a16="http://schemas.microsoft.com/office/drawing/2014/main" id="{3453A754-04A0-4F1C-8C53-C4076B04C01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Cassini</a:t>
            </a:r>
          </a:p>
          <a:p>
            <a:pPr eaLnBrk="1" hangingPunct="1"/>
            <a:endParaRPr lang="en-US" altLang="en-US">
              <a:latin typeface="Times" panose="02020603050405020304"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a:extLst>
              <a:ext uri="{FF2B5EF4-FFF2-40B4-BE49-F238E27FC236}">
                <a16:creationId xmlns:a16="http://schemas.microsoft.com/office/drawing/2014/main" id="{B9BCB4BF-1AC2-4145-B142-C0D9D4C4E49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7746E20-B1F9-4574-82A9-F206F1367412}" type="slidenum">
              <a:rPr lang="en-US" altLang="en-US" sz="1200"/>
              <a:pPr/>
              <a:t>170</a:t>
            </a:fld>
            <a:endParaRPr lang="en-US" altLang="en-US" sz="1200"/>
          </a:p>
        </p:txBody>
      </p:sp>
      <p:sp>
        <p:nvSpPr>
          <p:cNvPr id="34818" name="Rectangle 2">
            <a:extLst>
              <a:ext uri="{FF2B5EF4-FFF2-40B4-BE49-F238E27FC236}">
                <a16:creationId xmlns:a16="http://schemas.microsoft.com/office/drawing/2014/main" id="{24E85124-2B7A-4EBB-B8D2-5D12AD0B69C2}"/>
              </a:ext>
            </a:extLst>
          </p:cNvPr>
          <p:cNvSpPr>
            <a:spLocks noGrp="1" noRot="1" noChangeAspect="1" noChangeArrowheads="1" noTextEdit="1"/>
          </p:cNvSpPr>
          <p:nvPr>
            <p:ph type="sldImg"/>
          </p:nvPr>
        </p:nvSpPr>
        <p:spPr>
          <a:ln/>
        </p:spPr>
      </p:sp>
      <p:sp>
        <p:nvSpPr>
          <p:cNvPr id="34819" name="Rectangle 3">
            <a:extLst>
              <a:ext uri="{FF2B5EF4-FFF2-40B4-BE49-F238E27FC236}">
                <a16:creationId xmlns:a16="http://schemas.microsoft.com/office/drawing/2014/main" id="{4B87DAD3-452E-452F-8A62-AAD7ADF239C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Evidence from the visual and infrared mapping spectrometer on the Cassini spacecraft indicates that the grain sizes in Saturn's rings grade from smaller to larger, related to distance from Saturn. Those data (right) are shown next to a corresponding picture of the rings taken by Cassini's narrow angle camera. </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Saturn's rings are thought to be made up of boulder-size snowballs. By looking at the rings with the visual and infrared mapping spectrometer, the size of the ice crystals, or grains, on the surfaces of those boulders can be determined. </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This visual and infrared mapping spectrometer has a spatial resolution similar to that of the human eye, so it provides a view analogous to standing on the spacecraft. Only instead of looking at the rings in visible wavelengths, the instrument sees wavelengths beyond what human eyes can see, ranging from the ultraviolet to the infrared. </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latest observations show that grain sizes range from very small, like powdery snow on Earth, to larger grains, like more granular snow. </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visual and infrared mapping spectrometer can also see the fingerprint signatures of chemical bonds, and, in this case, it spotted the bonds of frozen water molecules. Saturn's rings are made mostly of water in the form of ice. While this has been known for many years, the Cassini data are showing that the ring ice is more pure than previously thought, with the most pure ices generally being observed at increasing distances from Saturn. </a:t>
            </a:r>
          </a:p>
          <a:p>
            <a:pPr eaLnBrk="1" hangingPunct="1"/>
            <a:endParaRPr lang="en-US" altLang="en-US">
              <a:latin typeface="Times" panose="02020603050405020304"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a:extLst>
              <a:ext uri="{FF2B5EF4-FFF2-40B4-BE49-F238E27FC236}">
                <a16:creationId xmlns:a16="http://schemas.microsoft.com/office/drawing/2014/main" id="{01A4AC75-9D0D-43E5-8A03-D59EFFD7BE4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906F748-CAC3-47E0-AEDE-1022FE02447C}" type="slidenum">
              <a:rPr lang="en-US" altLang="en-US" sz="1200"/>
              <a:pPr/>
              <a:t>173</a:t>
            </a:fld>
            <a:endParaRPr lang="en-US" altLang="en-US" sz="1200"/>
          </a:p>
        </p:txBody>
      </p:sp>
      <p:sp>
        <p:nvSpPr>
          <p:cNvPr id="45058" name="Rectangle 2">
            <a:extLst>
              <a:ext uri="{FF2B5EF4-FFF2-40B4-BE49-F238E27FC236}">
                <a16:creationId xmlns:a16="http://schemas.microsoft.com/office/drawing/2014/main" id="{D29B8F8E-211A-4B33-BE9F-3952CF63AA1D}"/>
              </a:ext>
            </a:extLst>
          </p:cNvPr>
          <p:cNvSpPr>
            <a:spLocks noGrp="1" noRot="1" noChangeAspect="1" noChangeArrowheads="1" noTextEdit="1"/>
          </p:cNvSpPr>
          <p:nvPr>
            <p:ph type="sldImg"/>
          </p:nvPr>
        </p:nvSpPr>
        <p:spPr>
          <a:ln/>
        </p:spPr>
      </p:sp>
      <p:sp>
        <p:nvSpPr>
          <p:cNvPr id="45059" name="Rectangle 3">
            <a:extLst>
              <a:ext uri="{FF2B5EF4-FFF2-40B4-BE49-F238E27FC236}">
                <a16:creationId xmlns:a16="http://schemas.microsoft.com/office/drawing/2014/main" id="{F0238D41-A58A-4725-9149-403A6B8564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titan</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a:extLst>
              <a:ext uri="{FF2B5EF4-FFF2-40B4-BE49-F238E27FC236}">
                <a16:creationId xmlns:a16="http://schemas.microsoft.com/office/drawing/2014/main" id="{64DD9A12-9412-4506-9A1B-D6FEDB01F99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BECB7ED-5FBA-44FB-8727-E9C6C4897DB8}" type="slidenum">
              <a:rPr lang="en-US" altLang="en-US" sz="1200"/>
              <a:pPr/>
              <a:t>174</a:t>
            </a:fld>
            <a:endParaRPr lang="en-US" altLang="en-US" sz="1200"/>
          </a:p>
        </p:txBody>
      </p:sp>
      <p:sp>
        <p:nvSpPr>
          <p:cNvPr id="49154" name="Rectangle 2">
            <a:extLst>
              <a:ext uri="{FF2B5EF4-FFF2-40B4-BE49-F238E27FC236}">
                <a16:creationId xmlns:a16="http://schemas.microsoft.com/office/drawing/2014/main" id="{B9CC3135-A4A7-494A-8FDA-591BA1481BA3}"/>
              </a:ext>
            </a:extLst>
          </p:cNvPr>
          <p:cNvSpPr>
            <a:spLocks noGrp="1" noRot="1" noChangeAspect="1" noChangeArrowheads="1" noTextEdit="1"/>
          </p:cNvSpPr>
          <p:nvPr>
            <p:ph type="sldImg"/>
          </p:nvPr>
        </p:nvSpPr>
        <p:spPr>
          <a:ln/>
        </p:spPr>
      </p:sp>
      <p:sp>
        <p:nvSpPr>
          <p:cNvPr id="49155" name="Rectangle 3">
            <a:extLst>
              <a:ext uri="{FF2B5EF4-FFF2-40B4-BE49-F238E27FC236}">
                <a16:creationId xmlns:a16="http://schemas.microsoft.com/office/drawing/2014/main" id="{B4764AB5-4886-42BA-90BB-E4D5240F906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Tantalizing Titan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t>
            </a:r>
            <a:r>
              <a:rPr lang="en-US" altLang="en-US" u="sng">
                <a:solidFill>
                  <a:srgbClr val="0000FF"/>
                </a:solidFill>
                <a:latin typeface="Times New Roman" panose="02020603050405020304" pitchFamily="18" charset="0"/>
              </a:rPr>
              <a:t>Cassini Imaging Team</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SSI</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JPL</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ESA</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NASA</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Normally hidden by a thick, </a:t>
            </a:r>
            <a:r>
              <a:rPr lang="en-US" altLang="en-US" u="sng">
                <a:solidFill>
                  <a:srgbClr val="0000FF"/>
                </a:solidFill>
                <a:latin typeface="Times New Roman" panose="02020603050405020304" pitchFamily="18" charset="0"/>
              </a:rPr>
              <a:t>hazy</a:t>
            </a:r>
            <a:r>
              <a:rPr lang="en-US" altLang="en-US">
                <a:solidFill>
                  <a:srgbClr val="000000"/>
                </a:solidFill>
                <a:latin typeface="Times New Roman" panose="02020603050405020304" pitchFamily="18" charset="0"/>
              </a:rPr>
              <a:t> atmosphere, tantalizing features on Titan's surface appear in </a:t>
            </a:r>
            <a:r>
              <a:rPr lang="en-US" altLang="en-US" u="sng">
                <a:solidFill>
                  <a:srgbClr val="0000FF"/>
                </a:solidFill>
                <a:latin typeface="Times New Roman" panose="02020603050405020304" pitchFamily="18" charset="0"/>
              </a:rPr>
              <a:t>this false-color view</a:t>
            </a:r>
            <a:r>
              <a:rPr lang="en-US" altLang="en-US">
                <a:solidFill>
                  <a:srgbClr val="000000"/>
                </a:solidFill>
                <a:latin typeface="Times New Roman" panose="02020603050405020304" pitchFamily="18" charset="0"/>
              </a:rPr>
              <a:t>. The image was recorded as the Cassini spacecraft approached its </a:t>
            </a:r>
            <a:r>
              <a:rPr lang="en-US" altLang="en-US" u="sng">
                <a:solidFill>
                  <a:srgbClr val="0000FF"/>
                </a:solidFill>
                <a:latin typeface="Times New Roman" panose="02020603050405020304" pitchFamily="18" charset="0"/>
              </a:rPr>
              <a:t>first close flyby</a:t>
            </a:r>
            <a:r>
              <a:rPr lang="en-US" altLang="en-US">
                <a:solidFill>
                  <a:srgbClr val="000000"/>
                </a:solidFill>
                <a:latin typeface="Times New Roman" panose="02020603050405020304" pitchFamily="18" charset="0"/>
              </a:rPr>
              <a:t> of Saturn's </a:t>
            </a:r>
            <a:r>
              <a:rPr lang="en-US" altLang="en-US" u="sng">
                <a:solidFill>
                  <a:srgbClr val="0000FF"/>
                </a:solidFill>
                <a:latin typeface="Times New Roman" panose="02020603050405020304" pitchFamily="18" charset="0"/>
              </a:rPr>
              <a:t>smog-shrouded moon</a:t>
            </a:r>
            <a:r>
              <a:rPr lang="en-US" altLang="en-US">
                <a:solidFill>
                  <a:srgbClr val="000000"/>
                </a:solidFill>
                <a:latin typeface="Times New Roman" panose="02020603050405020304" pitchFamily="18" charset="0"/>
              </a:rPr>
              <a:t> on October 26. Here, red and green colors represent specific infrared wavelengths absorbed by Titan's </a:t>
            </a:r>
            <a:r>
              <a:rPr lang="en-US" altLang="en-US" u="sng">
                <a:solidFill>
                  <a:srgbClr val="0000FF"/>
                </a:solidFill>
                <a:latin typeface="Times New Roman" panose="02020603050405020304" pitchFamily="18" charset="0"/>
              </a:rPr>
              <a:t>atmospheric</a:t>
            </a:r>
            <a:r>
              <a:rPr lang="en-US" altLang="en-US">
                <a:solidFill>
                  <a:srgbClr val="000000"/>
                </a:solidFill>
                <a:latin typeface="Times New Roman" panose="02020603050405020304" pitchFamily="18" charset="0"/>
              </a:rPr>
              <a:t> methane while bright and dark surface areas are revealed in a more penetrating infrared band. Ultraviolet data showing the extensive upper atmosphere and haze layers is seen as blue. Sprawling across the 5,000 kilometer wide moon, the bright continent-sized </a:t>
            </a:r>
            <a:r>
              <a:rPr lang="en-US" altLang="en-US" u="sng">
                <a:solidFill>
                  <a:srgbClr val="0000FF"/>
                </a:solidFill>
                <a:latin typeface="Times New Roman" panose="02020603050405020304" pitchFamily="18" charset="0"/>
              </a:rPr>
              <a:t>feature known</a:t>
            </a:r>
            <a:r>
              <a:rPr lang="en-US" altLang="en-US">
                <a:solidFill>
                  <a:srgbClr val="000000"/>
                </a:solidFill>
                <a:latin typeface="Times New Roman" panose="02020603050405020304" pitchFamily="18" charset="0"/>
              </a:rPr>
              <a:t> as </a:t>
            </a:r>
            <a:r>
              <a:rPr lang="en-US" altLang="en-US" u="sng">
                <a:solidFill>
                  <a:srgbClr val="0000FF"/>
                </a:solidFill>
                <a:latin typeface="Times New Roman" panose="02020603050405020304" pitchFamily="18" charset="0"/>
              </a:rPr>
              <a:t>Xanadu</a:t>
            </a:r>
            <a:r>
              <a:rPr lang="en-US" altLang="en-US">
                <a:solidFill>
                  <a:srgbClr val="000000"/>
                </a:solidFill>
                <a:latin typeface="Times New Roman" panose="02020603050405020304" pitchFamily="18" charset="0"/>
              </a:rPr>
              <a:t> is near picture center, bordered at the left by contrasting dark terrain. Saturn orbiter </a:t>
            </a:r>
            <a:r>
              <a:rPr lang="en-US" altLang="en-US" u="sng">
                <a:solidFill>
                  <a:srgbClr val="0000FF"/>
                </a:solidFill>
                <a:latin typeface="Times New Roman" panose="02020603050405020304" pitchFamily="18" charset="0"/>
              </a:rPr>
              <a:t>Cassini and Titan</a:t>
            </a:r>
            <a:r>
              <a:rPr lang="en-US" altLang="en-US">
                <a:solidFill>
                  <a:srgbClr val="000000"/>
                </a:solidFill>
                <a:latin typeface="Times New Roman" panose="02020603050405020304" pitchFamily="18" charset="0"/>
              </a:rPr>
              <a:t> lander Huygens plan </a:t>
            </a:r>
            <a:r>
              <a:rPr lang="en-US" altLang="en-US" u="sng">
                <a:solidFill>
                  <a:srgbClr val="0000FF"/>
                </a:solidFill>
                <a:latin typeface="Times New Roman" panose="02020603050405020304" pitchFamily="18" charset="0"/>
              </a:rPr>
              <a:t>further explorations</a:t>
            </a:r>
            <a:r>
              <a:rPr lang="en-US" altLang="en-US">
                <a:solidFill>
                  <a:srgbClr val="000000"/>
                </a:solidFill>
                <a:latin typeface="Times New Roman" panose="02020603050405020304" pitchFamily="18" charset="0"/>
              </a:rPr>
              <a:t>, but for now the origin and nature of Titan's surface features remain unknown.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a:extLst>
              <a:ext uri="{FF2B5EF4-FFF2-40B4-BE49-F238E27FC236}">
                <a16:creationId xmlns:a16="http://schemas.microsoft.com/office/drawing/2014/main" id="{03F0781A-DAD2-4ACF-8A0C-0CE4EE3682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526A4D9-478B-4F6A-AA29-A43612CD3F73}" type="slidenum">
              <a:rPr lang="en-US" altLang="en-US" sz="1200"/>
              <a:pPr/>
              <a:t>176</a:t>
            </a:fld>
            <a:endParaRPr lang="en-US" altLang="en-US" sz="1200"/>
          </a:p>
        </p:txBody>
      </p:sp>
      <p:sp>
        <p:nvSpPr>
          <p:cNvPr id="54274" name="Rectangle 2">
            <a:extLst>
              <a:ext uri="{FF2B5EF4-FFF2-40B4-BE49-F238E27FC236}">
                <a16:creationId xmlns:a16="http://schemas.microsoft.com/office/drawing/2014/main" id="{A843C5E4-6807-40BF-96B4-E4AC7D5C0B6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4C2B7D35-BA17-4F6B-B456-E76CAB873B3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enceladus</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a:extLst>
              <a:ext uri="{FF2B5EF4-FFF2-40B4-BE49-F238E27FC236}">
                <a16:creationId xmlns:a16="http://schemas.microsoft.com/office/drawing/2014/main" id="{846CB109-411A-448C-9BF7-289DCB33A4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B545FD5-3B40-44A3-ACD5-31CF29122F13}" type="slidenum">
              <a:rPr lang="en-US" altLang="en-US" sz="1200"/>
              <a:pPr/>
              <a:t>177</a:t>
            </a:fld>
            <a:endParaRPr lang="en-US" altLang="en-US" sz="1200"/>
          </a:p>
        </p:txBody>
      </p:sp>
      <p:sp>
        <p:nvSpPr>
          <p:cNvPr id="56322" name="Rectangle 2">
            <a:extLst>
              <a:ext uri="{FF2B5EF4-FFF2-40B4-BE49-F238E27FC236}">
                <a16:creationId xmlns:a16="http://schemas.microsoft.com/office/drawing/2014/main" id="{5789D162-A0EA-4352-B198-AAD69A796BAC}"/>
              </a:ext>
            </a:extLst>
          </p:cNvPr>
          <p:cNvSpPr>
            <a:spLocks noGrp="1" noRot="1" noChangeAspect="1" noChangeArrowheads="1" noTextEdit="1"/>
          </p:cNvSpPr>
          <p:nvPr>
            <p:ph type="sldImg"/>
          </p:nvPr>
        </p:nvSpPr>
        <p:spPr>
          <a:ln/>
        </p:spPr>
      </p:sp>
      <p:sp>
        <p:nvSpPr>
          <p:cNvPr id="56323" name="Rectangle 3">
            <a:extLst>
              <a:ext uri="{FF2B5EF4-FFF2-40B4-BE49-F238E27FC236}">
                <a16:creationId xmlns:a16="http://schemas.microsoft.com/office/drawing/2014/main" id="{6AF00BF6-7A52-4997-A476-020BD9FF3A5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Having now passed closer to Tethys than the Voyager 2 spacecraft, Cassini has returned the best-ever natural color view of this icy Saturnian moon. </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As seen here, the battered surface of Tethys (1,060 kilometers, or 659 miles across) has a neutral hue. The image here is a mosaic of two footprints. Three images taken in the red, green and blue filters were taken to form a natural color composite. The result reveals a world nearly saturated with craters - many small craters lie on top of older, larger ones, suggesting an ancient surface. At the top and along the boundary between day and night, the moon's terrain has a grooved appearance. </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This moon is known to have a density very close to that of water, indicating it is likely composed mainly of water ice. Its frozen mysteries await Cassini's planned close flyby in September 2005. </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view shows primarily the trailing hemisphere of Tethys, which is the side opposite the moon's direction of motion in its orbit. The image has been rotated so that north on Tethys is up. </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images comprising this color view were taken with the Cassini spacecraft narrow angle camera on Oct. 28, 2004, at a distance of about 256,000 kilometers (159,000 miles) from Tethys and at a Sun-Tethys-spacecraft, or phase, angle of 50 degrees. The image scale is 1.5 kilometers (0.9 miles) per pixel. </a:t>
            </a:r>
          </a:p>
          <a:p>
            <a:pPr eaLnBrk="1" hangingPunct="1"/>
            <a:endParaRPr lang="en-US" altLang="en-US">
              <a:latin typeface="Times" panose="02020603050405020304"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a:extLst>
              <a:ext uri="{FF2B5EF4-FFF2-40B4-BE49-F238E27FC236}">
                <a16:creationId xmlns:a16="http://schemas.microsoft.com/office/drawing/2014/main" id="{BCA6FB1B-54A5-4B4B-9B84-E51D4BE2717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0D0B431-4A60-489C-9E10-DEA8405ABA55}" type="slidenum">
              <a:rPr lang="en-US" altLang="en-US" sz="1200"/>
              <a:pPr/>
              <a:t>181</a:t>
            </a:fld>
            <a:endParaRPr lang="en-US" altLang="en-US" sz="1200"/>
          </a:p>
        </p:txBody>
      </p:sp>
      <p:sp>
        <p:nvSpPr>
          <p:cNvPr id="18434" name="Rectangle 2">
            <a:extLst>
              <a:ext uri="{FF2B5EF4-FFF2-40B4-BE49-F238E27FC236}">
                <a16:creationId xmlns:a16="http://schemas.microsoft.com/office/drawing/2014/main" id="{0FF6A882-8CD6-4E30-A8E4-7C6826E1352F}"/>
              </a:ext>
            </a:extLst>
          </p:cNvPr>
          <p:cNvSpPr>
            <a:spLocks noGrp="1" noRot="1" noChangeAspect="1" noChangeArrowheads="1" noTextEdit="1"/>
          </p:cNvSpPr>
          <p:nvPr>
            <p:ph type="sldImg"/>
          </p:nvPr>
        </p:nvSpPr>
        <p:spPr>
          <a:ln/>
        </p:spPr>
      </p:sp>
      <p:sp>
        <p:nvSpPr>
          <p:cNvPr id="18435" name="Rectangle 3">
            <a:extLst>
              <a:ext uri="{FF2B5EF4-FFF2-40B4-BE49-F238E27FC236}">
                <a16:creationId xmlns:a16="http://schemas.microsoft.com/office/drawing/2014/main" id="{D1192F51-0C96-47C7-A469-77792410401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Keck telescope</a:t>
            </a:r>
          </a:p>
          <a:p>
            <a:pPr eaLnBrk="1" hangingPunct="1"/>
            <a:endParaRPr lang="en-US" altLang="en-US">
              <a:latin typeface="Times"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7833A5E-86AC-4004-B2CB-E87D31B247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2C9878D-F716-40C6-9968-E2DB65372A8E}" type="slidenum">
              <a:rPr lang="en-US" altLang="en-US" sz="1200"/>
              <a:pPr/>
              <a:t>183</a:t>
            </a:fld>
            <a:endParaRPr lang="en-US" altLang="en-US" sz="1200"/>
          </a:p>
        </p:txBody>
      </p:sp>
      <p:sp>
        <p:nvSpPr>
          <p:cNvPr id="23554" name="Rectangle 2">
            <a:extLst>
              <a:ext uri="{FF2B5EF4-FFF2-40B4-BE49-F238E27FC236}">
                <a16:creationId xmlns:a16="http://schemas.microsoft.com/office/drawing/2014/main" id="{8830E911-5B5C-471D-958A-44AF5CA754CC}"/>
              </a:ext>
            </a:extLst>
          </p:cNvPr>
          <p:cNvSpPr>
            <a:spLocks noGrp="1" noRot="1" noChangeAspect="1" noChangeArrowheads="1" noTextEdit="1"/>
          </p:cNvSpPr>
          <p:nvPr>
            <p:ph type="sldImg"/>
          </p:nvPr>
        </p:nvSpPr>
        <p:spPr>
          <a:ln/>
        </p:spPr>
      </p:sp>
      <p:sp>
        <p:nvSpPr>
          <p:cNvPr id="23555" name="Rectangle 3">
            <a:extLst>
              <a:ext uri="{FF2B5EF4-FFF2-40B4-BE49-F238E27FC236}">
                <a16:creationId xmlns:a16="http://schemas.microsoft.com/office/drawing/2014/main" id="{D53613AD-60FB-471B-A937-6374F4C287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Taking its first peek at Uranus, NASA Hubble Space Telescope's Near Infrared Camera and Multi-Object Spectrometer (NICMOS) has detected six distinct clouds in images taken July 28,1997.</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image on the right, taken 90 minutes after the left-hand image, shows the planet's rotation. Each image is a composite of three near-infrared images. They are called false-color images because the human eye cannot detect infrared light. Therefore, colors corresponding to visible light were assigned to the images. (The wavelengths for the "blue," "green," and "red" exposures are 1.1, 1.6, and 1.9 micrometers, respectively.)</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At visible and near-infrared light, sunlight is reflected from hazes and clouds in the atmosphere of Uranus. However, at near-infrared light, absorption by gases in the Uranian atmosphere limits the view to different altitudes, causing intense contrasts and colors.</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In these images, the blue exposure probes the deepest atmospheric levels. A blue color indicates clear atmospheric conditions, prevalent at mid-latitudes near the center of the disk. The green exposure is sensitive to absorption by methane gas, indicating a clear atmosphere; but in hazy atmospheric regions, the green color is seen because sunlight is reflected back before it is absorbed. The green color around the south pole (marked by "+") shows a strong local haze. The red exposure reveals absorption by hydrogen, the most abundant gas in the atmosphere of Uranus. Most sunlight shows patches of haze high in the atmosphere. A red color near the limb (edge) of the disk indicates the presence of a high-altitude haze. The purple color to the right of the equator also suggests haze high in the atmosphere with a clear atmosphere below.</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five clouds visible near the right limb rotated counterclockwise during the time between both images. They reach high into the atmosphere, as indicated by their red color. Features of such high contrast have never been seen before on Uranus. The clouds are almost as large as continents on Earth, such as Europe. Another cloud (which barely can be seen) rotated along the path shown by the black arrow. It is located at lower altitudes, as indicated by its green color.</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The rings of Uranus are extremely faint in visible light but quite prominent in the near infrared. The brightest ring, the epsilon ring, has a variable width around its circumference. Its widest and thus brightest part is at the top in this image. Two fainter, inner rings are visible next to the epsilon ring.</a:t>
            </a:r>
          </a:p>
          <a:p>
            <a:pPr eaLnBrk="1" hangingPunct="1"/>
            <a:endParaRPr lang="en-US" altLang="en-US">
              <a:solidFill>
                <a:srgbClr val="000000"/>
              </a:solidFill>
              <a:latin typeface="Times New Roman" panose="02020603050405020304" pitchFamily="18" charset="0"/>
            </a:endParaRPr>
          </a:p>
          <a:p>
            <a:pPr eaLnBrk="1" hangingPunct="1"/>
            <a:r>
              <a:rPr lang="en-US" altLang="en-US">
                <a:solidFill>
                  <a:srgbClr val="000000"/>
                </a:solidFill>
                <a:latin typeface="Times New Roman" panose="02020603050405020304" pitchFamily="18" charset="0"/>
              </a:rPr>
              <a:t>Eight of the 10 small Uranian satellites, discovered by Voyager 2, can be seen in both images. Their sizes range from about 25 miles (40 kilometers) for Bianca to 100 miles (150 kilometers) for Puck. The smallest of these satellites have not been detected since the departure of Voyager 2 from Uranus in 1986. These eight satellites revolve around Uranus in less than a day. The inner ones are faster than the outer ones. Their motion in the 90 minutes between both images is marked in the right panel. The area outside the rings was slightly enhanced in brightness to improve the visibility of these faint satellites.</a:t>
            </a:r>
          </a:p>
          <a:p>
            <a:pPr eaLnBrk="1" hangingPunct="1"/>
            <a:endParaRPr lang="en-US" altLang="en-US">
              <a:latin typeface="Times" panose="02020603050405020304"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a:extLst>
              <a:ext uri="{FF2B5EF4-FFF2-40B4-BE49-F238E27FC236}">
                <a16:creationId xmlns:a16="http://schemas.microsoft.com/office/drawing/2014/main" id="{F6038760-F480-4B7B-86BA-874EE9B9796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93E0504-B614-482D-8C74-FE46B495C163}" type="slidenum">
              <a:rPr lang="en-US" altLang="en-US" sz="1200"/>
              <a:pPr/>
              <a:t>184</a:t>
            </a:fld>
            <a:endParaRPr lang="en-US" altLang="en-US" sz="1200"/>
          </a:p>
        </p:txBody>
      </p:sp>
      <p:sp>
        <p:nvSpPr>
          <p:cNvPr id="31746" name="Rectangle 2">
            <a:extLst>
              <a:ext uri="{FF2B5EF4-FFF2-40B4-BE49-F238E27FC236}">
                <a16:creationId xmlns:a16="http://schemas.microsoft.com/office/drawing/2014/main" id="{7685DB01-D498-49EC-B7CE-B06E2402ED4C}"/>
              </a:ext>
            </a:extLst>
          </p:cNvPr>
          <p:cNvSpPr>
            <a:spLocks noGrp="1" noRot="1" noChangeAspect="1" noChangeArrowheads="1" noTextEdit="1"/>
          </p:cNvSpPr>
          <p:nvPr>
            <p:ph type="sldImg"/>
          </p:nvPr>
        </p:nvSpPr>
        <p:spPr>
          <a:ln/>
        </p:spPr>
      </p:sp>
      <p:sp>
        <p:nvSpPr>
          <p:cNvPr id="31747" name="Rectangle 3">
            <a:extLst>
              <a:ext uri="{FF2B5EF4-FFF2-40B4-BE49-F238E27FC236}">
                <a16:creationId xmlns:a16="http://schemas.microsoft.com/office/drawing/2014/main" id="{406ECDC8-5860-4E6A-BF59-F74838048C2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This picture of Neptune was produced from the last whole planet images taken through the green and orange filters on the Voyager 2 narrow angle camera. The images were taken at a range of 4.4 million miles from the planet, 4 days and 20 hours before closest approach. The picture shows the Great Dark Spot and its companion bright smudge; on the west limb the fast moving bright feature called Scooter and the little dark spot are visible. These clouds were seen to persist for as long as Voyager's cameras could resolve them. North of these, a bright cloud band similar to the south polar streak may be seen.</a:t>
            </a:r>
          </a:p>
          <a:p>
            <a:pPr eaLnBrk="1" hangingPunct="1"/>
            <a:endParaRPr lang="en-US" altLang="en-US">
              <a:latin typeface="Times"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Times" charset="0"/>
                <a:ea typeface="ＭＳ Ｐゴシック" charset="-128"/>
                <a:cs typeface="ＭＳ Ｐゴシック" charset="-128"/>
              </a:rPr>
              <a:t>Aristarchus of Samos (</a:t>
            </a:r>
            <a:r>
              <a:rPr lang="en-US" sz="1200" b="0" i="0" kern="1200" dirty="0">
                <a:solidFill>
                  <a:schemeClr val="tx1"/>
                </a:solidFill>
                <a:effectLst/>
                <a:latin typeface="Times" charset="0"/>
                <a:ea typeface="ＭＳ Ｐゴシック" charset="-128"/>
                <a:cs typeface="ＭＳ Ｐゴシック" charset="-128"/>
              </a:rPr>
              <a:t>310 – c. 230 BC</a:t>
            </a:r>
            <a:r>
              <a:rPr lang="en-US" sz="1200" b="1" i="0" kern="1200" dirty="0">
                <a:solidFill>
                  <a:schemeClr val="tx1"/>
                </a:solidFill>
                <a:effectLst/>
                <a:latin typeface="Times" charset="0"/>
                <a:ea typeface="ＭＳ Ｐゴシック" charset="-128"/>
                <a:cs typeface="ＭＳ Ｐゴシック" charset="-128"/>
              </a:rPr>
              <a:t>)</a:t>
            </a:r>
            <a:endParaRPr lang="en-US" dirty="0"/>
          </a:p>
        </p:txBody>
      </p:sp>
      <p:sp>
        <p:nvSpPr>
          <p:cNvPr id="4" name="Slide Number Placeholder 3"/>
          <p:cNvSpPr>
            <a:spLocks noGrp="1"/>
          </p:cNvSpPr>
          <p:nvPr>
            <p:ph type="sldNum" sz="quarter" idx="10"/>
          </p:nvPr>
        </p:nvSpPr>
        <p:spPr/>
        <p:txBody>
          <a:bodyPr/>
          <a:lstStyle/>
          <a:p>
            <a:fld id="{E704FBF4-8EBA-49AF-8BA0-AD10A1E8E24B}" type="slidenum">
              <a:rPr lang="en-US" altLang="en-US" smtClean="0"/>
              <a:pPr/>
              <a:t>48</a:t>
            </a:fld>
            <a:endParaRPr lang="en-US" altLang="en-US"/>
          </a:p>
        </p:txBody>
      </p:sp>
    </p:spTree>
    <p:extLst>
      <p:ext uri="{BB962C8B-B14F-4D97-AF65-F5344CB8AC3E}">
        <p14:creationId xmlns:p14="http://schemas.microsoft.com/office/powerpoint/2010/main" val="19504694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a:extLst>
              <a:ext uri="{FF2B5EF4-FFF2-40B4-BE49-F238E27FC236}">
                <a16:creationId xmlns:a16="http://schemas.microsoft.com/office/drawing/2014/main" id="{241DE9E9-550C-42CB-BB64-6D7E4C9DF7A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5C2010D-51DC-4951-B5C2-E3C3516CEDFF}" type="slidenum">
              <a:rPr lang="en-US" altLang="en-US" sz="1200"/>
              <a:pPr/>
              <a:t>185</a:t>
            </a:fld>
            <a:endParaRPr lang="en-US" altLang="en-US" sz="1200"/>
          </a:p>
        </p:txBody>
      </p:sp>
      <p:sp>
        <p:nvSpPr>
          <p:cNvPr id="33794" name="Rectangle 2">
            <a:extLst>
              <a:ext uri="{FF2B5EF4-FFF2-40B4-BE49-F238E27FC236}">
                <a16:creationId xmlns:a16="http://schemas.microsoft.com/office/drawing/2014/main" id="{4747CBDA-5391-4E76-A919-880C5C4B5581}"/>
              </a:ext>
            </a:extLst>
          </p:cNvPr>
          <p:cNvSpPr>
            <a:spLocks noGrp="1" noRot="1" noChangeAspect="1" noChangeArrowheads="1" noTextEdit="1"/>
          </p:cNvSpPr>
          <p:nvPr>
            <p:ph type="sldImg"/>
          </p:nvPr>
        </p:nvSpPr>
        <p:spPr>
          <a:ln/>
        </p:spPr>
      </p:sp>
      <p:sp>
        <p:nvSpPr>
          <p:cNvPr id="33795" name="Rectangle 3">
            <a:extLst>
              <a:ext uri="{FF2B5EF4-FFF2-40B4-BE49-F238E27FC236}">
                <a16:creationId xmlns:a16="http://schemas.microsoft.com/office/drawing/2014/main" id="{73FBB315-9DB5-4290-B59A-5E4C16B6D3D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This Voyager 2 high resolution color image, taken 2 hours before closest approach, provides obvious evidence of vertical relief in Neptune's bright cloud streaks. These clouds were observed at a latitude of 29 degrees north near Neptune's east terminator. The linear cloud forms are stretched approximately along lines of constant latitude and the sun is toward the lower left. The bright sides of the clouds which face the sun are brighter than the surrounding cloud deck because they are more directly exposed to the sun. Shadows can be seen on the side opposite the sun. These shadows are less distinct at short wavelengths (violet filter) and more distinct at long wavelengths (orange filter). This can be understood if the underlying cloud deck on which the shadow is cast is at a relatively great depth, in which case scattering by molecules in the overlying atmosphere will diffuse light into the shadow. Because molecules scatter blue light much more efficiently than red light, the shadows will be darkest at the longest (reddest) wavelengths, and will appear blue under white light illumination. The resolution of this image is 11 kilometers (6.8 miles per pixel) and the range is only 157,000 kilometers (98,000 miles). The width of the cloud streaks range from 50 to 200 kilometers (31 to 124 miles), and their shadow widths range from 30 to 50 kilometers (18 to 31 miles). Cloud heights appear to be of the order of 50 kilometers (31 miles). This corresponds to 2 scale heights. The Voyager Mission is conducted by JPL for NASA's Office of Space Science and Applications. </a:t>
            </a:r>
          </a:p>
          <a:p>
            <a:pPr eaLnBrk="1" hangingPunct="1"/>
            <a:endParaRPr lang="en-US" altLang="en-US">
              <a:latin typeface="Times" panose="02020603050405020304"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a:extLst>
              <a:ext uri="{FF2B5EF4-FFF2-40B4-BE49-F238E27FC236}">
                <a16:creationId xmlns:a16="http://schemas.microsoft.com/office/drawing/2014/main" id="{F769DA6B-B760-4266-9DF1-94E2B20D51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945430F-FC35-452F-B6FB-1813723D3391}" type="slidenum">
              <a:rPr lang="en-US" altLang="en-US" sz="1200"/>
              <a:pPr/>
              <a:t>188</a:t>
            </a:fld>
            <a:endParaRPr lang="en-US" altLang="en-US" sz="1200"/>
          </a:p>
        </p:txBody>
      </p:sp>
      <p:sp>
        <p:nvSpPr>
          <p:cNvPr id="38914" name="Rectangle 2">
            <a:extLst>
              <a:ext uri="{FF2B5EF4-FFF2-40B4-BE49-F238E27FC236}">
                <a16:creationId xmlns:a16="http://schemas.microsoft.com/office/drawing/2014/main" id="{27F12B51-CC01-457C-A226-9D96FC11D139}"/>
              </a:ext>
            </a:extLst>
          </p:cNvPr>
          <p:cNvSpPr>
            <a:spLocks noGrp="1" noRot="1" noChangeAspect="1" noChangeArrowheads="1" noTextEdit="1"/>
          </p:cNvSpPr>
          <p:nvPr>
            <p:ph type="sldImg"/>
          </p:nvPr>
        </p:nvSpPr>
        <p:spPr>
          <a:ln/>
        </p:spPr>
      </p:sp>
      <p:sp>
        <p:nvSpPr>
          <p:cNvPr id="38915" name="Rectangle 3">
            <a:extLst>
              <a:ext uri="{FF2B5EF4-FFF2-40B4-BE49-F238E27FC236}">
                <a16:creationId xmlns:a16="http://schemas.microsoft.com/office/drawing/2014/main" id="{F0D57BEB-527C-4C6A-A217-D7B8477B4D9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a:extLst>
              <a:ext uri="{FF2B5EF4-FFF2-40B4-BE49-F238E27FC236}">
                <a16:creationId xmlns:a16="http://schemas.microsoft.com/office/drawing/2014/main" id="{26A67FC9-45D5-4BC3-AFC0-5B6B9608433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D10A7480-3247-41E3-BC23-43879E0A7AC8}" type="slidenum">
              <a:rPr lang="en-US" altLang="en-US" sz="1200"/>
              <a:pPr/>
              <a:t>189</a:t>
            </a:fld>
            <a:endParaRPr lang="en-US" altLang="en-US" sz="1200"/>
          </a:p>
        </p:txBody>
      </p:sp>
      <p:sp>
        <p:nvSpPr>
          <p:cNvPr id="40962" name="Rectangle 2">
            <a:extLst>
              <a:ext uri="{FF2B5EF4-FFF2-40B4-BE49-F238E27FC236}">
                <a16:creationId xmlns:a16="http://schemas.microsoft.com/office/drawing/2014/main" id="{D12C7005-FAA4-4136-900B-54C910553D1F}"/>
              </a:ext>
            </a:extLst>
          </p:cNvPr>
          <p:cNvSpPr>
            <a:spLocks noGrp="1" noRot="1" noChangeAspect="1" noChangeArrowheads="1" noTextEdit="1"/>
          </p:cNvSpPr>
          <p:nvPr>
            <p:ph type="sldImg"/>
          </p:nvPr>
        </p:nvSpPr>
        <p:spPr>
          <a:ln/>
        </p:spPr>
      </p:sp>
      <p:sp>
        <p:nvSpPr>
          <p:cNvPr id="40963" name="Rectangle 3">
            <a:extLst>
              <a:ext uri="{FF2B5EF4-FFF2-40B4-BE49-F238E27FC236}">
                <a16:creationId xmlns:a16="http://schemas.microsoft.com/office/drawing/2014/main" id="{38727167-5394-4139-9FE7-650C3268BFD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Voyager 2 acquired this black and white image of Triton, Neptune's largest satellite, during the night of Aug. 24-25, 1989. Triton's limb cuts obliquely across the middle of the image. The field of view is about 1,000 km (600 miles) across. Three irregular dark areas, surrounded by brighter material, dominate the image. Low-lying material with intermediate albedo occupies the central area, and fresh craters occur along the right margin. Sub-parallel alignment of linear patches of dark material shown in the lower and left part of the image suggests that the patches are structurally controlled. The Voyager Mission is conducted by JPL for NASA's Office of Space Science and Applications. </a:t>
            </a:r>
          </a:p>
          <a:p>
            <a:pPr eaLnBrk="1" hangingPunct="1"/>
            <a:endParaRPr lang="en-US" altLang="en-US">
              <a:latin typeface="Times" panose="02020603050405020304" pitchFamily="18"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a:extLst>
              <a:ext uri="{FF2B5EF4-FFF2-40B4-BE49-F238E27FC236}">
                <a16:creationId xmlns:a16="http://schemas.microsoft.com/office/drawing/2014/main" id="{CCD1FBCE-7DB7-4A34-A2C4-993065E3689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2DADE52-EBA7-4667-AD40-0D2573A7BB49}" type="slidenum">
              <a:rPr lang="en-US" altLang="en-US" sz="1200"/>
              <a:pPr/>
              <a:t>190</a:t>
            </a:fld>
            <a:endParaRPr lang="en-US" altLang="en-US" sz="1200"/>
          </a:p>
        </p:txBody>
      </p:sp>
      <p:sp>
        <p:nvSpPr>
          <p:cNvPr id="43010" name="Rectangle 2">
            <a:extLst>
              <a:ext uri="{FF2B5EF4-FFF2-40B4-BE49-F238E27FC236}">
                <a16:creationId xmlns:a16="http://schemas.microsoft.com/office/drawing/2014/main" id="{252F26AB-F8ED-4CC9-AEFE-36E96DF39320}"/>
              </a:ext>
            </a:extLst>
          </p:cNvPr>
          <p:cNvSpPr>
            <a:spLocks noGrp="1" noRot="1" noChangeAspect="1" noChangeArrowheads="1" noTextEdit="1"/>
          </p:cNvSpPr>
          <p:nvPr>
            <p:ph type="sldImg"/>
          </p:nvPr>
        </p:nvSpPr>
        <p:spPr>
          <a:ln/>
        </p:spPr>
      </p:sp>
      <p:sp>
        <p:nvSpPr>
          <p:cNvPr id="43011" name="Rectangle 3">
            <a:extLst>
              <a:ext uri="{FF2B5EF4-FFF2-40B4-BE49-F238E27FC236}">
                <a16:creationId xmlns:a16="http://schemas.microsoft.com/office/drawing/2014/main" id="{7E16E72B-FBCE-4110-81FF-401083B80F8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solidFill>
                  <a:srgbClr val="000000"/>
                </a:solidFill>
                <a:latin typeface="Times New Roman" panose="02020603050405020304" pitchFamily="18" charset="0"/>
              </a:rPr>
              <a:t>Global color mosaic of Triton, taken in 1989 by Voyager 2 during its flyby of the Neptune system. Color was synthesized by combining high-resolution images taken through orange, violet, and ultraviolet filters; these images were displayed as red, green, and blue images and combined to create this color version. With a radius of 1,350 (839 mi), about 22% smaller than Earth's moon, Triton is by far the largest satellite of Neptune. It is one of only three objects in the Solar System known to have a nitrogen-dominated atmosphere (the others are Earth and Saturn's giant moon, Titan). Triton has the coldest surface known anywhere in the Solar System (38 K, about -391 degrees Fahrenheit); it is so cold that most of Triton's nitrogen is condensed as frost, making it the only satellite in the Solar System known to have a surface made mainly of nitrogen ice. The pinkish deposits constitute a vast south polar cap believed to contain methane ice, which would have reacted under sunlight to form pink or red compounds. The dark streaks overlying these pink ices are believed to be an icy and perhaps carbonaceous dust deposited from huge geyser-like plumes, some of which were found to be active during the Voyager 2 flyby. The bluish-green band visible in this image extends all the way around Triton near the equator; it may consist of relatively fresh nitrogen frost deposits. The greenish areas includes what is called the cantaloupe terrain, whose origin is unknown, and a set of "cryovolcanic" landscapes apparently produced by icy-cold liquids (now frozen) erupted from Triton's interior. </a:t>
            </a:r>
          </a:p>
          <a:p>
            <a:pPr eaLnBrk="1" hangingPunct="1"/>
            <a:endParaRPr lang="en-US" altLang="en-US">
              <a:latin typeface="Times"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57D6A846-3B04-4FE5-8B19-3B6C85E8AC5A}"/>
              </a:ext>
            </a:extLst>
          </p:cNvPr>
          <p:cNvSpPr>
            <a:spLocks noGrp="1" noRot="1" noChangeAspect="1" noChangeArrowheads="1" noTextEdit="1"/>
          </p:cNvSpPr>
          <p:nvPr>
            <p:ph type="sldImg"/>
          </p:nvPr>
        </p:nvSpPr>
        <p:spPr>
          <a:ln/>
        </p:spPr>
      </p:sp>
      <p:sp>
        <p:nvSpPr>
          <p:cNvPr id="25603" name="Notes Placeholder 2">
            <a:extLst>
              <a:ext uri="{FF2B5EF4-FFF2-40B4-BE49-F238E27FC236}">
                <a16:creationId xmlns:a16="http://schemas.microsoft.com/office/drawing/2014/main" id="{482D9542-8C12-4095-9774-3710827475D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ea typeface="ＭＳ Ｐゴシック" panose="020B0600070205080204" pitchFamily="34" charset="-128"/>
              </a:rPr>
              <a:t>850,000 miles across</a:t>
            </a:r>
          </a:p>
        </p:txBody>
      </p:sp>
      <p:sp>
        <p:nvSpPr>
          <p:cNvPr id="25604" name="Slide Number Placeholder 3">
            <a:extLst>
              <a:ext uri="{FF2B5EF4-FFF2-40B4-BE49-F238E27FC236}">
                <a16:creationId xmlns:a16="http://schemas.microsoft.com/office/drawing/2014/main" id="{B597BFCC-2B53-4CD3-9EBE-2E6E296175C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229CA56D-C54B-487D-92D2-32A8527190BE}" type="slidenum">
              <a:rPr lang="en-US" altLang="en-US" sz="1200"/>
              <a:pPr/>
              <a:t>57</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85697501-AF11-438D-9991-D3E55BBC7393}"/>
              </a:ext>
            </a:extLst>
          </p:cNvPr>
          <p:cNvSpPr>
            <a:spLocks noGrp="1" noRot="1" noChangeAspect="1"/>
          </p:cNvSpPr>
          <p:nvPr>
            <p:ph type="sldImg"/>
          </p:nvPr>
        </p:nvSpPr>
        <p:spPr>
          <a:ln/>
        </p:spPr>
      </p:sp>
      <p:sp>
        <p:nvSpPr>
          <p:cNvPr id="26626" name="Notes Placeholder 2">
            <a:extLst>
              <a:ext uri="{FF2B5EF4-FFF2-40B4-BE49-F238E27FC236}">
                <a16:creationId xmlns:a16="http://schemas.microsoft.com/office/drawing/2014/main" id="{FF78C8E6-EEF1-45FE-B6B0-5DD024D4295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bring in hoola hoop to show – and mention path of objects in orbit (ISS) vs path of planes</a:t>
            </a:r>
          </a:p>
        </p:txBody>
      </p:sp>
      <p:sp>
        <p:nvSpPr>
          <p:cNvPr id="26627" name="Slide Number Placeholder 3">
            <a:extLst>
              <a:ext uri="{FF2B5EF4-FFF2-40B4-BE49-F238E27FC236}">
                <a16:creationId xmlns:a16="http://schemas.microsoft.com/office/drawing/2014/main" id="{354B9B90-8782-4E6A-AE4C-B66BDF44DF1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3F65A11-0E7C-431D-A600-445E4F05B4DF}" type="slidenum">
              <a:rPr lang="en-US" altLang="en-US" sz="1200"/>
              <a:pPr/>
              <a:t>66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4BC4027C-D6BE-4F20-83FE-C50AC93B2350}"/>
              </a:ext>
            </a:extLst>
          </p:cNvPr>
          <p:cNvSpPr>
            <a:spLocks noGrp="1" noRot="1" noChangeAspect="1"/>
          </p:cNvSpPr>
          <p:nvPr>
            <p:ph type="sldImg"/>
          </p:nvPr>
        </p:nvSpPr>
        <p:spPr>
          <a:ln/>
        </p:spPr>
      </p:sp>
      <p:sp>
        <p:nvSpPr>
          <p:cNvPr id="15363" name="Notes Placeholder 2">
            <a:extLst>
              <a:ext uri="{FF2B5EF4-FFF2-40B4-BE49-F238E27FC236}">
                <a16:creationId xmlns:a16="http://schemas.microsoft.com/office/drawing/2014/main" id="{936E71BC-E21B-4FE6-8245-E96310163E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a typeface="ＭＳ Ｐゴシック" panose="020B0600070205080204" pitchFamily="34" charset="-128"/>
            </a:endParaRPr>
          </a:p>
        </p:txBody>
      </p:sp>
      <p:sp>
        <p:nvSpPr>
          <p:cNvPr id="15364" name="Slide Number Placeholder 3">
            <a:extLst>
              <a:ext uri="{FF2B5EF4-FFF2-40B4-BE49-F238E27FC236}">
                <a16:creationId xmlns:a16="http://schemas.microsoft.com/office/drawing/2014/main" id="{2EE18F56-247B-4FD5-A0F9-6F47F4D4E91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8652428" indent="-38186541">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65887"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31774"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9766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63547"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E3AB79C2-4FAE-464D-A362-B5FE35A40802}" type="slidenum">
              <a:rPr lang="en-US" altLang="en-US" sz="1200"/>
              <a:pPr/>
              <a:t>76</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1CAE6141-EF09-4D2B-819C-F0A649B4729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8652428" indent="-38186541">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65887"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31774"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9766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63547"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777C9420-DB95-4D27-B207-CF3284FF37A3}" type="slidenum">
              <a:rPr lang="en-US" altLang="en-US" sz="1200"/>
              <a:pPr/>
              <a:t>97</a:t>
            </a:fld>
            <a:endParaRPr lang="en-US" altLang="en-US" sz="1200"/>
          </a:p>
        </p:txBody>
      </p:sp>
      <p:sp>
        <p:nvSpPr>
          <p:cNvPr id="71683" name="Rectangle 2">
            <a:extLst>
              <a:ext uri="{FF2B5EF4-FFF2-40B4-BE49-F238E27FC236}">
                <a16:creationId xmlns:a16="http://schemas.microsoft.com/office/drawing/2014/main" id="{8AB5EB70-FBD6-4AC1-AD87-BB1760EF1015}"/>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EB0D686B-92EF-4829-9160-4CB806A5479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ea typeface="ＭＳ Ｐゴシック" panose="020B0600070205080204" pitchFamily="34" charset="-128"/>
              </a:rPr>
              <a:t>copernicus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a:extLst>
              <a:ext uri="{FF2B5EF4-FFF2-40B4-BE49-F238E27FC236}">
                <a16:creationId xmlns:a16="http://schemas.microsoft.com/office/drawing/2014/main" id="{6FFB9546-8406-4C2E-8D18-F028AB2B3C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8652428" indent="-38186541">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65887"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31774"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9766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63547"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448E353F-BB0E-4349-81F3-D8C85729DC77}" type="slidenum">
              <a:rPr lang="en-US" altLang="en-US" sz="1200"/>
              <a:pPr/>
              <a:t>100</a:t>
            </a:fld>
            <a:endParaRPr lang="en-US" altLang="en-US" sz="1200"/>
          </a:p>
        </p:txBody>
      </p:sp>
      <p:sp>
        <p:nvSpPr>
          <p:cNvPr id="79875" name="Rectangle 2">
            <a:extLst>
              <a:ext uri="{FF2B5EF4-FFF2-40B4-BE49-F238E27FC236}">
                <a16:creationId xmlns:a16="http://schemas.microsoft.com/office/drawing/2014/main" id="{EA379123-B065-4F8F-81BF-16B94081D5B6}"/>
              </a:ext>
            </a:extLst>
          </p:cNvPr>
          <p:cNvSpPr>
            <a:spLocks noGrp="1" noRot="1" noChangeAspect="1" noChangeArrowheads="1" noTextEdit="1"/>
          </p:cNvSpPr>
          <p:nvPr>
            <p:ph type="sldImg"/>
          </p:nvPr>
        </p:nvSpPr>
        <p:spPr>
          <a:ln/>
        </p:spPr>
      </p:sp>
      <p:sp>
        <p:nvSpPr>
          <p:cNvPr id="79876" name="Rectangle 3">
            <a:extLst>
              <a:ext uri="{FF2B5EF4-FFF2-40B4-BE49-F238E27FC236}">
                <a16:creationId xmlns:a16="http://schemas.microsoft.com/office/drawing/2014/main" id="{2DC63707-190C-4D9C-8A6B-21F27082B57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5F86A0-1E7A-DF4F-BA7A-2765A0F602B7}" type="datetimeFigureOut">
              <a:rPr lang="en-US"/>
              <a:pPr/>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5F86A0-1E7A-DF4F-BA7A-2765A0F602B7}" type="datetimeFigureOut">
              <a:rPr lang="en-US"/>
              <a:pPr/>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5F86A0-1E7A-DF4F-BA7A-2765A0F602B7}" type="datetimeFigureOut">
              <a:rPr lang="en-US"/>
              <a:pPr/>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5F86A0-1E7A-DF4F-BA7A-2765A0F602B7}" type="datetimeFigureOut">
              <a:rPr lang="en-US"/>
              <a:pPr/>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5F86A0-1E7A-DF4F-BA7A-2765A0F602B7}" type="datetimeFigureOut">
              <a:rPr lang="en-US"/>
              <a:pPr/>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5F86A0-1E7A-DF4F-BA7A-2765A0F602B7}" type="datetimeFigureOut">
              <a:rPr lang="en-US"/>
              <a:pPr/>
              <a:t>5/21/2020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5F86A0-1E7A-DF4F-BA7A-2765A0F602B7}" type="datetimeFigureOut">
              <a:rPr lang="en-US"/>
              <a:pPr/>
              <a:t>5/21/2020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5F86A0-1E7A-DF4F-BA7A-2765A0F602B7}" type="datetimeFigureOut">
              <a:rPr lang="en-US"/>
              <a:pPr/>
              <a:t>5/21/2020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5F86A0-1E7A-DF4F-BA7A-2765A0F602B7}" type="datetimeFigureOut">
              <a:rPr lang="en-US"/>
              <a:pPr/>
              <a:t>5/21/2020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5F86A0-1E7A-DF4F-BA7A-2765A0F602B7}" type="datetimeFigureOut">
              <a:rPr lang="en-US"/>
              <a:pPr/>
              <a:t>5/21/2020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5F86A0-1E7A-DF4F-BA7A-2765A0F602B7}" type="datetimeFigureOut">
              <a:rPr lang="en-US"/>
              <a:pPr/>
              <a:t>5/21/2020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69CB34-A1E2-F241-90F9-A0EBE991E10D}" type="slidenum">
              <a: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5F86A0-1E7A-DF4F-BA7A-2765A0F602B7}" type="datetimeFigureOut">
              <a:rPr lang="en-US"/>
              <a:pPr/>
              <a:t>5/21/2020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69CB34-A1E2-F241-90F9-A0EBE991E10D}" type="slidenum">
              <a: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ideo" Target="\Users\cbarnbau\Documents\teaching\powerpoint%20slides\ASTRO_SCHOOL_NEW\40_41_inner_planets\vdeimos3.mpg" TargetMode="External"/><Relationship Id="rId4" Type="http://schemas.openxmlformats.org/officeDocument/2006/relationships/image" Target="../media/image71.png"/></Relationships>
</file>

<file path=ppt/slides/_rels/slide12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98.jpeg"/></Relationships>
</file>

<file path=ppt/slides/_rels/slide15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54.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2" Type="http://schemas.openxmlformats.org/officeDocument/2006/relationships/image" Target="../media/image116.jpeg"/><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2" Type="http://schemas.openxmlformats.org/officeDocument/2006/relationships/image" Target="../media/image120.jpeg"/><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2" Type="http://schemas.openxmlformats.org/officeDocument/2006/relationships/image" Target="../media/image1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2" Type="http://schemas.openxmlformats.org/officeDocument/2006/relationships/image" Target="../media/image125.jpeg"/><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2" Type="http://schemas.openxmlformats.org/officeDocument/2006/relationships/image" Target="../media/image13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rgbClr val="FF0000"/>
                </a:solidFill>
                <a:latin typeface="Arial" panose="020B0604020202020204" pitchFamily="34" charset="0"/>
                <a:cs typeface="Arial" panose="020B0604020202020204" pitchFamily="34" charset="0"/>
              </a:rPr>
              <a:t>Space:</a:t>
            </a:r>
            <a:br>
              <a:rPr lang="en-US" b="1" dirty="0">
                <a:solidFill>
                  <a:srgbClr val="FF0000"/>
                </a:solidFill>
                <a:latin typeface="Arial" panose="020B0604020202020204" pitchFamily="34" charset="0"/>
                <a:cs typeface="Arial" panose="020B0604020202020204" pitchFamily="34" charset="0"/>
              </a:rPr>
            </a:br>
            <a:r>
              <a:rPr lang="en-US" b="1" dirty="0">
                <a:solidFill>
                  <a:srgbClr val="FF0000"/>
                </a:solidFill>
                <a:latin typeface="Arial" panose="020B0604020202020204" pitchFamily="34" charset="0"/>
                <a:cs typeface="Arial" panose="020B0604020202020204" pitchFamily="34" charset="0"/>
              </a:rPr>
              <a:t>The Final Frontier</a:t>
            </a:r>
          </a:p>
        </p:txBody>
      </p:sp>
      <p:sp>
        <p:nvSpPr>
          <p:cNvPr id="3" name="Subtitle 2">
            <a:extLst>
              <a:ext uri="{FF2B5EF4-FFF2-40B4-BE49-F238E27FC236}">
                <a16:creationId xmlns:a16="http://schemas.microsoft.com/office/drawing/2014/main" id="{2A9F6804-C979-4A2C-8B4E-440C1B182CCA}"/>
              </a:ext>
            </a:extLst>
          </p:cNvPr>
          <p:cNvSpPr>
            <a:spLocks noGrp="1"/>
          </p:cNvSpPr>
          <p:nvPr>
            <p:ph type="subTitle" idx="1"/>
          </p:nvPr>
        </p:nvSpPr>
        <p:spPr/>
        <p:txBody>
          <a:bodyPr/>
          <a:lstStyle/>
          <a:p>
            <a:r>
              <a:rPr lang="en-US" dirty="0"/>
              <a:t>Changing View of the Universe</a:t>
            </a:r>
          </a:p>
          <a:p>
            <a:r>
              <a:rPr lang="en-US" dirty="0"/>
              <a:t>Our Solar System</a:t>
            </a:r>
          </a:p>
        </p:txBody>
      </p:sp>
    </p:spTree>
    <p:extLst>
      <p:ext uri="{BB962C8B-B14F-4D97-AF65-F5344CB8AC3E}">
        <p14:creationId xmlns:p14="http://schemas.microsoft.com/office/powerpoint/2010/main" val="337323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4580288" y="4306428"/>
            <a:ext cx="257629" cy="171245"/>
          </a:xfrm>
          <a:prstGeom prst="rect">
            <a:avLst/>
          </a:prstGeom>
          <a:noFill/>
          <a:ln w="9525">
            <a:noFill/>
            <a:miter lim="800000"/>
            <a:headEnd/>
            <a:tailEnd/>
          </a:ln>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CA25EC0A-8760-42FD-8C24-0D2F108CA49A}"/>
              </a:ext>
            </a:extLst>
          </p:cNvPr>
          <p:cNvSpPr>
            <a:spLocks noChangeArrowheads="1"/>
          </p:cNvSpPr>
          <p:nvPr/>
        </p:nvSpPr>
        <p:spPr bwMode="auto">
          <a:xfrm>
            <a:off x="1295400" y="1219200"/>
            <a:ext cx="6477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a:r>
              <a:rPr lang="en-US" altLang="en-US" sz="3200">
                <a:solidFill>
                  <a:srgbClr val="FFFF00"/>
                </a:solidFill>
                <a:latin typeface="Arial" panose="020B0604020202020204" pitchFamily="34" charset="0"/>
              </a:rPr>
              <a:t>Moon's formation:</a:t>
            </a:r>
          </a:p>
          <a:p>
            <a:pPr algn="ctr"/>
            <a:endParaRPr lang="en-US" altLang="en-US" sz="3200">
              <a:solidFill>
                <a:srgbClr val="FFFF00"/>
              </a:solidFill>
              <a:latin typeface="Arial" panose="020B0604020202020204" pitchFamily="34" charset="0"/>
            </a:endParaRPr>
          </a:p>
          <a:p>
            <a:r>
              <a:rPr lang="en-US" altLang="en-US" sz="3200">
                <a:solidFill>
                  <a:srgbClr val="FFFF00"/>
                </a:solidFill>
                <a:latin typeface="Arial" panose="020B0604020202020204" pitchFamily="34" charset="0"/>
                <a:sym typeface="Wingdings" panose="05000000000000000000" pitchFamily="2" charset="2"/>
              </a:rPr>
              <a:t> </a:t>
            </a:r>
            <a:r>
              <a:rPr lang="en-US" altLang="en-US" sz="3200">
                <a:solidFill>
                  <a:srgbClr val="FFFF00"/>
                </a:solidFill>
                <a:latin typeface="Arial" panose="020B0604020202020204" pitchFamily="34" charset="0"/>
              </a:rPr>
              <a:t>caused strong tides on Earth</a:t>
            </a:r>
          </a:p>
          <a:p>
            <a:pPr algn="ctr"/>
            <a:endParaRPr lang="en-US" altLang="en-US" sz="3200">
              <a:solidFill>
                <a:srgbClr val="FFFF00"/>
              </a:solidFill>
              <a:latin typeface="Arial" panose="020B0604020202020204" pitchFamily="34" charset="0"/>
            </a:endParaRPr>
          </a:p>
          <a:p>
            <a:r>
              <a:rPr lang="en-US" altLang="en-US" sz="3200">
                <a:solidFill>
                  <a:srgbClr val="FFFF00"/>
                </a:solidFill>
                <a:latin typeface="Arial" panose="020B0604020202020204" pitchFamily="34" charset="0"/>
                <a:sym typeface="Wingdings" panose="05000000000000000000" pitchFamily="2" charset="2"/>
              </a:rPr>
              <a:t>  </a:t>
            </a:r>
            <a:r>
              <a:rPr lang="en-US" altLang="en-US" sz="3200">
                <a:solidFill>
                  <a:srgbClr val="FFFF00"/>
                </a:solidFill>
                <a:latin typeface="Arial" panose="020B0604020202020204" pitchFamily="34" charset="0"/>
              </a:rPr>
              <a:t>stabilized Earth's rotational tilt</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merc.jpg                                                       0005185DMac OS X                       BADBF046:">
            <a:extLst>
              <a:ext uri="{FF2B5EF4-FFF2-40B4-BE49-F238E27FC236}">
                <a16:creationId xmlns:a16="http://schemas.microsoft.com/office/drawing/2014/main" id="{CFBAA1F3-CD80-4BAA-B495-3E229561D1F9}"/>
              </a:ext>
            </a:extLst>
          </p:cNvPr>
          <p:cNvPicPr>
            <a:picLocks noChangeAspect="1" noChangeArrowheads="1"/>
          </p:cNvPicPr>
          <p:nvPr/>
        </p:nvPicPr>
        <p:blipFill>
          <a:blip r:embed="rId2">
            <a:lum contrast="10000"/>
            <a:extLst>
              <a:ext uri="{28A0092B-C50C-407E-A947-70E740481C1C}">
                <a14:useLocalDpi xmlns:a14="http://schemas.microsoft.com/office/drawing/2010/main" val="0"/>
              </a:ext>
            </a:extLst>
          </a:blip>
          <a:srcRect/>
          <a:stretch>
            <a:fillRect/>
          </a:stretch>
        </p:blipFill>
        <p:spPr bwMode="auto">
          <a:xfrm rot="5400000">
            <a:off x="1712119" y="-1178719"/>
            <a:ext cx="5600700" cy="856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899" name="Rectangle 3">
            <a:extLst>
              <a:ext uri="{FF2B5EF4-FFF2-40B4-BE49-F238E27FC236}">
                <a16:creationId xmlns:a16="http://schemas.microsoft.com/office/drawing/2014/main" id="{B26BE6AB-00C6-4803-91C8-D2A94C4CC575}"/>
              </a:ext>
            </a:extLst>
          </p:cNvPr>
          <p:cNvSpPr>
            <a:spLocks noChangeArrowheads="1"/>
          </p:cNvSpPr>
          <p:nvPr/>
        </p:nvSpPr>
        <p:spPr bwMode="auto">
          <a:xfrm>
            <a:off x="3962400" y="5638800"/>
            <a:ext cx="1285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r>
              <a:rPr lang="en-US" altLang="en-US">
                <a:solidFill>
                  <a:srgbClr val="00FFFB"/>
                </a:solidFill>
                <a:latin typeface="Arial" panose="020B0604020202020204" pitchFamily="34" charset="0"/>
              </a:rPr>
              <a:t>Mercury</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1" descr="messenger-01.jpg">
            <a:extLst>
              <a:ext uri="{FF2B5EF4-FFF2-40B4-BE49-F238E27FC236}">
                <a16:creationId xmlns:a16="http://schemas.microsoft.com/office/drawing/2014/main" id="{C5D5D689-AC8B-4D9C-8572-C80324E4FB2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96863"/>
            <a:ext cx="91440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moonint.jpg                                                    00051B32Mac OS X                       BADBF046:">
            <a:extLst>
              <a:ext uri="{FF2B5EF4-FFF2-40B4-BE49-F238E27FC236}">
                <a16:creationId xmlns:a16="http://schemas.microsoft.com/office/drawing/2014/main" id="{6974ACAB-2BEA-4F61-B901-2B8EB2E236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1829" t="1379" r="11829" b="4828"/>
          <a:stretch>
            <a:fillRect/>
          </a:stretch>
        </p:blipFill>
        <p:spPr bwMode="auto">
          <a:xfrm>
            <a:off x="381000" y="609600"/>
            <a:ext cx="4114800" cy="394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67" name="Picture 3" descr="mercint.jpg                                                    00051B63Mac OS X                       BADBF046:">
            <a:extLst>
              <a:ext uri="{FF2B5EF4-FFF2-40B4-BE49-F238E27FC236}">
                <a16:creationId xmlns:a16="http://schemas.microsoft.com/office/drawing/2014/main" id="{F85F3B26-ECEA-4A62-8190-C9056A34DF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758" t="966" r="12759" b="4942"/>
          <a:stretch>
            <a:fillRect/>
          </a:stretch>
        </p:blipFill>
        <p:spPr bwMode="auto">
          <a:xfrm>
            <a:off x="4800600" y="654050"/>
            <a:ext cx="3962400" cy="39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8" name="Text Box 4">
            <a:extLst>
              <a:ext uri="{FF2B5EF4-FFF2-40B4-BE49-F238E27FC236}">
                <a16:creationId xmlns:a16="http://schemas.microsoft.com/office/drawing/2014/main" id="{E99625AC-13FD-4350-BC7B-06DE3BE9C738}"/>
              </a:ext>
            </a:extLst>
          </p:cNvPr>
          <p:cNvSpPr txBox="1">
            <a:spLocks noChangeArrowheads="1"/>
          </p:cNvSpPr>
          <p:nvPr/>
        </p:nvSpPr>
        <p:spPr bwMode="auto">
          <a:xfrm>
            <a:off x="1447800" y="5257800"/>
            <a:ext cx="655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spcBef>
                <a:spcPct val="50000"/>
              </a:spcBef>
            </a:pPr>
            <a:r>
              <a:rPr lang="en-US" altLang="en-US">
                <a:solidFill>
                  <a:srgbClr val="00FFFB"/>
                </a:solidFill>
                <a:latin typeface="Arial" panose="020B0604020202020204" pitchFamily="34" charset="0"/>
              </a:rPr>
              <a:t>Earth</a:t>
            </a:r>
            <a:r>
              <a:rPr lang="ja-JP" altLang="en-US">
                <a:solidFill>
                  <a:srgbClr val="00FFFB"/>
                </a:solidFill>
                <a:latin typeface="Arial" panose="020B0604020202020204" pitchFamily="34" charset="0"/>
              </a:rPr>
              <a:t>’</a:t>
            </a:r>
            <a:r>
              <a:rPr lang="en-US" altLang="ja-JP">
                <a:solidFill>
                  <a:srgbClr val="00FFFB"/>
                </a:solidFill>
                <a:latin typeface="Arial" panose="020B0604020202020204" pitchFamily="34" charset="0"/>
              </a:rPr>
              <a:t>s Moon                                   Mercury</a:t>
            </a:r>
            <a:endParaRPr lang="en-US" altLang="en-US">
              <a:solidFill>
                <a:srgbClr val="00FFFB"/>
              </a:solidFill>
              <a:latin typeface="Arial" panose="020B0604020202020204" pitchFamily="34" charset="0"/>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1" descr="moon_formation.jpg">
            <a:extLst>
              <a:ext uri="{FF2B5EF4-FFF2-40B4-BE49-F238E27FC236}">
                <a16:creationId xmlns:a16="http://schemas.microsoft.com/office/drawing/2014/main" id="{FC372B8F-BDC7-4BFB-9D9F-8D7C8939F78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flipH="1">
            <a:off x="228600" y="114300"/>
            <a:ext cx="8915400" cy="674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1" name="Rectangle 3">
            <a:extLst>
              <a:ext uri="{FF2B5EF4-FFF2-40B4-BE49-F238E27FC236}">
                <a16:creationId xmlns:a16="http://schemas.microsoft.com/office/drawing/2014/main" id="{9FEBEED7-0999-4268-A533-6FA979CAD054}"/>
              </a:ext>
            </a:extLst>
          </p:cNvPr>
          <p:cNvSpPr>
            <a:spLocks noChangeArrowheads="1"/>
          </p:cNvSpPr>
          <p:nvPr/>
        </p:nvSpPr>
        <p:spPr bwMode="auto">
          <a:xfrm>
            <a:off x="6477000" y="3962400"/>
            <a:ext cx="2057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r>
              <a:rPr lang="en-US" altLang="en-US">
                <a:solidFill>
                  <a:srgbClr val="00FFFB"/>
                </a:solidFill>
                <a:latin typeface="Arial" panose="020B0604020202020204" pitchFamily="34" charset="0"/>
              </a:rPr>
              <a:t>glancing blow</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1" descr="101209-planet-smash-02.jpg">
            <a:extLst>
              <a:ext uri="{FF2B5EF4-FFF2-40B4-BE49-F238E27FC236}">
                <a16:creationId xmlns:a16="http://schemas.microsoft.com/office/drawing/2014/main" id="{C908E3D3-5D1F-4FEC-B47C-59111048A20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81000"/>
            <a:ext cx="76200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Oval 1">
            <a:extLst>
              <a:ext uri="{FF2B5EF4-FFF2-40B4-BE49-F238E27FC236}">
                <a16:creationId xmlns:a16="http://schemas.microsoft.com/office/drawing/2014/main" id="{3D93B907-E4C5-4E3F-B09E-7FC424EE4B76}"/>
              </a:ext>
            </a:extLst>
          </p:cNvPr>
          <p:cNvSpPr>
            <a:spLocks noChangeArrowheads="1"/>
          </p:cNvSpPr>
          <p:nvPr/>
        </p:nvSpPr>
        <p:spPr bwMode="auto">
          <a:xfrm>
            <a:off x="2209800" y="1905000"/>
            <a:ext cx="3581400" cy="3581400"/>
          </a:xfrm>
          <a:prstGeom prst="ellipse">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
        <p:nvSpPr>
          <p:cNvPr id="91139" name="Oval 2">
            <a:extLst>
              <a:ext uri="{FF2B5EF4-FFF2-40B4-BE49-F238E27FC236}">
                <a16:creationId xmlns:a16="http://schemas.microsoft.com/office/drawing/2014/main" id="{7D62869F-CD99-468A-A4EB-9B918FFE3691}"/>
              </a:ext>
            </a:extLst>
          </p:cNvPr>
          <p:cNvSpPr>
            <a:spLocks noChangeArrowheads="1"/>
          </p:cNvSpPr>
          <p:nvPr/>
        </p:nvSpPr>
        <p:spPr bwMode="auto">
          <a:xfrm>
            <a:off x="3505200" y="3276600"/>
            <a:ext cx="914400" cy="914400"/>
          </a:xfrm>
          <a:prstGeom prst="ellipse">
            <a:avLst/>
          </a:prstGeom>
          <a:solidFill>
            <a:srgbClr val="3366FF"/>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Oval 1">
            <a:extLst>
              <a:ext uri="{FF2B5EF4-FFF2-40B4-BE49-F238E27FC236}">
                <a16:creationId xmlns:a16="http://schemas.microsoft.com/office/drawing/2014/main" id="{034F87DF-E971-4E7F-995B-393130129664}"/>
              </a:ext>
            </a:extLst>
          </p:cNvPr>
          <p:cNvSpPr>
            <a:spLocks noChangeArrowheads="1"/>
          </p:cNvSpPr>
          <p:nvPr/>
        </p:nvSpPr>
        <p:spPr bwMode="auto">
          <a:xfrm>
            <a:off x="2209800" y="1905000"/>
            <a:ext cx="3581400" cy="3581400"/>
          </a:xfrm>
          <a:prstGeom prst="ellipse">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
        <p:nvSpPr>
          <p:cNvPr id="92163" name="Oval 2">
            <a:extLst>
              <a:ext uri="{FF2B5EF4-FFF2-40B4-BE49-F238E27FC236}">
                <a16:creationId xmlns:a16="http://schemas.microsoft.com/office/drawing/2014/main" id="{81181AFB-5E09-45A0-9CC6-B312C3050B1B}"/>
              </a:ext>
            </a:extLst>
          </p:cNvPr>
          <p:cNvSpPr>
            <a:spLocks noChangeArrowheads="1"/>
          </p:cNvSpPr>
          <p:nvPr/>
        </p:nvSpPr>
        <p:spPr bwMode="auto">
          <a:xfrm>
            <a:off x="3505200" y="3276600"/>
            <a:ext cx="914400" cy="914400"/>
          </a:xfrm>
          <a:prstGeom prst="ellipse">
            <a:avLst/>
          </a:prstGeom>
          <a:solidFill>
            <a:srgbClr val="3366FF"/>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
        <p:nvSpPr>
          <p:cNvPr id="92164" name="Oval 3">
            <a:extLst>
              <a:ext uri="{FF2B5EF4-FFF2-40B4-BE49-F238E27FC236}">
                <a16:creationId xmlns:a16="http://schemas.microsoft.com/office/drawing/2014/main" id="{5EAC47D6-EC72-4DF4-9C9E-50959DFA0850}"/>
              </a:ext>
            </a:extLst>
          </p:cNvPr>
          <p:cNvSpPr>
            <a:spLocks noChangeArrowheads="1"/>
          </p:cNvSpPr>
          <p:nvPr/>
        </p:nvSpPr>
        <p:spPr bwMode="auto">
          <a:xfrm>
            <a:off x="4419600" y="3429000"/>
            <a:ext cx="1981200" cy="1981200"/>
          </a:xfrm>
          <a:prstGeom prst="ellipse">
            <a:avLst/>
          </a:prstGeom>
          <a:solidFill>
            <a:srgbClr val="FF6600"/>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Oval 1">
            <a:extLst>
              <a:ext uri="{FF2B5EF4-FFF2-40B4-BE49-F238E27FC236}">
                <a16:creationId xmlns:a16="http://schemas.microsoft.com/office/drawing/2014/main" id="{89EA0910-F644-4BB3-AD68-58037EAFF766}"/>
              </a:ext>
            </a:extLst>
          </p:cNvPr>
          <p:cNvSpPr>
            <a:spLocks noChangeArrowheads="1"/>
          </p:cNvSpPr>
          <p:nvPr/>
        </p:nvSpPr>
        <p:spPr bwMode="auto">
          <a:xfrm>
            <a:off x="2209800" y="1905000"/>
            <a:ext cx="3581400" cy="3581400"/>
          </a:xfrm>
          <a:prstGeom prst="ellipse">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
        <p:nvSpPr>
          <p:cNvPr id="93187" name="Oval 2">
            <a:extLst>
              <a:ext uri="{FF2B5EF4-FFF2-40B4-BE49-F238E27FC236}">
                <a16:creationId xmlns:a16="http://schemas.microsoft.com/office/drawing/2014/main" id="{B6C006A5-B0A2-44EA-9A17-BA7C925176F7}"/>
              </a:ext>
            </a:extLst>
          </p:cNvPr>
          <p:cNvSpPr>
            <a:spLocks noChangeArrowheads="1"/>
          </p:cNvSpPr>
          <p:nvPr/>
        </p:nvSpPr>
        <p:spPr bwMode="auto">
          <a:xfrm>
            <a:off x="3505200" y="3276600"/>
            <a:ext cx="914400" cy="914400"/>
          </a:xfrm>
          <a:prstGeom prst="ellipse">
            <a:avLst/>
          </a:prstGeom>
          <a:solidFill>
            <a:srgbClr val="3366FF"/>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
        <p:nvSpPr>
          <p:cNvPr id="93188" name="Oval 3">
            <a:extLst>
              <a:ext uri="{FF2B5EF4-FFF2-40B4-BE49-F238E27FC236}">
                <a16:creationId xmlns:a16="http://schemas.microsoft.com/office/drawing/2014/main" id="{BE9AFB80-FB2D-4837-B6DC-FDB45AD41FE9}"/>
              </a:ext>
            </a:extLst>
          </p:cNvPr>
          <p:cNvSpPr>
            <a:spLocks noChangeArrowheads="1"/>
          </p:cNvSpPr>
          <p:nvPr/>
        </p:nvSpPr>
        <p:spPr bwMode="auto">
          <a:xfrm>
            <a:off x="4419600" y="3429000"/>
            <a:ext cx="1981200" cy="1981200"/>
          </a:xfrm>
          <a:prstGeom prst="ellipse">
            <a:avLst/>
          </a:prstGeom>
          <a:solidFill>
            <a:schemeClr val="tx1"/>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Oval 1">
            <a:extLst>
              <a:ext uri="{FF2B5EF4-FFF2-40B4-BE49-F238E27FC236}">
                <a16:creationId xmlns:a16="http://schemas.microsoft.com/office/drawing/2014/main" id="{FE958921-7336-4C85-9160-9893912DFF21}"/>
              </a:ext>
            </a:extLst>
          </p:cNvPr>
          <p:cNvSpPr>
            <a:spLocks noChangeArrowheads="1"/>
          </p:cNvSpPr>
          <p:nvPr/>
        </p:nvSpPr>
        <p:spPr bwMode="auto">
          <a:xfrm>
            <a:off x="3200400" y="2895600"/>
            <a:ext cx="1600200" cy="1600200"/>
          </a:xfrm>
          <a:prstGeom prst="ellipse">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
        <p:nvSpPr>
          <p:cNvPr id="94211" name="Oval 2">
            <a:extLst>
              <a:ext uri="{FF2B5EF4-FFF2-40B4-BE49-F238E27FC236}">
                <a16:creationId xmlns:a16="http://schemas.microsoft.com/office/drawing/2014/main" id="{5E7B75E9-DC92-42B3-B0F1-74AEA1BF940C}"/>
              </a:ext>
            </a:extLst>
          </p:cNvPr>
          <p:cNvSpPr>
            <a:spLocks noChangeArrowheads="1"/>
          </p:cNvSpPr>
          <p:nvPr/>
        </p:nvSpPr>
        <p:spPr bwMode="auto">
          <a:xfrm>
            <a:off x="3505200" y="3276600"/>
            <a:ext cx="914400" cy="914400"/>
          </a:xfrm>
          <a:prstGeom prst="ellipse">
            <a:avLst/>
          </a:prstGeom>
          <a:solidFill>
            <a:srgbClr val="3366FF"/>
          </a:solidFill>
          <a:ln w="9525">
            <a:solidFill>
              <a:schemeClr val="tx1"/>
            </a:solid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
        <p:nvSpPr>
          <p:cNvPr id="94212" name="Text Box 4">
            <a:extLst>
              <a:ext uri="{FF2B5EF4-FFF2-40B4-BE49-F238E27FC236}">
                <a16:creationId xmlns:a16="http://schemas.microsoft.com/office/drawing/2014/main" id="{458E54A4-A8A9-408B-A66C-98E08F7707FB}"/>
              </a:ext>
            </a:extLst>
          </p:cNvPr>
          <p:cNvSpPr txBox="1">
            <a:spLocks noChangeArrowheads="1"/>
          </p:cNvSpPr>
          <p:nvPr/>
        </p:nvSpPr>
        <p:spPr bwMode="auto">
          <a:xfrm>
            <a:off x="2971800" y="5181600"/>
            <a:ext cx="342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spcBef>
                <a:spcPct val="50000"/>
              </a:spcBef>
            </a:pPr>
            <a:r>
              <a:rPr lang="en-US" altLang="en-US">
                <a:solidFill>
                  <a:srgbClr val="00FFFB"/>
                </a:solidFill>
                <a:latin typeface="Arial" panose="020B0604020202020204" pitchFamily="34" charset="0"/>
              </a:rPr>
              <a:t>Mercury's huge 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79173" y="4592037"/>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703954" y="443689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333647" y="4472664"/>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064923" y="4482677"/>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2790681"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3" descr="mercint.jpg                                                    00051B63Mac OS X                       BADBF046:">
            <a:extLst>
              <a:ext uri="{FF2B5EF4-FFF2-40B4-BE49-F238E27FC236}">
                <a16:creationId xmlns:a16="http://schemas.microsoft.com/office/drawing/2014/main" id="{C330F1F6-3FDE-4A51-8A06-AC96BB97C6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2758" t="966" r="12759" b="4942"/>
          <a:stretch>
            <a:fillRect/>
          </a:stretch>
        </p:blipFill>
        <p:spPr bwMode="auto">
          <a:xfrm>
            <a:off x="2362200" y="609600"/>
            <a:ext cx="3962400" cy="39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5" name="Text Box 4">
            <a:extLst>
              <a:ext uri="{FF2B5EF4-FFF2-40B4-BE49-F238E27FC236}">
                <a16:creationId xmlns:a16="http://schemas.microsoft.com/office/drawing/2014/main" id="{6A97724C-3CE3-41CA-8387-64D27D0FB41C}"/>
              </a:ext>
            </a:extLst>
          </p:cNvPr>
          <p:cNvSpPr txBox="1">
            <a:spLocks noChangeArrowheads="1"/>
          </p:cNvSpPr>
          <p:nvPr/>
        </p:nvSpPr>
        <p:spPr bwMode="auto">
          <a:xfrm>
            <a:off x="2971800" y="5181600"/>
            <a:ext cx="342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spcBef>
                <a:spcPct val="50000"/>
              </a:spcBef>
            </a:pPr>
            <a:r>
              <a:rPr lang="en-US" altLang="en-US">
                <a:solidFill>
                  <a:srgbClr val="00FFFB"/>
                </a:solidFill>
                <a:latin typeface="Arial" panose="020B0604020202020204" pitchFamily="34" charset="0"/>
              </a:rPr>
              <a:t>Mercury's huge core</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venus2_gal_big.gif                                             0005186AMac OS X                       BADBF046:">
            <a:extLst>
              <a:ext uri="{FF2B5EF4-FFF2-40B4-BE49-F238E27FC236}">
                <a16:creationId xmlns:a16="http://schemas.microsoft.com/office/drawing/2014/main" id="{12F83743-4E61-43DE-AB57-95BAD54CDDD7}"/>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a:stretch>
            <a:fillRect/>
          </a:stretch>
        </p:blipFill>
        <p:spPr bwMode="auto">
          <a:xfrm>
            <a:off x="2133600" y="381000"/>
            <a:ext cx="4827588"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2" name="Rectangle 3">
            <a:extLst>
              <a:ext uri="{FF2B5EF4-FFF2-40B4-BE49-F238E27FC236}">
                <a16:creationId xmlns:a16="http://schemas.microsoft.com/office/drawing/2014/main" id="{9BBCEAD4-9575-49BC-8FC7-141CF28E1CD8}"/>
              </a:ext>
            </a:extLst>
          </p:cNvPr>
          <p:cNvSpPr>
            <a:spLocks noChangeArrowheads="1"/>
          </p:cNvSpPr>
          <p:nvPr/>
        </p:nvSpPr>
        <p:spPr bwMode="auto">
          <a:xfrm>
            <a:off x="6934200" y="5791200"/>
            <a:ext cx="10493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00FFFB"/>
                </a:solidFill>
                <a:latin typeface="Arial" panose="020B0604020202020204" pitchFamily="34" charset="0"/>
              </a:rPr>
              <a:t>Venus</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 Scan1.jpg                                                      0001CC8AHumuhumunukunukuapua'a         ABA78158:">
            <a:extLst>
              <a:ext uri="{FF2B5EF4-FFF2-40B4-BE49-F238E27FC236}">
                <a16:creationId xmlns:a16="http://schemas.microsoft.com/office/drawing/2014/main" id="{BB0137C7-6819-4F72-9B7A-D08440DD9244}"/>
              </a:ext>
            </a:extLst>
          </p:cNvPr>
          <p:cNvPicPr>
            <a:picLocks noChangeAspect="1" noChangeArrowheads="1"/>
          </p:cNvPicPr>
          <p:nvPr/>
        </p:nvPicPr>
        <p:blipFill>
          <a:blip r:embed="rId2">
            <a:lum bright="-6000" contrast="12000"/>
            <a:extLst>
              <a:ext uri="{28A0092B-C50C-407E-A947-70E740481C1C}">
                <a14:useLocalDpi xmlns:a14="http://schemas.microsoft.com/office/drawing/2010/main" val="0"/>
              </a:ext>
            </a:extLst>
          </a:blip>
          <a:srcRect l="7965" t="6638" r="-885" b="10454"/>
          <a:stretch>
            <a:fillRect/>
          </a:stretch>
        </p:blipFill>
        <p:spPr bwMode="auto">
          <a:xfrm>
            <a:off x="533400" y="990600"/>
            <a:ext cx="8001000" cy="475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CB21EE6B-4201-463B-9533-8463D3463DBD}"/>
              </a:ext>
            </a:extLst>
          </p:cNvPr>
          <p:cNvSpPr>
            <a:spLocks noChangeArrowheads="1"/>
          </p:cNvSpPr>
          <p:nvPr/>
        </p:nvSpPr>
        <p:spPr bwMode="auto">
          <a:xfrm>
            <a:off x="2033588" y="5599113"/>
            <a:ext cx="3176587" cy="217487"/>
          </a:xfrm>
          <a:prstGeom prst="rect">
            <a:avLst/>
          </a:prstGeom>
          <a:solidFill>
            <a:srgbClr val="BD9C7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nvGrpSpPr>
          <p:cNvPr id="18434" name="Group 3">
            <a:extLst>
              <a:ext uri="{FF2B5EF4-FFF2-40B4-BE49-F238E27FC236}">
                <a16:creationId xmlns:a16="http://schemas.microsoft.com/office/drawing/2014/main" id="{576333C9-0934-48CF-AADD-627FACB6AA15}"/>
              </a:ext>
            </a:extLst>
          </p:cNvPr>
          <p:cNvGrpSpPr>
            <a:grpSpLocks/>
          </p:cNvGrpSpPr>
          <p:nvPr/>
        </p:nvGrpSpPr>
        <p:grpSpPr bwMode="auto">
          <a:xfrm>
            <a:off x="457200" y="914400"/>
            <a:ext cx="8229600" cy="5126038"/>
            <a:chOff x="144" y="480"/>
            <a:chExt cx="5184" cy="3229"/>
          </a:xfrm>
        </p:grpSpPr>
        <p:pic>
          <p:nvPicPr>
            <p:cNvPr id="18435" name="Picture 4" descr=" trs15.jpg                                                      0001CC8AHumuhumunukunukuapua'a         ABA78158:">
              <a:extLst>
                <a:ext uri="{FF2B5EF4-FFF2-40B4-BE49-F238E27FC236}">
                  <a16:creationId xmlns:a16="http://schemas.microsoft.com/office/drawing/2014/main" id="{9E55F53F-37BB-49CD-B7D3-79C3011CAE51}"/>
                </a:ext>
              </a:extLst>
            </p:cNvPr>
            <p:cNvPicPr>
              <a:picLocks noChangeAspect="1" noChangeArrowheads="1"/>
            </p:cNvPicPr>
            <p:nvPr/>
          </p:nvPicPr>
          <p:blipFill>
            <a:blip r:embed="rId2">
              <a:lum bright="-6000" contrast="30000"/>
              <a:extLst>
                <a:ext uri="{28A0092B-C50C-407E-A947-70E740481C1C}">
                  <a14:useLocalDpi xmlns:a14="http://schemas.microsoft.com/office/drawing/2010/main" val="0"/>
                </a:ext>
              </a:extLst>
            </a:blip>
            <a:srcRect l="6065" t="783" r="819" b="1747"/>
            <a:stretch>
              <a:fillRect/>
            </a:stretch>
          </p:blipFill>
          <p:spPr bwMode="auto">
            <a:xfrm rot="5400000">
              <a:off x="1121" y="-497"/>
              <a:ext cx="3229" cy="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Rectangle 5">
              <a:extLst>
                <a:ext uri="{FF2B5EF4-FFF2-40B4-BE49-F238E27FC236}">
                  <a16:creationId xmlns:a16="http://schemas.microsoft.com/office/drawing/2014/main" id="{966D473C-2FA2-4B00-8416-671127EB51A0}"/>
                </a:ext>
              </a:extLst>
            </p:cNvPr>
            <p:cNvSpPr>
              <a:spLocks noChangeArrowheads="1"/>
            </p:cNvSpPr>
            <p:nvPr/>
          </p:nvSpPr>
          <p:spPr bwMode="auto">
            <a:xfrm>
              <a:off x="672" y="3360"/>
              <a:ext cx="2976" cy="288"/>
            </a:xfrm>
            <a:prstGeom prst="rect">
              <a:avLst/>
            </a:prstGeom>
            <a:solidFill>
              <a:srgbClr val="BD9C7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8437" name="Text Box 6">
              <a:extLst>
                <a:ext uri="{FF2B5EF4-FFF2-40B4-BE49-F238E27FC236}">
                  <a16:creationId xmlns:a16="http://schemas.microsoft.com/office/drawing/2014/main" id="{08C1B44C-9495-4BEE-A9A5-F6D50D864C60}"/>
                </a:ext>
              </a:extLst>
            </p:cNvPr>
            <p:cNvSpPr txBox="1">
              <a:spLocks noChangeArrowheads="1"/>
            </p:cNvSpPr>
            <p:nvPr/>
          </p:nvSpPr>
          <p:spPr bwMode="auto">
            <a:xfrm>
              <a:off x="1023" y="3264"/>
              <a:ext cx="2673"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b="1">
                  <a:latin typeface="Arial" panose="020B0604020202020204" pitchFamily="34" charset="0"/>
                </a:rPr>
                <a:t>Surface absorbs visible light and emits infrared light.</a:t>
              </a:r>
              <a:endParaRPr lang="en-US" altLang="en-US"/>
            </a:p>
          </p:txBody>
        </p:sp>
      </p:gr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descr="ven.JPEG                                                       0005186AMac OS X                       BADBF046:">
            <a:extLst>
              <a:ext uri="{FF2B5EF4-FFF2-40B4-BE49-F238E27FC236}">
                <a16:creationId xmlns:a16="http://schemas.microsoft.com/office/drawing/2014/main" id="{55EDD3A0-F0DB-4003-8157-E74ACF89455F}"/>
              </a:ext>
            </a:extLst>
          </p:cNvPr>
          <p:cNvPicPr>
            <a:picLocks noChangeAspect="1" noChangeArrowheads="1"/>
          </p:cNvPicPr>
          <p:nvPr/>
        </p:nvPicPr>
        <p:blipFill>
          <a:blip r:embed="rId2">
            <a:lum bright="4000" contrast="10000"/>
            <a:extLst>
              <a:ext uri="{28A0092B-C50C-407E-A947-70E740481C1C}">
                <a14:useLocalDpi xmlns:a14="http://schemas.microsoft.com/office/drawing/2010/main" val="0"/>
              </a:ext>
            </a:extLst>
          </a:blip>
          <a:srcRect l="3659" t="3659" r="3659" b="3659"/>
          <a:stretch>
            <a:fillRect/>
          </a:stretch>
        </p:blipFill>
        <p:spPr bwMode="auto">
          <a:xfrm>
            <a:off x="1600200" y="152400"/>
            <a:ext cx="57912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Rectangle 4">
            <a:extLst>
              <a:ext uri="{FF2B5EF4-FFF2-40B4-BE49-F238E27FC236}">
                <a16:creationId xmlns:a16="http://schemas.microsoft.com/office/drawing/2014/main" id="{3993C774-7BAE-46A1-88BB-79F8ED3E9A19}"/>
              </a:ext>
            </a:extLst>
          </p:cNvPr>
          <p:cNvSpPr>
            <a:spLocks noChangeArrowheads="1"/>
          </p:cNvSpPr>
          <p:nvPr/>
        </p:nvSpPr>
        <p:spPr bwMode="auto">
          <a:xfrm>
            <a:off x="1905000" y="6096000"/>
            <a:ext cx="624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Venus imaged by Magellan using radar</a:t>
            </a:r>
            <a:endParaRPr lang="en-US" altLang="en-US">
              <a:solidFill>
                <a:srgbClr val="00FFFB"/>
              </a:solidFill>
              <a:latin typeface="Arial" panose="020B0604020202020204" pitchFamily="34" charset="0"/>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4" descr="venusint.jpg                                                   00051BA8Mac OS X                       BADBF046:">
            <a:extLst>
              <a:ext uri="{FF2B5EF4-FFF2-40B4-BE49-F238E27FC236}">
                <a16:creationId xmlns:a16="http://schemas.microsoft.com/office/drawing/2014/main" id="{A638BF04-CCF5-43F8-B512-F0D6336C4A82}"/>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l="10957" r="12231" b="4810"/>
          <a:stretch>
            <a:fillRect/>
          </a:stretch>
        </p:blipFill>
        <p:spPr bwMode="auto">
          <a:xfrm>
            <a:off x="2286000" y="1150938"/>
            <a:ext cx="4495800" cy="433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vensurf.JPEG                                                   0005186AMac OS X                       BADBF046:">
            <a:extLst>
              <a:ext uri="{FF2B5EF4-FFF2-40B4-BE49-F238E27FC236}">
                <a16:creationId xmlns:a16="http://schemas.microsoft.com/office/drawing/2014/main" id="{E3D347D1-E751-4F0B-A320-C43FC8D07C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670" t="6378" r="3670" b="4318"/>
          <a:stretch>
            <a:fillRect/>
          </a:stretch>
        </p:blipFill>
        <p:spPr bwMode="auto">
          <a:xfrm>
            <a:off x="152400" y="914400"/>
            <a:ext cx="8763000" cy="485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venvol.JPEG                                                    0005186AMac OS X                       BADBF046:">
            <a:extLst>
              <a:ext uri="{FF2B5EF4-FFF2-40B4-BE49-F238E27FC236}">
                <a16:creationId xmlns:a16="http://schemas.microsoft.com/office/drawing/2014/main" id="{DEFA6F11-9593-4D6C-892F-A46163B4C6F6}"/>
              </a:ext>
            </a:extLst>
          </p:cNvPr>
          <p:cNvPicPr>
            <a:picLocks noChangeAspect="1" noChangeArrowheads="1"/>
          </p:cNvPicPr>
          <p:nvPr/>
        </p:nvPicPr>
        <p:blipFill>
          <a:blip r:embed="rId2">
            <a:lum bright="4000" contrast="10000"/>
            <a:extLst>
              <a:ext uri="{28A0092B-C50C-407E-A947-70E740481C1C}">
                <a14:useLocalDpi xmlns:a14="http://schemas.microsoft.com/office/drawing/2010/main" val="0"/>
              </a:ext>
            </a:extLst>
          </a:blip>
          <a:srcRect/>
          <a:stretch>
            <a:fillRect/>
          </a:stretch>
        </p:blipFill>
        <p:spPr bwMode="auto">
          <a:xfrm>
            <a:off x="914400" y="1371600"/>
            <a:ext cx="7392988"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6" name="Rectangle 3">
            <a:extLst>
              <a:ext uri="{FF2B5EF4-FFF2-40B4-BE49-F238E27FC236}">
                <a16:creationId xmlns:a16="http://schemas.microsoft.com/office/drawing/2014/main" id="{3679732A-C9D0-4EC9-9ADE-4C59B6CF65D3}"/>
              </a:ext>
            </a:extLst>
          </p:cNvPr>
          <p:cNvSpPr>
            <a:spLocks noChangeArrowheads="1"/>
          </p:cNvSpPr>
          <p:nvPr/>
        </p:nvSpPr>
        <p:spPr bwMode="auto">
          <a:xfrm>
            <a:off x="1143000" y="5715000"/>
            <a:ext cx="7086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FF090F"/>
                </a:solidFill>
                <a:latin typeface="Arial" panose="020B0604020202020204" pitchFamily="34" charset="0"/>
              </a:rPr>
              <a:t>pancake volcanoes — possibly similar to shield volcanoes on Earth</a:t>
            </a:r>
            <a:endParaRPr lang="en-US" altLang="en-US">
              <a:solidFill>
                <a:srgbClr val="00FFFB"/>
              </a:solidFill>
              <a:latin typeface="Arial" panose="020B0604020202020204" pitchFamily="34" charset="0"/>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mead.gif                                                       00051BA8Mac OS X                       BADBF046:">
            <a:extLst>
              <a:ext uri="{FF2B5EF4-FFF2-40B4-BE49-F238E27FC236}">
                <a16:creationId xmlns:a16="http://schemas.microsoft.com/office/drawing/2014/main" id="{F4D76787-2D7D-4CA5-8696-6692FEBA9B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04800"/>
            <a:ext cx="5848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Rectangle 3">
            <a:extLst>
              <a:ext uri="{FF2B5EF4-FFF2-40B4-BE49-F238E27FC236}">
                <a16:creationId xmlns:a16="http://schemas.microsoft.com/office/drawing/2014/main" id="{2A1AF668-03DC-4DB3-9240-CDD02FA5A47A}"/>
              </a:ext>
            </a:extLst>
          </p:cNvPr>
          <p:cNvSpPr>
            <a:spLocks noChangeArrowheads="1"/>
          </p:cNvSpPr>
          <p:nvPr/>
        </p:nvSpPr>
        <p:spPr bwMode="auto">
          <a:xfrm>
            <a:off x="7467600" y="4648200"/>
            <a:ext cx="1371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Mead </a:t>
            </a:r>
          </a:p>
          <a:p>
            <a:r>
              <a:rPr lang="en-US" altLang="en-US">
                <a:solidFill>
                  <a:srgbClr val="FF090F"/>
                </a:solidFill>
                <a:latin typeface="Arial" panose="020B0604020202020204" pitchFamily="34" charset="0"/>
              </a:rPr>
              <a:t>Crater</a:t>
            </a:r>
            <a:endParaRPr lang="en-US" altLang="en-US">
              <a:solidFill>
                <a:srgbClr val="00FFFB"/>
              </a:solidFill>
              <a:latin typeface="Arial" panose="020B0604020202020204" pitchFamily="34" charset="0"/>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4" descr="marsback.gif                                                   00051B4AMac OS X                       BADBF046:">
            <a:extLst>
              <a:ext uri="{FF2B5EF4-FFF2-40B4-BE49-F238E27FC236}">
                <a16:creationId xmlns:a16="http://schemas.microsoft.com/office/drawing/2014/main" id="{59C3E0B6-3B72-4448-8612-F26B0B75C581}"/>
              </a:ext>
            </a:extLst>
          </p:cNvPr>
          <p:cNvPicPr>
            <a:picLocks noChangeAspect="1" noChangeArrowheads="1"/>
          </p:cNvPicPr>
          <p:nvPr/>
        </p:nvPicPr>
        <p:blipFill>
          <a:blip r:embed="rId2">
            <a:lum bright="2000" contrast="6000"/>
            <a:extLst>
              <a:ext uri="{28A0092B-C50C-407E-A947-70E740481C1C}">
                <a14:useLocalDpi xmlns:a14="http://schemas.microsoft.com/office/drawing/2010/main" val="0"/>
              </a:ext>
            </a:extLst>
          </a:blip>
          <a:srcRect/>
          <a:stretch>
            <a:fillRect/>
          </a:stretch>
        </p:blipFill>
        <p:spPr bwMode="auto">
          <a:xfrm>
            <a:off x="1295400" y="76200"/>
            <a:ext cx="6678613" cy="667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6" name="Rectangle 5">
            <a:extLst>
              <a:ext uri="{FF2B5EF4-FFF2-40B4-BE49-F238E27FC236}">
                <a16:creationId xmlns:a16="http://schemas.microsoft.com/office/drawing/2014/main" id="{1D180A2D-CED7-4C89-88E9-493161C2AF66}"/>
              </a:ext>
            </a:extLst>
          </p:cNvPr>
          <p:cNvSpPr>
            <a:spLocks noChangeArrowheads="1"/>
          </p:cNvSpPr>
          <p:nvPr/>
        </p:nvSpPr>
        <p:spPr bwMode="auto">
          <a:xfrm>
            <a:off x="7391400" y="5943600"/>
            <a:ext cx="862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00FFFB"/>
                </a:solidFill>
                <a:latin typeface="Arial" panose="020B0604020202020204" pitchFamily="34" charset="0"/>
              </a:rPr>
              <a:t>Mars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79173" y="4592037"/>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333647" y="4472664"/>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064923" y="4482677"/>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2790681"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1027">
            <a:extLst>
              <a:ext uri="{FF2B5EF4-FFF2-40B4-BE49-F238E27FC236}">
                <a16:creationId xmlns:a16="http://schemas.microsoft.com/office/drawing/2014/main" id="{A1C6B323-AF03-4DEC-A0FA-719F701AED8A}"/>
              </a:ext>
            </a:extLst>
          </p:cNvPr>
          <p:cNvSpPr txBox="1">
            <a:spLocks noChangeArrowheads="1"/>
          </p:cNvSpPr>
          <p:nvPr/>
        </p:nvSpPr>
        <p:spPr bwMode="auto">
          <a:xfrm>
            <a:off x="2514600" y="6096000"/>
            <a:ext cx="434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US" altLang="en-US"/>
          </a:p>
        </p:txBody>
      </p:sp>
      <p:sp>
        <p:nvSpPr>
          <p:cNvPr id="38914" name="Rectangle 1028">
            <a:extLst>
              <a:ext uri="{FF2B5EF4-FFF2-40B4-BE49-F238E27FC236}">
                <a16:creationId xmlns:a16="http://schemas.microsoft.com/office/drawing/2014/main" id="{783776AE-A17B-467D-AC77-CFC5E9282548}"/>
              </a:ext>
            </a:extLst>
          </p:cNvPr>
          <p:cNvSpPr>
            <a:spLocks noChangeArrowheads="1"/>
          </p:cNvSpPr>
          <p:nvPr/>
        </p:nvSpPr>
        <p:spPr bwMode="auto">
          <a:xfrm>
            <a:off x="2819400" y="6019800"/>
            <a:ext cx="358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Mars system to scale</a:t>
            </a:r>
            <a:endParaRPr lang="en-US" altLang="en-US">
              <a:solidFill>
                <a:srgbClr val="00FFFB"/>
              </a:solidFill>
              <a:latin typeface="Arial" panose="020B0604020202020204" pitchFamily="34" charset="0"/>
            </a:endParaRPr>
          </a:p>
        </p:txBody>
      </p:sp>
      <p:pic>
        <p:nvPicPr>
          <p:cNvPr id="38915" name="Picture 1" descr="mars-sky-map-march-5-2012.jpg">
            <a:extLst>
              <a:ext uri="{FF2B5EF4-FFF2-40B4-BE49-F238E27FC236}">
                <a16:creationId xmlns:a16="http://schemas.microsoft.com/office/drawing/2014/main" id="{B2549834-E73D-471B-9824-70E21E680DEF}"/>
              </a:ext>
            </a:extLst>
          </p:cNvPr>
          <p:cNvPicPr>
            <a:picLocks noChangeAspect="1"/>
          </p:cNvPicPr>
          <p:nvPr/>
        </p:nvPicPr>
        <p:blipFill>
          <a:blip r:embed="rId2">
            <a:extLst>
              <a:ext uri="{28A0092B-C50C-407E-A947-70E740481C1C}">
                <a14:useLocalDpi xmlns:a14="http://schemas.microsoft.com/office/drawing/2010/main" val="0"/>
              </a:ext>
            </a:extLst>
          </a:blip>
          <a:srcRect l="4546" t="5507" r="4546" b="20239"/>
          <a:stretch>
            <a:fillRect/>
          </a:stretch>
        </p:blipFill>
        <p:spPr bwMode="auto">
          <a:xfrm>
            <a:off x="0" y="0"/>
            <a:ext cx="9144000" cy="570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a:extLst>
              <a:ext uri="{FF2B5EF4-FFF2-40B4-BE49-F238E27FC236}">
                <a16:creationId xmlns:a16="http://schemas.microsoft.com/office/drawing/2014/main" id="{19C8470C-10B9-4C19-A655-D6C94CDC41C2}"/>
              </a:ext>
            </a:extLst>
          </p:cNvPr>
          <p:cNvSpPr>
            <a:spLocks noChangeArrowheads="1"/>
          </p:cNvSpPr>
          <p:nvPr/>
        </p:nvSpPr>
        <p:spPr bwMode="auto">
          <a:xfrm>
            <a:off x="3810000" y="5562600"/>
            <a:ext cx="1219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FF090F"/>
                </a:solidFill>
                <a:latin typeface="Arial" panose="020B0604020202020204" pitchFamily="34" charset="0"/>
              </a:rPr>
              <a:t>Phobos</a:t>
            </a:r>
          </a:p>
          <a:p>
            <a:pPr algn="ctr"/>
            <a:r>
              <a:rPr lang="en-US" altLang="en-US">
                <a:solidFill>
                  <a:srgbClr val="FF090F"/>
                </a:solidFill>
                <a:latin typeface="Arial" panose="020B0604020202020204" pitchFamily="34" charset="0"/>
              </a:rPr>
              <a:t>13 km</a:t>
            </a:r>
            <a:endParaRPr lang="en-US" altLang="en-US">
              <a:solidFill>
                <a:srgbClr val="00FFFB"/>
              </a:solidFill>
              <a:latin typeface="Arial" panose="020B0604020202020204" pitchFamily="34" charset="0"/>
            </a:endParaRPr>
          </a:p>
        </p:txBody>
      </p:sp>
      <p:pic>
        <p:nvPicPr>
          <p:cNvPr id="39938" name="Picture 3" descr="phobos2.gif                                                    00051B4AMac OS X                       BADBF046:">
            <a:extLst>
              <a:ext uri="{FF2B5EF4-FFF2-40B4-BE49-F238E27FC236}">
                <a16:creationId xmlns:a16="http://schemas.microsoft.com/office/drawing/2014/main" id="{12F1234A-C965-410D-B688-0DE08659C412}"/>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l="10345" t="17371" r="5746" b="7358"/>
          <a:stretch>
            <a:fillRect/>
          </a:stretch>
        </p:blipFill>
        <p:spPr bwMode="auto">
          <a:xfrm>
            <a:off x="1752600" y="1219200"/>
            <a:ext cx="55626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Line 4">
            <a:extLst>
              <a:ext uri="{FF2B5EF4-FFF2-40B4-BE49-F238E27FC236}">
                <a16:creationId xmlns:a16="http://schemas.microsoft.com/office/drawing/2014/main" id="{73FB8607-7D8F-49D3-B57C-9E4449172E66}"/>
              </a:ext>
            </a:extLst>
          </p:cNvPr>
          <p:cNvSpPr>
            <a:spLocks noChangeShapeType="1"/>
          </p:cNvSpPr>
          <p:nvPr/>
        </p:nvSpPr>
        <p:spPr bwMode="auto">
          <a:xfrm flipH="1" flipV="1">
            <a:off x="5562600" y="4114800"/>
            <a:ext cx="1066800" cy="685800"/>
          </a:xfrm>
          <a:prstGeom prst="line">
            <a:avLst/>
          </a:prstGeom>
          <a:noFill/>
          <a:ln w="28575">
            <a:solidFill>
              <a:srgbClr val="FF090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9940" name="Rectangle 5">
            <a:extLst>
              <a:ext uri="{FF2B5EF4-FFF2-40B4-BE49-F238E27FC236}">
                <a16:creationId xmlns:a16="http://schemas.microsoft.com/office/drawing/2014/main" id="{4BBB6CF4-146D-4665-A847-F292D184E228}"/>
              </a:ext>
            </a:extLst>
          </p:cNvPr>
          <p:cNvSpPr>
            <a:spLocks noChangeArrowheads="1"/>
          </p:cNvSpPr>
          <p:nvPr/>
        </p:nvSpPr>
        <p:spPr bwMode="auto">
          <a:xfrm>
            <a:off x="6162675" y="4949825"/>
            <a:ext cx="2178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1800">
                <a:solidFill>
                  <a:srgbClr val="FF090F"/>
                </a:solidFill>
                <a:latin typeface="Arial" panose="020B0604020202020204" pitchFamily="34" charset="0"/>
              </a:rPr>
              <a:t>faulting after impact</a:t>
            </a:r>
            <a:endParaRPr lang="en-US" altLang="en-US">
              <a:solidFill>
                <a:srgbClr val="00FFFB"/>
              </a:solidFill>
              <a:latin typeface="Arial" panose="020B0604020202020204" pitchFamily="34" charset="0"/>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1027" descr="Phobos_hiresME_full.jpg                                        00060D34Mac OS X                       BADBF046:">
            <a:extLst>
              <a:ext uri="{FF2B5EF4-FFF2-40B4-BE49-F238E27FC236}">
                <a16:creationId xmlns:a16="http://schemas.microsoft.com/office/drawing/2014/main" id="{DFB6222C-C440-4CE2-8D59-F420114AF857}"/>
              </a:ext>
            </a:extLst>
          </p:cNvPr>
          <p:cNvPicPr>
            <a:picLocks noChangeAspect="1" noChangeArrowheads="1"/>
          </p:cNvPicPr>
          <p:nvPr/>
        </p:nvPicPr>
        <p:blipFill>
          <a:blip r:embed="rId3">
            <a:lum contrast="4000"/>
            <a:extLst>
              <a:ext uri="{28A0092B-C50C-407E-A947-70E740481C1C}">
                <a14:useLocalDpi xmlns:a14="http://schemas.microsoft.com/office/drawing/2010/main" val="0"/>
              </a:ext>
            </a:extLst>
          </a:blip>
          <a:srcRect t="15800" b="23021"/>
          <a:stretch>
            <a:fillRect/>
          </a:stretch>
        </p:blipFill>
        <p:spPr bwMode="auto">
          <a:xfrm>
            <a:off x="685800" y="0"/>
            <a:ext cx="7543800" cy="652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0" name="Rectangle 1028">
            <a:extLst>
              <a:ext uri="{FF2B5EF4-FFF2-40B4-BE49-F238E27FC236}">
                <a16:creationId xmlns:a16="http://schemas.microsoft.com/office/drawing/2014/main" id="{ADCCCB29-EBB6-4BCA-A8EC-82EA4A116218}"/>
              </a:ext>
            </a:extLst>
          </p:cNvPr>
          <p:cNvSpPr>
            <a:spLocks noChangeArrowheads="1"/>
          </p:cNvSpPr>
          <p:nvPr/>
        </p:nvSpPr>
        <p:spPr bwMode="auto">
          <a:xfrm>
            <a:off x="6629400" y="76200"/>
            <a:ext cx="1600200" cy="381000"/>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3011" name="Rectangle 1029">
            <a:extLst>
              <a:ext uri="{FF2B5EF4-FFF2-40B4-BE49-F238E27FC236}">
                <a16:creationId xmlns:a16="http://schemas.microsoft.com/office/drawing/2014/main" id="{77AF0D77-A7EF-481D-BF67-0D86F91D8D7E}"/>
              </a:ext>
            </a:extLst>
          </p:cNvPr>
          <p:cNvSpPr>
            <a:spLocks noChangeArrowheads="1"/>
          </p:cNvSpPr>
          <p:nvPr/>
        </p:nvSpPr>
        <p:spPr bwMode="auto">
          <a:xfrm>
            <a:off x="457200" y="606425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1800">
                <a:solidFill>
                  <a:srgbClr val="FF090F"/>
                </a:solidFill>
                <a:latin typeface="Arial" panose="020B0604020202020204" pitchFamily="34" charset="0"/>
              </a:rPr>
              <a:t>Phobos orbits only 5,800 km above Mars — in 100 million yrs it will either crash or tidal forces will disrupt it into a ring</a:t>
            </a:r>
            <a:endParaRPr lang="en-US" altLang="en-US" sz="1800">
              <a:solidFill>
                <a:srgbClr val="00FFFB"/>
              </a:solidFill>
              <a:latin typeface="Arial" panose="020B0604020202020204" pitchFamily="34" charset="0"/>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a:extLst>
              <a:ext uri="{FF2B5EF4-FFF2-40B4-BE49-F238E27FC236}">
                <a16:creationId xmlns:a16="http://schemas.microsoft.com/office/drawing/2014/main" id="{9610F1EE-9534-4D32-BAD1-DE7E6FE7575A}"/>
              </a:ext>
            </a:extLst>
          </p:cNvPr>
          <p:cNvSpPr>
            <a:spLocks noChangeArrowheads="1"/>
          </p:cNvSpPr>
          <p:nvPr/>
        </p:nvSpPr>
        <p:spPr bwMode="auto">
          <a:xfrm>
            <a:off x="3429000" y="5730875"/>
            <a:ext cx="2362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FF090F"/>
                </a:solidFill>
                <a:latin typeface="Arial" panose="020B0604020202020204" pitchFamily="34" charset="0"/>
              </a:rPr>
              <a:t>Deimos (panic)</a:t>
            </a:r>
          </a:p>
          <a:p>
            <a:pPr algn="ctr"/>
            <a:r>
              <a:rPr lang="en-US" altLang="en-US">
                <a:solidFill>
                  <a:srgbClr val="FF090F"/>
                </a:solidFill>
                <a:latin typeface="Arial" panose="020B0604020202020204" pitchFamily="34" charset="0"/>
              </a:rPr>
              <a:t>7 km</a:t>
            </a:r>
          </a:p>
        </p:txBody>
      </p:sp>
      <p:pic>
        <p:nvPicPr>
          <p:cNvPr id="47106" name="Picture 3" descr="deimos2.gif                                                    00051B4AMac OS X                       BADBF046:">
            <a:extLst>
              <a:ext uri="{FF2B5EF4-FFF2-40B4-BE49-F238E27FC236}">
                <a16:creationId xmlns:a16="http://schemas.microsoft.com/office/drawing/2014/main" id="{B4DA9A3A-BBB9-4674-A65D-B6155CB93A8B}"/>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l="7033" t="8224" r="4562" b="9537"/>
          <a:stretch>
            <a:fillRect/>
          </a:stretch>
        </p:blipFill>
        <p:spPr bwMode="auto">
          <a:xfrm>
            <a:off x="1295400" y="838200"/>
            <a:ext cx="6705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Freeform 4">
            <a:extLst>
              <a:ext uri="{FF2B5EF4-FFF2-40B4-BE49-F238E27FC236}">
                <a16:creationId xmlns:a16="http://schemas.microsoft.com/office/drawing/2014/main" id="{91693419-5F3B-4D3C-B5C7-1194D86448C3}"/>
              </a:ext>
            </a:extLst>
          </p:cNvPr>
          <p:cNvSpPr>
            <a:spLocks/>
          </p:cNvSpPr>
          <p:nvPr/>
        </p:nvSpPr>
        <p:spPr bwMode="auto">
          <a:xfrm>
            <a:off x="914400" y="2743200"/>
            <a:ext cx="2081213" cy="2843213"/>
          </a:xfrm>
          <a:custGeom>
            <a:avLst/>
            <a:gdLst>
              <a:gd name="T0" fmla="*/ 2147483647 w 1311"/>
              <a:gd name="T1" fmla="*/ 2147483647 h 1791"/>
              <a:gd name="T2" fmla="*/ 2147483647 w 1311"/>
              <a:gd name="T3" fmla="*/ 2147483647 h 1791"/>
              <a:gd name="T4" fmla="*/ 2147483647 w 1311"/>
              <a:gd name="T5" fmla="*/ 2147483647 h 1791"/>
              <a:gd name="T6" fmla="*/ 2147483647 w 1311"/>
              <a:gd name="T7" fmla="*/ 2147483647 h 1791"/>
              <a:gd name="T8" fmla="*/ 2147483647 w 1311"/>
              <a:gd name="T9" fmla="*/ 2147483647 h 1791"/>
              <a:gd name="T10" fmla="*/ 2147483647 w 1311"/>
              <a:gd name="T11" fmla="*/ 2147483647 h 1791"/>
              <a:gd name="T12" fmla="*/ 2147483647 w 1311"/>
              <a:gd name="T13" fmla="*/ 2147483647 h 1791"/>
              <a:gd name="T14" fmla="*/ 2147483647 w 1311"/>
              <a:gd name="T15" fmla="*/ 2147483647 h 1791"/>
              <a:gd name="T16" fmla="*/ 2147483647 w 1311"/>
              <a:gd name="T17" fmla="*/ 2147483647 h 1791"/>
              <a:gd name="T18" fmla="*/ 2147483647 w 1311"/>
              <a:gd name="T19" fmla="*/ 2147483647 h 1791"/>
              <a:gd name="T20" fmla="*/ 2147483647 w 1311"/>
              <a:gd name="T21" fmla="*/ 2147483647 h 1791"/>
              <a:gd name="T22" fmla="*/ 2147483647 w 1311"/>
              <a:gd name="T23" fmla="*/ 2147483647 h 1791"/>
              <a:gd name="T24" fmla="*/ 2147483647 w 1311"/>
              <a:gd name="T25" fmla="*/ 2147483647 h 1791"/>
              <a:gd name="T26" fmla="*/ 2147483647 w 1311"/>
              <a:gd name="T27" fmla="*/ 2147483647 h 1791"/>
              <a:gd name="T28" fmla="*/ 2147483647 w 1311"/>
              <a:gd name="T29" fmla="*/ 2147483647 h 1791"/>
              <a:gd name="T30" fmla="*/ 2147483647 w 1311"/>
              <a:gd name="T31" fmla="*/ 2147483647 h 1791"/>
              <a:gd name="T32" fmla="*/ 2147483647 w 1311"/>
              <a:gd name="T33" fmla="*/ 2147483647 h 1791"/>
              <a:gd name="T34" fmla="*/ 2147483647 w 1311"/>
              <a:gd name="T35" fmla="*/ 2147483647 h 1791"/>
              <a:gd name="T36" fmla="*/ 2147483647 w 1311"/>
              <a:gd name="T37" fmla="*/ 2147483647 h 1791"/>
              <a:gd name="T38" fmla="*/ 2147483647 w 1311"/>
              <a:gd name="T39" fmla="*/ 2147483647 h 1791"/>
              <a:gd name="T40" fmla="*/ 2147483647 w 1311"/>
              <a:gd name="T41" fmla="*/ 2147483647 h 1791"/>
              <a:gd name="T42" fmla="*/ 2147483647 w 1311"/>
              <a:gd name="T43" fmla="*/ 2147483647 h 1791"/>
              <a:gd name="T44" fmla="*/ 2147483647 w 1311"/>
              <a:gd name="T45" fmla="*/ 2147483647 h 1791"/>
              <a:gd name="T46" fmla="*/ 2147483647 w 1311"/>
              <a:gd name="T47" fmla="*/ 2147483647 h 1791"/>
              <a:gd name="T48" fmla="*/ 2147483647 w 1311"/>
              <a:gd name="T49" fmla="*/ 2147483647 h 1791"/>
              <a:gd name="T50" fmla="*/ 2147483647 w 1311"/>
              <a:gd name="T51" fmla="*/ 2147483647 h 1791"/>
              <a:gd name="T52" fmla="*/ 2147483647 w 1311"/>
              <a:gd name="T53" fmla="*/ 2147483647 h 1791"/>
              <a:gd name="T54" fmla="*/ 2147483647 w 1311"/>
              <a:gd name="T55" fmla="*/ 0 h 1791"/>
              <a:gd name="T56" fmla="*/ 2147483647 w 1311"/>
              <a:gd name="T57" fmla="*/ 2147483647 h 179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11"/>
              <a:gd name="T88" fmla="*/ 0 h 1791"/>
              <a:gd name="T89" fmla="*/ 1311 w 1311"/>
              <a:gd name="T90" fmla="*/ 1791 h 179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11" h="1791">
                <a:moveTo>
                  <a:pt x="279" y="8"/>
                </a:moveTo>
                <a:cubicBezTo>
                  <a:pt x="292" y="42"/>
                  <a:pt x="304" y="77"/>
                  <a:pt x="319" y="112"/>
                </a:cubicBezTo>
                <a:cubicBezTo>
                  <a:pt x="325" y="128"/>
                  <a:pt x="336" y="143"/>
                  <a:pt x="343" y="160"/>
                </a:cubicBezTo>
                <a:cubicBezTo>
                  <a:pt x="358" y="199"/>
                  <a:pt x="361" y="246"/>
                  <a:pt x="375" y="288"/>
                </a:cubicBezTo>
                <a:cubicBezTo>
                  <a:pt x="379" y="301"/>
                  <a:pt x="386" y="314"/>
                  <a:pt x="391" y="328"/>
                </a:cubicBezTo>
                <a:cubicBezTo>
                  <a:pt x="394" y="341"/>
                  <a:pt x="395" y="354"/>
                  <a:pt x="399" y="368"/>
                </a:cubicBezTo>
                <a:cubicBezTo>
                  <a:pt x="405" y="392"/>
                  <a:pt x="423" y="440"/>
                  <a:pt x="423" y="440"/>
                </a:cubicBezTo>
                <a:cubicBezTo>
                  <a:pt x="428" y="488"/>
                  <a:pt x="430" y="536"/>
                  <a:pt x="439" y="584"/>
                </a:cubicBezTo>
                <a:cubicBezTo>
                  <a:pt x="452" y="663"/>
                  <a:pt x="534" y="720"/>
                  <a:pt x="575" y="784"/>
                </a:cubicBezTo>
                <a:cubicBezTo>
                  <a:pt x="591" y="809"/>
                  <a:pt x="596" y="840"/>
                  <a:pt x="615" y="864"/>
                </a:cubicBezTo>
                <a:cubicBezTo>
                  <a:pt x="632" y="886"/>
                  <a:pt x="658" y="899"/>
                  <a:pt x="679" y="920"/>
                </a:cubicBezTo>
                <a:cubicBezTo>
                  <a:pt x="702" y="943"/>
                  <a:pt x="730" y="981"/>
                  <a:pt x="751" y="1008"/>
                </a:cubicBezTo>
                <a:cubicBezTo>
                  <a:pt x="793" y="1062"/>
                  <a:pt x="815" y="1154"/>
                  <a:pt x="871" y="1192"/>
                </a:cubicBezTo>
                <a:cubicBezTo>
                  <a:pt x="895" y="1228"/>
                  <a:pt x="942" y="1243"/>
                  <a:pt x="967" y="1280"/>
                </a:cubicBezTo>
                <a:cubicBezTo>
                  <a:pt x="972" y="1288"/>
                  <a:pt x="975" y="1297"/>
                  <a:pt x="983" y="1304"/>
                </a:cubicBezTo>
                <a:cubicBezTo>
                  <a:pt x="998" y="1316"/>
                  <a:pt x="1022" y="1315"/>
                  <a:pt x="1039" y="1328"/>
                </a:cubicBezTo>
                <a:cubicBezTo>
                  <a:pt x="1071" y="1352"/>
                  <a:pt x="1086" y="1378"/>
                  <a:pt x="1127" y="1392"/>
                </a:cubicBezTo>
                <a:cubicBezTo>
                  <a:pt x="1172" y="1437"/>
                  <a:pt x="1250" y="1451"/>
                  <a:pt x="1311" y="1472"/>
                </a:cubicBezTo>
                <a:cubicBezTo>
                  <a:pt x="1308" y="1517"/>
                  <a:pt x="1308" y="1562"/>
                  <a:pt x="1303" y="1608"/>
                </a:cubicBezTo>
                <a:cubicBezTo>
                  <a:pt x="1281" y="1791"/>
                  <a:pt x="1202" y="1720"/>
                  <a:pt x="983" y="1728"/>
                </a:cubicBezTo>
                <a:cubicBezTo>
                  <a:pt x="921" y="1730"/>
                  <a:pt x="860" y="1733"/>
                  <a:pt x="799" y="1736"/>
                </a:cubicBezTo>
                <a:cubicBezTo>
                  <a:pt x="591" y="1730"/>
                  <a:pt x="373" y="1737"/>
                  <a:pt x="167" y="1712"/>
                </a:cubicBezTo>
                <a:cubicBezTo>
                  <a:pt x="0" y="1656"/>
                  <a:pt x="149" y="1714"/>
                  <a:pt x="135" y="1256"/>
                </a:cubicBezTo>
                <a:cubicBezTo>
                  <a:pt x="131" y="1148"/>
                  <a:pt x="104" y="1034"/>
                  <a:pt x="87" y="928"/>
                </a:cubicBezTo>
                <a:cubicBezTo>
                  <a:pt x="89" y="893"/>
                  <a:pt x="88" y="858"/>
                  <a:pt x="95" y="824"/>
                </a:cubicBezTo>
                <a:cubicBezTo>
                  <a:pt x="106" y="764"/>
                  <a:pt x="136" y="707"/>
                  <a:pt x="151" y="648"/>
                </a:cubicBezTo>
                <a:cubicBezTo>
                  <a:pt x="144" y="464"/>
                  <a:pt x="131" y="311"/>
                  <a:pt x="143" y="128"/>
                </a:cubicBezTo>
                <a:cubicBezTo>
                  <a:pt x="146" y="75"/>
                  <a:pt x="181" y="16"/>
                  <a:pt x="231" y="0"/>
                </a:cubicBezTo>
                <a:cubicBezTo>
                  <a:pt x="281" y="16"/>
                  <a:pt x="279" y="32"/>
                  <a:pt x="279" y="8"/>
                </a:cubicBezTo>
                <a:close/>
              </a:path>
            </a:pathLst>
          </a:custGeom>
          <a:solidFill>
            <a:schemeClr val="tx1"/>
          </a:solidFill>
          <a:ln w="9525">
            <a:solidFill>
              <a:schemeClr val="tx1"/>
            </a:solidFill>
            <a:round/>
            <a:headEnd/>
            <a:tailEnd/>
          </a:ln>
        </p:spPr>
        <p:txBody>
          <a:bodyPr wrap="none" anchor="ctr"/>
          <a:lstStyle/>
          <a:p>
            <a:endParaRPr lang="en-US"/>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vdeimos3.mpg" descr="/Users/cbarnbau/Documents/Web Stuff/ASTR ecourse materials/for lectures/venus-mars/vdeimos3.mpg">
            <a:hlinkClick r:id="" action="ppaction://media"/>
            <a:extLst>
              <a:ext uri="{FF2B5EF4-FFF2-40B4-BE49-F238E27FC236}">
                <a16:creationId xmlns:a16="http://schemas.microsoft.com/office/drawing/2014/main" id="{F969B994-58B5-45FF-9679-D671DAEEB5E6}"/>
              </a:ext>
            </a:extLst>
          </p:cNvPr>
          <p:cNvPicPr>
            <a:picLocks noChangeAspect="1" noChangeArrowheads="1"/>
          </p:cNvPicPr>
          <p:nvPr>
            <a:videoFile r:link="rId1"/>
          </p:nvPr>
        </p:nvPicPr>
        <p:blipFill>
          <a:blip r:embed="rId4">
            <a:extLst>
              <a:ext uri="{28A0092B-C50C-407E-A947-70E740481C1C}">
                <a14:useLocalDpi xmlns:a14="http://schemas.microsoft.com/office/drawing/2010/main" val="0"/>
              </a:ext>
            </a:extLst>
          </a:blip>
          <a:srcRect/>
          <a:stretch>
            <a:fillRect/>
          </a:stretch>
        </p:blipFill>
        <p:spPr bwMode="auto">
          <a:xfrm>
            <a:off x="2540000" y="1905000"/>
            <a:ext cx="4064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0" name="Text Box 3">
            <a:extLst>
              <a:ext uri="{FF2B5EF4-FFF2-40B4-BE49-F238E27FC236}">
                <a16:creationId xmlns:a16="http://schemas.microsoft.com/office/drawing/2014/main" id="{027315F0-C4E1-4C3B-A92A-0765BED83377}"/>
              </a:ext>
            </a:extLst>
          </p:cNvPr>
          <p:cNvSpPr txBox="1">
            <a:spLocks noChangeArrowheads="1"/>
          </p:cNvSpPr>
          <p:nvPr/>
        </p:nvSpPr>
        <p:spPr bwMode="auto">
          <a:xfrm>
            <a:off x="4114800" y="5638800"/>
            <a:ext cx="144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090F"/>
                </a:solidFill>
                <a:latin typeface="Arial" panose="020B0604020202020204" pitchFamily="34" charset="0"/>
              </a:rPr>
              <a:t>Deimos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608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6082"/>
                </p:tgtEl>
              </p:cMediaNode>
            </p:video>
            <p:seq concurrent="1" nextAc="seek">
              <p:cTn id="8" restart="whenNotActive" fill="hold" evtFilter="cancelBubble" nodeType="interactiveSeq">
                <p:stCondLst>
                  <p:cond evt="onClick" delay="0">
                    <p:tgtEl>
                      <p:spTgt spid="46082"/>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6082"/>
                                        </p:tgtEl>
                                      </p:cBhvr>
                                    </p:cmd>
                                  </p:childTnLst>
                                </p:cTn>
                              </p:par>
                            </p:childTnLst>
                          </p:cTn>
                        </p:par>
                      </p:childTnLst>
                    </p:cTn>
                  </p:par>
                </p:childTnLst>
              </p:cTn>
              <p:nextCondLst>
                <p:cond evt="onClick" delay="0">
                  <p:tgtEl>
                    <p:spTgt spid="46082"/>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2" descr="gasp_deim_phob.gif                                             00051827Mac OS X                       BADBF046:">
            <a:extLst>
              <a:ext uri="{FF2B5EF4-FFF2-40B4-BE49-F238E27FC236}">
                <a16:creationId xmlns:a16="http://schemas.microsoft.com/office/drawing/2014/main" id="{C8B8D879-0574-4BE0-9EC7-F928C51148D5}"/>
              </a:ext>
            </a:extLst>
          </p:cNvPr>
          <p:cNvPicPr>
            <a:picLocks noChangeAspect="1" noChangeArrowheads="1"/>
          </p:cNvPicPr>
          <p:nvPr/>
        </p:nvPicPr>
        <p:blipFill>
          <a:blip r:embed="rId3">
            <a:lum contrast="6000"/>
            <a:extLst>
              <a:ext uri="{28A0092B-C50C-407E-A947-70E740481C1C}">
                <a14:useLocalDpi xmlns:a14="http://schemas.microsoft.com/office/drawing/2010/main" val="0"/>
              </a:ext>
            </a:extLst>
          </a:blip>
          <a:srcRect l="8989" t="14410" r="10112" b="13535"/>
          <a:stretch>
            <a:fillRect/>
          </a:stretch>
        </p:blipFill>
        <p:spPr bwMode="auto">
          <a:xfrm>
            <a:off x="1752600" y="914400"/>
            <a:ext cx="5486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8" name="Rectangle 3">
            <a:extLst>
              <a:ext uri="{FF2B5EF4-FFF2-40B4-BE49-F238E27FC236}">
                <a16:creationId xmlns:a16="http://schemas.microsoft.com/office/drawing/2014/main" id="{79AEDD86-6A6C-42DE-B7B1-BF289EB9F7AE}"/>
              </a:ext>
            </a:extLst>
          </p:cNvPr>
          <p:cNvSpPr>
            <a:spLocks noChangeArrowheads="1"/>
          </p:cNvSpPr>
          <p:nvPr/>
        </p:nvSpPr>
        <p:spPr bwMode="auto">
          <a:xfrm>
            <a:off x="5334000" y="1219200"/>
            <a:ext cx="259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Asteroid Gaspra</a:t>
            </a:r>
            <a:endParaRPr lang="en-US" altLang="en-US">
              <a:solidFill>
                <a:srgbClr val="00FFFB"/>
              </a:solidFill>
              <a:latin typeface="Arial" panose="020B0604020202020204" pitchFamily="34" charset="0"/>
            </a:endParaRPr>
          </a:p>
        </p:txBody>
      </p:sp>
      <p:sp>
        <p:nvSpPr>
          <p:cNvPr id="50179" name="Rectangle 4">
            <a:extLst>
              <a:ext uri="{FF2B5EF4-FFF2-40B4-BE49-F238E27FC236}">
                <a16:creationId xmlns:a16="http://schemas.microsoft.com/office/drawing/2014/main" id="{C62B4424-9FEE-43A7-BC20-67C6B5DB24CE}"/>
              </a:ext>
            </a:extLst>
          </p:cNvPr>
          <p:cNvSpPr>
            <a:spLocks noChangeArrowheads="1"/>
          </p:cNvSpPr>
          <p:nvPr/>
        </p:nvSpPr>
        <p:spPr bwMode="auto">
          <a:xfrm>
            <a:off x="1981200" y="5867400"/>
            <a:ext cx="541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Deimos                           Phobos</a:t>
            </a:r>
            <a:endParaRPr lang="en-US" altLang="en-US">
              <a:solidFill>
                <a:srgbClr val="00FFFB"/>
              </a:solidFill>
              <a:latin typeface="Arial" panose="020B0604020202020204" pitchFamily="34" charset="0"/>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marsback.gif                                                   00051B4AMac OS X                       BADBF046:">
            <a:extLst>
              <a:ext uri="{FF2B5EF4-FFF2-40B4-BE49-F238E27FC236}">
                <a16:creationId xmlns:a16="http://schemas.microsoft.com/office/drawing/2014/main" id="{1460D8EE-59BD-4B00-AA2C-C16A25875141}"/>
              </a:ext>
            </a:extLst>
          </p:cNvPr>
          <p:cNvPicPr>
            <a:picLocks noChangeAspect="1" noChangeArrowheads="1"/>
          </p:cNvPicPr>
          <p:nvPr/>
        </p:nvPicPr>
        <p:blipFill>
          <a:blip r:embed="rId2">
            <a:lum bright="2000" contrast="6000"/>
            <a:extLst>
              <a:ext uri="{28A0092B-C50C-407E-A947-70E740481C1C}">
                <a14:useLocalDpi xmlns:a14="http://schemas.microsoft.com/office/drawing/2010/main" val="0"/>
              </a:ext>
            </a:extLst>
          </a:blip>
          <a:srcRect/>
          <a:stretch>
            <a:fillRect/>
          </a:stretch>
        </p:blipFill>
        <p:spPr bwMode="auto">
          <a:xfrm>
            <a:off x="1295400" y="76200"/>
            <a:ext cx="6678613" cy="667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6" name="Rectangle 3">
            <a:extLst>
              <a:ext uri="{FF2B5EF4-FFF2-40B4-BE49-F238E27FC236}">
                <a16:creationId xmlns:a16="http://schemas.microsoft.com/office/drawing/2014/main" id="{C64E0BB0-C7B7-4895-8102-D549E2648CC4}"/>
              </a:ext>
            </a:extLst>
          </p:cNvPr>
          <p:cNvSpPr>
            <a:spLocks noChangeArrowheads="1"/>
          </p:cNvSpPr>
          <p:nvPr/>
        </p:nvSpPr>
        <p:spPr bwMode="auto">
          <a:xfrm>
            <a:off x="228600" y="152400"/>
            <a:ext cx="2133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Schiaparelli </a:t>
            </a:r>
          </a:p>
          <a:p>
            <a:r>
              <a:rPr lang="en-US" altLang="en-US">
                <a:solidFill>
                  <a:srgbClr val="FF090F"/>
                </a:solidFill>
                <a:latin typeface="Arial" panose="020B0604020202020204" pitchFamily="34" charset="0"/>
              </a:rPr>
              <a:t>Impact Crater</a:t>
            </a:r>
          </a:p>
          <a:p>
            <a:r>
              <a:rPr lang="en-US" altLang="en-US">
                <a:solidFill>
                  <a:srgbClr val="FF090F"/>
                </a:solidFill>
                <a:latin typeface="Arial" panose="020B0604020202020204" pitchFamily="34" charset="0"/>
              </a:rPr>
              <a:t>280 mi diam.</a:t>
            </a:r>
            <a:endParaRPr lang="en-US" altLang="en-US">
              <a:solidFill>
                <a:srgbClr val="00FFFB"/>
              </a:solidFill>
              <a:latin typeface="Arial" panose="020B0604020202020204" pitchFamily="34" charset="0"/>
            </a:endParaRPr>
          </a:p>
        </p:txBody>
      </p:sp>
      <p:sp>
        <p:nvSpPr>
          <p:cNvPr id="52227" name="Line 4">
            <a:extLst>
              <a:ext uri="{FF2B5EF4-FFF2-40B4-BE49-F238E27FC236}">
                <a16:creationId xmlns:a16="http://schemas.microsoft.com/office/drawing/2014/main" id="{C6DECA0B-48E0-44C4-99E5-D7FAD36BCC69}"/>
              </a:ext>
            </a:extLst>
          </p:cNvPr>
          <p:cNvSpPr>
            <a:spLocks noChangeShapeType="1"/>
          </p:cNvSpPr>
          <p:nvPr/>
        </p:nvSpPr>
        <p:spPr bwMode="auto">
          <a:xfrm>
            <a:off x="1143000" y="1371600"/>
            <a:ext cx="2590800" cy="1524000"/>
          </a:xfrm>
          <a:prstGeom prst="line">
            <a:avLst/>
          </a:prstGeom>
          <a:noFill/>
          <a:ln w="28575">
            <a:solidFill>
              <a:srgbClr val="FF090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2228" name="Rectangle 5">
            <a:extLst>
              <a:ext uri="{FF2B5EF4-FFF2-40B4-BE49-F238E27FC236}">
                <a16:creationId xmlns:a16="http://schemas.microsoft.com/office/drawing/2014/main" id="{B6E4F90E-4A80-4218-AAEC-310FF54FE21C}"/>
              </a:ext>
            </a:extLst>
          </p:cNvPr>
          <p:cNvSpPr>
            <a:spLocks noChangeArrowheads="1"/>
          </p:cNvSpPr>
          <p:nvPr/>
        </p:nvSpPr>
        <p:spPr bwMode="auto">
          <a:xfrm>
            <a:off x="7162800" y="5305425"/>
            <a:ext cx="19812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Hellas </a:t>
            </a:r>
          </a:p>
          <a:p>
            <a:r>
              <a:rPr lang="en-US" altLang="en-US">
                <a:solidFill>
                  <a:srgbClr val="FF090F"/>
                </a:solidFill>
                <a:latin typeface="Arial" panose="020B0604020202020204" pitchFamily="34" charset="0"/>
              </a:rPr>
              <a:t>Impact Basin covered in CO</a:t>
            </a:r>
            <a:r>
              <a:rPr lang="en-US" altLang="en-US" baseline="-25000">
                <a:solidFill>
                  <a:srgbClr val="FF090F"/>
                </a:solidFill>
                <a:latin typeface="Arial" panose="020B0604020202020204" pitchFamily="34" charset="0"/>
              </a:rPr>
              <a:t>2</a:t>
            </a:r>
            <a:r>
              <a:rPr lang="en-US" altLang="en-US">
                <a:solidFill>
                  <a:srgbClr val="FF090F"/>
                </a:solidFill>
                <a:latin typeface="Arial" panose="020B0604020202020204" pitchFamily="34" charset="0"/>
              </a:rPr>
              <a:t> ice</a:t>
            </a:r>
            <a:endParaRPr lang="en-US" altLang="en-US">
              <a:solidFill>
                <a:srgbClr val="00FFFB"/>
              </a:solidFill>
              <a:latin typeface="Arial" panose="020B0604020202020204" pitchFamily="34" charset="0"/>
            </a:endParaRPr>
          </a:p>
        </p:txBody>
      </p:sp>
      <p:sp>
        <p:nvSpPr>
          <p:cNvPr id="52229" name="Line 6">
            <a:extLst>
              <a:ext uri="{FF2B5EF4-FFF2-40B4-BE49-F238E27FC236}">
                <a16:creationId xmlns:a16="http://schemas.microsoft.com/office/drawing/2014/main" id="{02504DC3-3DC8-4774-9A7E-4697064BE4E3}"/>
              </a:ext>
            </a:extLst>
          </p:cNvPr>
          <p:cNvSpPr>
            <a:spLocks noChangeShapeType="1"/>
          </p:cNvSpPr>
          <p:nvPr/>
        </p:nvSpPr>
        <p:spPr bwMode="auto">
          <a:xfrm flipH="1" flipV="1">
            <a:off x="6858000" y="6019800"/>
            <a:ext cx="381000" cy="381000"/>
          </a:xfrm>
          <a:prstGeom prst="line">
            <a:avLst/>
          </a:prstGeom>
          <a:noFill/>
          <a:ln w="28575">
            <a:solidFill>
              <a:srgbClr val="FF090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2" descr=" mars1.jpg                                                      00051B4AMac OS X                       BADBF046:">
            <a:extLst>
              <a:ext uri="{FF2B5EF4-FFF2-40B4-BE49-F238E27FC236}">
                <a16:creationId xmlns:a16="http://schemas.microsoft.com/office/drawing/2014/main" id="{D4733BE2-1B20-4665-8046-949C940606C0}"/>
              </a:ext>
            </a:extLst>
          </p:cNvPr>
          <p:cNvPicPr>
            <a:picLocks noChangeAspect="1" noChangeArrowheads="1"/>
          </p:cNvPicPr>
          <p:nvPr/>
        </p:nvPicPr>
        <p:blipFill>
          <a:blip r:embed="rId2">
            <a:lum bright="2000" contrast="12000"/>
            <a:extLst>
              <a:ext uri="{28A0092B-C50C-407E-A947-70E740481C1C}">
                <a14:useLocalDpi xmlns:a14="http://schemas.microsoft.com/office/drawing/2010/main" val="0"/>
              </a:ext>
            </a:extLst>
          </a:blip>
          <a:srcRect/>
          <a:stretch>
            <a:fillRect/>
          </a:stretch>
        </p:blipFill>
        <p:spPr bwMode="auto">
          <a:xfrm>
            <a:off x="1143000" y="104775"/>
            <a:ext cx="6600825" cy="660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4" name="Rectangle 4">
            <a:extLst>
              <a:ext uri="{FF2B5EF4-FFF2-40B4-BE49-F238E27FC236}">
                <a16:creationId xmlns:a16="http://schemas.microsoft.com/office/drawing/2014/main" id="{3A257F70-DDC0-46AE-B5DE-F5132FAF89B7}"/>
              </a:ext>
            </a:extLst>
          </p:cNvPr>
          <p:cNvSpPr>
            <a:spLocks noChangeArrowheads="1"/>
          </p:cNvSpPr>
          <p:nvPr/>
        </p:nvSpPr>
        <p:spPr bwMode="auto">
          <a:xfrm>
            <a:off x="7467600" y="4724400"/>
            <a:ext cx="15240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Valles Marineris 1860 mi long</a:t>
            </a:r>
          </a:p>
          <a:p>
            <a:r>
              <a:rPr lang="en-US" altLang="en-US">
                <a:solidFill>
                  <a:srgbClr val="FF090F"/>
                </a:solidFill>
                <a:latin typeface="Arial" panose="020B0604020202020204" pitchFamily="34" charset="0"/>
              </a:rPr>
              <a:t>5 mi deep</a:t>
            </a:r>
            <a:endParaRPr lang="en-US" altLang="en-US">
              <a:solidFill>
                <a:srgbClr val="00FFFB"/>
              </a:solidFill>
              <a:latin typeface="Arial" panose="020B0604020202020204" pitchFamily="34" charset="0"/>
            </a:endParaRPr>
          </a:p>
        </p:txBody>
      </p:sp>
      <p:sp>
        <p:nvSpPr>
          <p:cNvPr id="54275" name="Line 5">
            <a:extLst>
              <a:ext uri="{FF2B5EF4-FFF2-40B4-BE49-F238E27FC236}">
                <a16:creationId xmlns:a16="http://schemas.microsoft.com/office/drawing/2014/main" id="{316670C9-4F95-4FE7-B948-9AF9CC562F5F}"/>
              </a:ext>
            </a:extLst>
          </p:cNvPr>
          <p:cNvSpPr>
            <a:spLocks noChangeShapeType="1"/>
          </p:cNvSpPr>
          <p:nvPr/>
        </p:nvSpPr>
        <p:spPr bwMode="auto">
          <a:xfrm flipH="1" flipV="1">
            <a:off x="5867400" y="4191000"/>
            <a:ext cx="1371600" cy="1600200"/>
          </a:xfrm>
          <a:prstGeom prst="line">
            <a:avLst/>
          </a:prstGeom>
          <a:noFill/>
          <a:ln w="28575">
            <a:solidFill>
              <a:srgbClr val="FF090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4276" name="Rectangle 6">
            <a:extLst>
              <a:ext uri="{FF2B5EF4-FFF2-40B4-BE49-F238E27FC236}">
                <a16:creationId xmlns:a16="http://schemas.microsoft.com/office/drawing/2014/main" id="{F06A2325-0653-48B1-8F86-8A34FC1714BF}"/>
              </a:ext>
            </a:extLst>
          </p:cNvPr>
          <p:cNvSpPr>
            <a:spLocks noChangeArrowheads="1"/>
          </p:cNvSpPr>
          <p:nvPr/>
        </p:nvSpPr>
        <p:spPr bwMode="auto">
          <a:xfrm>
            <a:off x="228600" y="168275"/>
            <a:ext cx="2819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Tharsis Volcanoes</a:t>
            </a:r>
          </a:p>
          <a:p>
            <a:r>
              <a:rPr lang="en-US" altLang="en-US">
                <a:solidFill>
                  <a:srgbClr val="FF090F"/>
                </a:solidFill>
                <a:latin typeface="Arial" panose="020B0604020202020204" pitchFamily="34" charset="0"/>
              </a:rPr>
              <a:t>16 mi high</a:t>
            </a:r>
            <a:endParaRPr lang="en-US" altLang="en-US">
              <a:solidFill>
                <a:srgbClr val="00FFFB"/>
              </a:solidFill>
              <a:latin typeface="Arial" panose="020B0604020202020204" pitchFamily="34" charset="0"/>
            </a:endParaRPr>
          </a:p>
        </p:txBody>
      </p:sp>
      <p:sp>
        <p:nvSpPr>
          <p:cNvPr id="54277" name="Line 7">
            <a:extLst>
              <a:ext uri="{FF2B5EF4-FFF2-40B4-BE49-F238E27FC236}">
                <a16:creationId xmlns:a16="http://schemas.microsoft.com/office/drawing/2014/main" id="{252A8ACA-7304-4103-BCD3-C51F4A22F437}"/>
              </a:ext>
            </a:extLst>
          </p:cNvPr>
          <p:cNvSpPr>
            <a:spLocks noChangeShapeType="1"/>
          </p:cNvSpPr>
          <p:nvPr/>
        </p:nvSpPr>
        <p:spPr bwMode="auto">
          <a:xfrm>
            <a:off x="457200" y="990600"/>
            <a:ext cx="1447800" cy="533400"/>
          </a:xfrm>
          <a:prstGeom prst="line">
            <a:avLst/>
          </a:prstGeom>
          <a:noFill/>
          <a:ln w="28575">
            <a:solidFill>
              <a:srgbClr val="FF090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4278" name="Line 8">
            <a:extLst>
              <a:ext uri="{FF2B5EF4-FFF2-40B4-BE49-F238E27FC236}">
                <a16:creationId xmlns:a16="http://schemas.microsoft.com/office/drawing/2014/main" id="{06B076CD-A8EC-49B5-ABE7-A56B45EB7E0C}"/>
              </a:ext>
            </a:extLst>
          </p:cNvPr>
          <p:cNvSpPr>
            <a:spLocks noChangeShapeType="1"/>
          </p:cNvSpPr>
          <p:nvPr/>
        </p:nvSpPr>
        <p:spPr bwMode="auto">
          <a:xfrm>
            <a:off x="457200" y="990600"/>
            <a:ext cx="838200" cy="1600200"/>
          </a:xfrm>
          <a:prstGeom prst="line">
            <a:avLst/>
          </a:prstGeom>
          <a:noFill/>
          <a:ln w="28575">
            <a:solidFill>
              <a:srgbClr val="FF090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4279" name="Line 9">
            <a:extLst>
              <a:ext uri="{FF2B5EF4-FFF2-40B4-BE49-F238E27FC236}">
                <a16:creationId xmlns:a16="http://schemas.microsoft.com/office/drawing/2014/main" id="{941D5045-D94C-42D2-9C3F-5A1DE677CEED}"/>
              </a:ext>
            </a:extLst>
          </p:cNvPr>
          <p:cNvSpPr>
            <a:spLocks noChangeShapeType="1"/>
          </p:cNvSpPr>
          <p:nvPr/>
        </p:nvSpPr>
        <p:spPr bwMode="auto">
          <a:xfrm>
            <a:off x="457200" y="990600"/>
            <a:ext cx="609600" cy="2286000"/>
          </a:xfrm>
          <a:prstGeom prst="line">
            <a:avLst/>
          </a:prstGeom>
          <a:noFill/>
          <a:ln w="28575">
            <a:solidFill>
              <a:srgbClr val="FF090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3">
            <a:extLst>
              <a:ext uri="{FF2B5EF4-FFF2-40B4-BE49-F238E27FC236}">
                <a16:creationId xmlns:a16="http://schemas.microsoft.com/office/drawing/2014/main" id="{6116F640-A60E-4B6D-94A4-CEAFAB416E78}"/>
              </a:ext>
            </a:extLst>
          </p:cNvPr>
          <p:cNvSpPr>
            <a:spLocks noChangeArrowheads="1"/>
          </p:cNvSpPr>
          <p:nvPr/>
        </p:nvSpPr>
        <p:spPr bwMode="auto">
          <a:xfrm>
            <a:off x="2319338" y="6015038"/>
            <a:ext cx="46609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FF090F"/>
                </a:solidFill>
                <a:latin typeface="Arial" panose="020B0604020202020204" pitchFamily="34" charset="0"/>
              </a:rPr>
              <a:t>Valles Marineris compared to US</a:t>
            </a:r>
          </a:p>
        </p:txBody>
      </p:sp>
      <p:pic>
        <p:nvPicPr>
          <p:cNvPr id="55298" name="Picture 1" descr="imgres.jpg">
            <a:extLst>
              <a:ext uri="{FF2B5EF4-FFF2-40B4-BE49-F238E27FC236}">
                <a16:creationId xmlns:a16="http://schemas.microsoft.com/office/drawing/2014/main" id="{8C7A09C4-8000-41E2-93CA-1362FE47B20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9463" y="990600"/>
            <a:ext cx="7585075"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 descr="outflow.gif                                                    00051B4AMac OS X                       BADBF046:">
            <a:extLst>
              <a:ext uri="{FF2B5EF4-FFF2-40B4-BE49-F238E27FC236}">
                <a16:creationId xmlns:a16="http://schemas.microsoft.com/office/drawing/2014/main" id="{63C0D6B3-1D22-4482-A746-1535961004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17728"/>
          <a:stretch>
            <a:fillRect/>
          </a:stretch>
        </p:blipFill>
        <p:spPr bwMode="auto">
          <a:xfrm>
            <a:off x="76200" y="1524000"/>
            <a:ext cx="8991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0" name="Rectangle 3">
            <a:extLst>
              <a:ext uri="{FF2B5EF4-FFF2-40B4-BE49-F238E27FC236}">
                <a16:creationId xmlns:a16="http://schemas.microsoft.com/office/drawing/2014/main" id="{7E2C397B-6AE8-4788-903B-02ADCB29BCFF}"/>
              </a:ext>
            </a:extLst>
          </p:cNvPr>
          <p:cNvSpPr>
            <a:spLocks noChangeArrowheads="1"/>
          </p:cNvSpPr>
          <p:nvPr/>
        </p:nvSpPr>
        <p:spPr bwMode="auto">
          <a:xfrm>
            <a:off x="228600" y="152400"/>
            <a:ext cx="83820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Ravi Valles shows structures that were carved out by high-flow liquid water released abruptly under high pressure from under a layer of frozen ground</a:t>
            </a:r>
            <a:endParaRPr lang="en-US" altLang="en-US">
              <a:solidFill>
                <a:srgbClr val="00FFFB"/>
              </a:solidFill>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064923" y="4482677"/>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2790681"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2" descr=" slump.gif                                                      00051B4AMac OS X                       BADBF046:">
            <a:extLst>
              <a:ext uri="{FF2B5EF4-FFF2-40B4-BE49-F238E27FC236}">
                <a16:creationId xmlns:a16="http://schemas.microsoft.com/office/drawing/2014/main" id="{2B790C34-DCDC-4268-AA6E-93CE2905E2E7}"/>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l="2234" t="32628" r="2573"/>
          <a:stretch>
            <a:fillRect/>
          </a:stretch>
        </p:blipFill>
        <p:spPr bwMode="auto">
          <a:xfrm>
            <a:off x="381000" y="1676400"/>
            <a:ext cx="84582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4" name="Rectangle 4">
            <a:extLst>
              <a:ext uri="{FF2B5EF4-FFF2-40B4-BE49-F238E27FC236}">
                <a16:creationId xmlns:a16="http://schemas.microsoft.com/office/drawing/2014/main" id="{00F0054F-B770-425A-8583-E14FFFE87A0D}"/>
              </a:ext>
            </a:extLst>
          </p:cNvPr>
          <p:cNvSpPr>
            <a:spLocks noChangeArrowheads="1"/>
          </p:cNvSpPr>
          <p:nvPr/>
        </p:nvSpPr>
        <p:spPr bwMode="auto">
          <a:xfrm>
            <a:off x="2438400" y="914400"/>
            <a:ext cx="457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Landslide in Valles Marineris</a:t>
            </a:r>
            <a:endParaRPr lang="en-US" altLang="en-US">
              <a:solidFill>
                <a:srgbClr val="00FFFB"/>
              </a:solidFill>
              <a:latin typeface="Arial" panose="020B0604020202020204" pitchFamily="34" charset="0"/>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2" descr="marsatmo.gif                                                   00051B4AMac OS X                       BADBF046:">
            <a:extLst>
              <a:ext uri="{FF2B5EF4-FFF2-40B4-BE49-F238E27FC236}">
                <a16:creationId xmlns:a16="http://schemas.microsoft.com/office/drawing/2014/main" id="{3879E21B-B6CB-47AC-985B-4A3C927B87C3}"/>
              </a:ext>
            </a:extLst>
          </p:cNvPr>
          <p:cNvPicPr>
            <a:picLocks noChangeAspect="1" noChangeArrowheads="1"/>
          </p:cNvPicPr>
          <p:nvPr/>
        </p:nvPicPr>
        <p:blipFill>
          <a:blip r:embed="rId3">
            <a:lum contrast="6000"/>
            <a:extLst>
              <a:ext uri="{28A0092B-C50C-407E-A947-70E740481C1C}">
                <a14:useLocalDpi xmlns:a14="http://schemas.microsoft.com/office/drawing/2010/main" val="0"/>
              </a:ext>
            </a:extLst>
          </a:blip>
          <a:srcRect t="5556"/>
          <a:stretch>
            <a:fillRect/>
          </a:stretch>
        </p:blipFill>
        <p:spPr bwMode="auto">
          <a:xfrm>
            <a:off x="1447800" y="0"/>
            <a:ext cx="64627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8" name="Rectangle 3">
            <a:extLst>
              <a:ext uri="{FF2B5EF4-FFF2-40B4-BE49-F238E27FC236}">
                <a16:creationId xmlns:a16="http://schemas.microsoft.com/office/drawing/2014/main" id="{5DDDDF23-8247-44A9-9E0B-E75ABFC6D4F5}"/>
              </a:ext>
            </a:extLst>
          </p:cNvPr>
          <p:cNvSpPr>
            <a:spLocks noChangeArrowheads="1"/>
          </p:cNvSpPr>
          <p:nvPr/>
        </p:nvSpPr>
        <p:spPr bwMode="auto">
          <a:xfrm>
            <a:off x="1219200" y="4572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atmosphere</a:t>
            </a:r>
            <a:endParaRPr lang="en-US" altLang="en-US">
              <a:solidFill>
                <a:srgbClr val="00FFFB"/>
              </a:solidFill>
              <a:latin typeface="Arial" panose="020B0604020202020204" pitchFamily="34" charset="0"/>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2" descr="olympus.jpg                                                    00051B4AMac OS X                       BADBF046:">
            <a:extLst>
              <a:ext uri="{FF2B5EF4-FFF2-40B4-BE49-F238E27FC236}">
                <a16:creationId xmlns:a16="http://schemas.microsoft.com/office/drawing/2014/main" id="{9A330A88-CEF9-490B-8ED5-67B77A852A64}"/>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l="5479" t="4109" b="5479"/>
          <a:stretch>
            <a:fillRect/>
          </a:stretch>
        </p:blipFill>
        <p:spPr bwMode="auto">
          <a:xfrm>
            <a:off x="2209800" y="533400"/>
            <a:ext cx="52578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78" name="Rectangle 3">
            <a:extLst>
              <a:ext uri="{FF2B5EF4-FFF2-40B4-BE49-F238E27FC236}">
                <a16:creationId xmlns:a16="http://schemas.microsoft.com/office/drawing/2014/main" id="{8353E7EF-9A35-4D7C-9A5A-676223E67347}"/>
              </a:ext>
            </a:extLst>
          </p:cNvPr>
          <p:cNvSpPr>
            <a:spLocks noChangeArrowheads="1"/>
          </p:cNvSpPr>
          <p:nvPr/>
        </p:nvSpPr>
        <p:spPr bwMode="auto">
          <a:xfrm>
            <a:off x="3505200" y="5715000"/>
            <a:ext cx="2667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FF090F"/>
                </a:solidFill>
                <a:latin typeface="Arial" panose="020B0604020202020204" pitchFamily="34" charset="0"/>
              </a:rPr>
              <a:t>Olympus Mons</a:t>
            </a:r>
          </a:p>
          <a:p>
            <a:pPr algn="ctr"/>
            <a:r>
              <a:rPr lang="en-US" altLang="en-US">
                <a:solidFill>
                  <a:srgbClr val="FF090F"/>
                </a:solidFill>
                <a:latin typeface="Arial" panose="020B0604020202020204" pitchFamily="34" charset="0"/>
              </a:rPr>
              <a:t>82,000 ft</a:t>
            </a:r>
            <a:endParaRPr lang="en-US" altLang="en-US">
              <a:solidFill>
                <a:srgbClr val="00FFFB"/>
              </a:solidFill>
              <a:latin typeface="Arial" panose="020B0604020202020204" pitchFamily="34" charset="0"/>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a:extLst>
              <a:ext uri="{FF2B5EF4-FFF2-40B4-BE49-F238E27FC236}">
                <a16:creationId xmlns:a16="http://schemas.microsoft.com/office/drawing/2014/main" id="{D3B3F47F-F196-4CE7-BEE6-00E61A7AD4F8}"/>
              </a:ext>
            </a:extLst>
          </p:cNvPr>
          <p:cNvSpPr>
            <a:spLocks noChangeArrowheads="1"/>
          </p:cNvSpPr>
          <p:nvPr/>
        </p:nvSpPr>
        <p:spPr bwMode="auto">
          <a:xfrm>
            <a:off x="3505200" y="5715000"/>
            <a:ext cx="2667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FF090F"/>
                </a:solidFill>
                <a:latin typeface="Arial" panose="020B0604020202020204" pitchFamily="34" charset="0"/>
              </a:rPr>
              <a:t>Olympus Mons</a:t>
            </a:r>
          </a:p>
          <a:p>
            <a:pPr algn="ctr"/>
            <a:r>
              <a:rPr lang="en-US" altLang="en-US">
                <a:solidFill>
                  <a:srgbClr val="FF090F"/>
                </a:solidFill>
                <a:latin typeface="Arial" panose="020B0604020202020204" pitchFamily="34" charset="0"/>
              </a:rPr>
              <a:t>82,000 ft</a:t>
            </a:r>
            <a:endParaRPr lang="en-US" altLang="en-US">
              <a:solidFill>
                <a:srgbClr val="00FFFB"/>
              </a:solidFill>
              <a:latin typeface="Arial" panose="020B0604020202020204" pitchFamily="34" charset="0"/>
            </a:endParaRPr>
          </a:p>
        </p:txBody>
      </p:sp>
      <p:pic>
        <p:nvPicPr>
          <p:cNvPr id="76802" name="Picture 1" descr="images-2.jpg">
            <a:extLst>
              <a:ext uri="{FF2B5EF4-FFF2-40B4-BE49-F238E27FC236}">
                <a16:creationId xmlns:a16="http://schemas.microsoft.com/office/drawing/2014/main" id="{58C6BEA4-C163-40BF-9BDF-22D42ABB77D0}"/>
              </a:ext>
            </a:extLst>
          </p:cNvPr>
          <p:cNvPicPr>
            <a:picLocks noChangeAspect="1"/>
          </p:cNvPicPr>
          <p:nvPr/>
        </p:nvPicPr>
        <p:blipFill>
          <a:blip r:embed="rId2">
            <a:extLst>
              <a:ext uri="{28A0092B-C50C-407E-A947-70E740481C1C}">
                <a14:useLocalDpi xmlns:a14="http://schemas.microsoft.com/office/drawing/2010/main" val="0"/>
              </a:ext>
            </a:extLst>
          </a:blip>
          <a:srcRect b="6387"/>
          <a:stretch>
            <a:fillRect/>
          </a:stretch>
        </p:blipFill>
        <p:spPr bwMode="auto">
          <a:xfrm>
            <a:off x="592138" y="1143000"/>
            <a:ext cx="7959725"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Picture 2" descr="southpol.gif                                                   00051B4AMac OS X                       BADBF046:">
            <a:extLst>
              <a:ext uri="{FF2B5EF4-FFF2-40B4-BE49-F238E27FC236}">
                <a16:creationId xmlns:a16="http://schemas.microsoft.com/office/drawing/2014/main" id="{05D24FBD-293E-42A4-91E2-14B7C4F7AA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
            <a:ext cx="65659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0" name="Rectangle 3">
            <a:extLst>
              <a:ext uri="{FF2B5EF4-FFF2-40B4-BE49-F238E27FC236}">
                <a16:creationId xmlns:a16="http://schemas.microsoft.com/office/drawing/2014/main" id="{347FD426-F78C-43DF-B4BC-035FA8730880}"/>
              </a:ext>
            </a:extLst>
          </p:cNvPr>
          <p:cNvSpPr>
            <a:spLocks noChangeArrowheads="1"/>
          </p:cNvSpPr>
          <p:nvPr/>
        </p:nvSpPr>
        <p:spPr bwMode="auto">
          <a:xfrm>
            <a:off x="7162800" y="2381250"/>
            <a:ext cx="19812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90F"/>
                </a:solidFill>
                <a:latin typeface="Arial" panose="020B0604020202020204" pitchFamily="34" charset="0"/>
              </a:rPr>
              <a:t>South Pole</a:t>
            </a:r>
          </a:p>
          <a:p>
            <a:endParaRPr lang="en-US" altLang="en-US">
              <a:solidFill>
                <a:srgbClr val="FF090F"/>
              </a:solidFill>
              <a:latin typeface="Arial" panose="020B0604020202020204" pitchFamily="34" charset="0"/>
            </a:endParaRPr>
          </a:p>
          <a:p>
            <a:r>
              <a:rPr lang="en-US" altLang="en-US">
                <a:solidFill>
                  <a:srgbClr val="FF090F"/>
                </a:solidFill>
                <a:latin typeface="Arial" panose="020B0604020202020204" pitchFamily="34" charset="0"/>
              </a:rPr>
              <a:t>250 mi diam.</a:t>
            </a:r>
          </a:p>
          <a:p>
            <a:endParaRPr lang="en-US" altLang="en-US">
              <a:solidFill>
                <a:srgbClr val="FF090F"/>
              </a:solidFill>
              <a:latin typeface="Arial" panose="020B0604020202020204" pitchFamily="34" charset="0"/>
            </a:endParaRPr>
          </a:p>
          <a:p>
            <a:r>
              <a:rPr lang="en-US" altLang="en-US">
                <a:solidFill>
                  <a:srgbClr val="FF090F"/>
                </a:solidFill>
                <a:latin typeface="Arial" panose="020B0604020202020204" pitchFamily="34" charset="0"/>
              </a:rPr>
              <a:t>Mostly frozen CO</a:t>
            </a:r>
            <a:r>
              <a:rPr lang="en-US" altLang="en-US" baseline="-25000">
                <a:solidFill>
                  <a:srgbClr val="FF090F"/>
                </a:solidFill>
                <a:latin typeface="Arial" panose="020B0604020202020204" pitchFamily="34" charset="0"/>
              </a:rPr>
              <a:t>2</a:t>
            </a:r>
          </a:p>
          <a:p>
            <a:endParaRPr lang="en-US" altLang="en-US">
              <a:solidFill>
                <a:srgbClr val="00FFFB"/>
              </a:solidFill>
              <a:latin typeface="Arial" panose="020B0604020202020204" pitchFamily="34" charset="0"/>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Picture 2" descr="hills2_spirit_MARSapod.jpg                                     00004AB8Untitled                       BCD3778D:">
            <a:extLst>
              <a:ext uri="{FF2B5EF4-FFF2-40B4-BE49-F238E27FC236}">
                <a16:creationId xmlns:a16="http://schemas.microsoft.com/office/drawing/2014/main" id="{A90F6673-F967-42F4-8F12-010DE1573545}"/>
              </a:ext>
            </a:extLst>
          </p:cNvPr>
          <p:cNvPicPr>
            <a:picLocks noChangeAspect="1" noChangeArrowheads="1"/>
          </p:cNvPicPr>
          <p:nvPr/>
        </p:nvPicPr>
        <p:blipFill>
          <a:blip r:embed="rId2">
            <a:lum bright="10000" contrast="16000"/>
            <a:extLst>
              <a:ext uri="{28A0092B-C50C-407E-A947-70E740481C1C}">
                <a14:useLocalDpi xmlns:a14="http://schemas.microsoft.com/office/drawing/2010/main" val="0"/>
              </a:ext>
            </a:extLst>
          </a:blip>
          <a:srcRect l="56667" t="21878" r="17500" b="19052"/>
          <a:stretch>
            <a:fillRect/>
          </a:stretch>
        </p:blipFill>
        <p:spPr bwMode="auto">
          <a:xfrm>
            <a:off x="685800" y="152400"/>
            <a:ext cx="7620000" cy="663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http://zebu.uoregon.edu/~js/ast121/images/jovian_worlds.gif">
            <a:extLst>
              <a:ext uri="{FF2B5EF4-FFF2-40B4-BE49-F238E27FC236}">
                <a16:creationId xmlns:a16="http://schemas.microsoft.com/office/drawing/2014/main" id="{59DAFC63-C859-4CA5-9D90-E1B0925558E8}"/>
              </a:ext>
            </a:extLst>
          </p:cNvPr>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263525" y="971550"/>
            <a:ext cx="8618538"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Rectangle 4">
            <a:extLst>
              <a:ext uri="{FF2B5EF4-FFF2-40B4-BE49-F238E27FC236}">
                <a16:creationId xmlns:a16="http://schemas.microsoft.com/office/drawing/2014/main" id="{CB137C14-4C80-4E21-9BF8-DCBD953BE123}"/>
              </a:ext>
            </a:extLst>
          </p:cNvPr>
          <p:cNvSpPr>
            <a:spLocks noChangeArrowheads="1"/>
          </p:cNvSpPr>
          <p:nvPr/>
        </p:nvSpPr>
        <p:spPr bwMode="auto">
          <a:xfrm>
            <a:off x="1143000" y="5867400"/>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00FFFB"/>
                </a:solidFill>
                <a:latin typeface="Arial" panose="020B0604020202020204" pitchFamily="34" charset="0"/>
              </a:rPr>
              <a:t>Jupiter                        Saturn                Uranus     Netpune</a:t>
            </a:r>
          </a:p>
        </p:txBody>
      </p:sp>
      <p:sp>
        <p:nvSpPr>
          <p:cNvPr id="14339" name="Rectangle 5">
            <a:extLst>
              <a:ext uri="{FF2B5EF4-FFF2-40B4-BE49-F238E27FC236}">
                <a16:creationId xmlns:a16="http://schemas.microsoft.com/office/drawing/2014/main" id="{5137AD10-9E01-452A-8B9C-041869E6FD66}"/>
              </a:ext>
            </a:extLst>
          </p:cNvPr>
          <p:cNvSpPr>
            <a:spLocks noChangeArrowheads="1"/>
          </p:cNvSpPr>
          <p:nvPr/>
        </p:nvSpPr>
        <p:spPr bwMode="auto">
          <a:xfrm>
            <a:off x="990600" y="5181600"/>
            <a:ext cx="4038600" cy="381000"/>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4340" name="Rectangle 6">
            <a:extLst>
              <a:ext uri="{FF2B5EF4-FFF2-40B4-BE49-F238E27FC236}">
                <a16:creationId xmlns:a16="http://schemas.microsoft.com/office/drawing/2014/main" id="{CB152D87-3943-4F3F-9CA3-82670BAB4FB2}"/>
              </a:ext>
            </a:extLst>
          </p:cNvPr>
          <p:cNvSpPr>
            <a:spLocks noChangeArrowheads="1"/>
          </p:cNvSpPr>
          <p:nvPr/>
        </p:nvSpPr>
        <p:spPr bwMode="auto">
          <a:xfrm>
            <a:off x="6400800" y="3962400"/>
            <a:ext cx="2362200" cy="381000"/>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4341" name="Text Box 7">
            <a:extLst>
              <a:ext uri="{FF2B5EF4-FFF2-40B4-BE49-F238E27FC236}">
                <a16:creationId xmlns:a16="http://schemas.microsoft.com/office/drawing/2014/main" id="{FEC6D56A-7BF5-4A07-9CA9-C4F1920B6771}"/>
              </a:ext>
            </a:extLst>
          </p:cNvPr>
          <p:cNvSpPr txBox="1">
            <a:spLocks noChangeArrowheads="1"/>
          </p:cNvSpPr>
          <p:nvPr/>
        </p:nvSpPr>
        <p:spPr bwMode="auto">
          <a:xfrm>
            <a:off x="3505200" y="381000"/>
            <a:ext cx="274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0003"/>
                </a:solidFill>
                <a:latin typeface="Arial" panose="020B0604020202020204" pitchFamily="34" charset="0"/>
              </a:rPr>
              <a:t>The Gas Giants</a:t>
            </a:r>
            <a:endParaRPr lang="en-US" altLang="en-US"/>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10;obliquity.jpg                                                  00051B29Mac OS X                       BADBF046:">
            <a:extLst>
              <a:ext uri="{FF2B5EF4-FFF2-40B4-BE49-F238E27FC236}">
                <a16:creationId xmlns:a16="http://schemas.microsoft.com/office/drawing/2014/main" id="{DC3BBEA3-FDF1-41B7-AA65-CB6884473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1430"/>
          <a:stretch>
            <a:fillRect/>
          </a:stretch>
        </p:blipFill>
        <p:spPr bwMode="auto">
          <a:xfrm>
            <a:off x="152400" y="2530475"/>
            <a:ext cx="8915400"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jup_cas1.jpg                                                   00051827Mac OS X                       BADBF046:">
            <a:extLst>
              <a:ext uri="{FF2B5EF4-FFF2-40B4-BE49-F238E27FC236}">
                <a16:creationId xmlns:a16="http://schemas.microsoft.com/office/drawing/2014/main" id="{80F636C5-117B-4F60-8712-933B04481C19}"/>
              </a:ext>
            </a:extLst>
          </p:cNvPr>
          <p:cNvPicPr>
            <a:picLocks noChangeAspect="1" noChangeArrowheads="1"/>
          </p:cNvPicPr>
          <p:nvPr/>
        </p:nvPicPr>
        <p:blipFill>
          <a:blip r:embed="rId2">
            <a:lum bright="2000" contrast="4000"/>
            <a:extLst>
              <a:ext uri="{28A0092B-C50C-407E-A947-70E740481C1C}">
                <a14:useLocalDpi xmlns:a14="http://schemas.microsoft.com/office/drawing/2010/main" val="0"/>
              </a:ext>
            </a:extLst>
          </a:blip>
          <a:srcRect/>
          <a:stretch>
            <a:fillRect/>
          </a:stretch>
        </p:blipFill>
        <p:spPr bwMode="auto">
          <a:xfrm>
            <a:off x="1524000" y="76200"/>
            <a:ext cx="5303838"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Text Box 3">
            <a:extLst>
              <a:ext uri="{FF2B5EF4-FFF2-40B4-BE49-F238E27FC236}">
                <a16:creationId xmlns:a16="http://schemas.microsoft.com/office/drawing/2014/main" id="{18F6CF14-0C08-4ABE-B016-CE0AC549D668}"/>
              </a:ext>
            </a:extLst>
          </p:cNvPr>
          <p:cNvSpPr txBox="1">
            <a:spLocks noChangeArrowheads="1"/>
          </p:cNvSpPr>
          <p:nvPr/>
        </p:nvSpPr>
        <p:spPr bwMode="auto">
          <a:xfrm>
            <a:off x="304800" y="381000"/>
            <a:ext cx="365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0003"/>
                </a:solidFill>
                <a:latin typeface="Arial" panose="020B0604020202020204" pitchFamily="34" charset="0"/>
              </a:rPr>
              <a:t>142,800 km diameter</a:t>
            </a:r>
          </a:p>
        </p:txBody>
      </p:sp>
      <p:sp>
        <p:nvSpPr>
          <p:cNvPr id="16387" name="Rectangle 3">
            <a:extLst>
              <a:ext uri="{FF2B5EF4-FFF2-40B4-BE49-F238E27FC236}">
                <a16:creationId xmlns:a16="http://schemas.microsoft.com/office/drawing/2014/main" id="{D06558BC-4904-4A3E-9859-29C032D81D2E}"/>
              </a:ext>
            </a:extLst>
          </p:cNvPr>
          <p:cNvSpPr>
            <a:spLocks noChangeArrowheads="1"/>
          </p:cNvSpPr>
          <p:nvPr/>
        </p:nvSpPr>
        <p:spPr bwMode="auto">
          <a:xfrm>
            <a:off x="1219200" y="5943600"/>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00FFFB"/>
                </a:solidFill>
                <a:latin typeface="Arial" panose="020B0604020202020204" pitchFamily="34" charset="0"/>
              </a:rPr>
              <a:t>Jupiter</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10;jupmag.jpg                                                     0005AEA2Mac OS X                       BADBF046:">
            <a:extLst>
              <a:ext uri="{FF2B5EF4-FFF2-40B4-BE49-F238E27FC236}">
                <a16:creationId xmlns:a16="http://schemas.microsoft.com/office/drawing/2014/main" id="{5A95061B-6186-4329-9EFB-7A34C4E9FA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754" b="2754"/>
          <a:stretch>
            <a:fillRect/>
          </a:stretch>
        </p:blipFill>
        <p:spPr bwMode="auto">
          <a:xfrm>
            <a:off x="1371600" y="381000"/>
            <a:ext cx="61722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2790681"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10;jupint.jpg                                                     00051B43Mac OS X                       BADBF046:">
            <a:extLst>
              <a:ext uri="{FF2B5EF4-FFF2-40B4-BE49-F238E27FC236}">
                <a16:creationId xmlns:a16="http://schemas.microsoft.com/office/drawing/2014/main" id="{81C1BB86-BCFB-4DCA-8953-732ACD1EF4CC}"/>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l="8621" t="966" r="10690" b="4942"/>
          <a:stretch>
            <a:fillRect/>
          </a:stretch>
        </p:blipFill>
        <p:spPr bwMode="auto">
          <a:xfrm>
            <a:off x="1524000" y="609600"/>
            <a:ext cx="59436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Text Box 3">
            <a:extLst>
              <a:ext uri="{FF2B5EF4-FFF2-40B4-BE49-F238E27FC236}">
                <a16:creationId xmlns:a16="http://schemas.microsoft.com/office/drawing/2014/main" id="{F5641A5C-0E1A-4316-B9E8-21945E6EDFBB}"/>
              </a:ext>
            </a:extLst>
          </p:cNvPr>
          <p:cNvSpPr txBox="1">
            <a:spLocks noChangeArrowheads="1"/>
          </p:cNvSpPr>
          <p:nvPr/>
        </p:nvSpPr>
        <p:spPr bwMode="auto">
          <a:xfrm>
            <a:off x="304800" y="381000"/>
            <a:ext cx="36576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0003"/>
                </a:solidFill>
                <a:latin typeface="Arial" panose="020B0604020202020204" pitchFamily="34" charset="0"/>
              </a:rPr>
              <a:t>Liquid hydrogen</a:t>
            </a:r>
          </a:p>
          <a:p>
            <a:pPr>
              <a:spcBef>
                <a:spcPct val="50000"/>
              </a:spcBef>
            </a:pPr>
            <a:r>
              <a:rPr lang="en-US" altLang="en-US">
                <a:solidFill>
                  <a:srgbClr val="FF0003"/>
                </a:solidFill>
                <a:latin typeface="Arial" panose="020B0604020202020204" pitchFamily="34" charset="0"/>
              </a:rPr>
              <a:t>3 </a:t>
            </a:r>
            <a:r>
              <a:rPr lang="en-US" altLang="en-US">
                <a:solidFill>
                  <a:srgbClr val="FF0003"/>
                </a:solidFill>
                <a:latin typeface="Symbol" panose="05050102010706020507" pitchFamily="18" charset="2"/>
                <a:sym typeface="Symbol" panose="05050102010706020507" pitchFamily="18" charset="2"/>
              </a:rPr>
              <a:t></a:t>
            </a:r>
            <a:r>
              <a:rPr lang="en-US" altLang="en-US">
                <a:solidFill>
                  <a:srgbClr val="FF0003"/>
                </a:solidFill>
                <a:latin typeface="Arial" panose="020B0604020202020204" pitchFamily="34" charset="0"/>
              </a:rPr>
              <a:t> 10</a:t>
            </a:r>
            <a:r>
              <a:rPr lang="en-US" altLang="en-US" baseline="30000">
                <a:solidFill>
                  <a:srgbClr val="FF0003"/>
                </a:solidFill>
                <a:latin typeface="Arial" panose="020B0604020202020204" pitchFamily="34" charset="0"/>
              </a:rPr>
              <a:t>6  </a:t>
            </a:r>
            <a:r>
              <a:rPr lang="en-US" altLang="en-US">
                <a:solidFill>
                  <a:srgbClr val="FF0003"/>
                </a:solidFill>
                <a:latin typeface="Arial" panose="020B0604020202020204" pitchFamily="34" charset="0"/>
              </a:rPr>
              <a:t>atm</a:t>
            </a:r>
          </a:p>
        </p:txBody>
      </p:sp>
      <p:sp>
        <p:nvSpPr>
          <p:cNvPr id="18435" name="Line 4">
            <a:extLst>
              <a:ext uri="{FF2B5EF4-FFF2-40B4-BE49-F238E27FC236}">
                <a16:creationId xmlns:a16="http://schemas.microsoft.com/office/drawing/2014/main" id="{7F56DF54-B6AA-443A-86A0-2D748B4BB683}"/>
              </a:ext>
            </a:extLst>
          </p:cNvPr>
          <p:cNvSpPr>
            <a:spLocks noChangeShapeType="1"/>
          </p:cNvSpPr>
          <p:nvPr/>
        </p:nvSpPr>
        <p:spPr bwMode="auto">
          <a:xfrm>
            <a:off x="2514600" y="1143000"/>
            <a:ext cx="838200" cy="1143000"/>
          </a:xfrm>
          <a:prstGeom prst="line">
            <a:avLst/>
          </a:prstGeom>
          <a:noFill/>
          <a:ln w="25400">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36" name="Text Box 5">
            <a:extLst>
              <a:ext uri="{FF2B5EF4-FFF2-40B4-BE49-F238E27FC236}">
                <a16:creationId xmlns:a16="http://schemas.microsoft.com/office/drawing/2014/main" id="{14F06A00-B522-4382-A0B7-26FAE9766DE2}"/>
              </a:ext>
            </a:extLst>
          </p:cNvPr>
          <p:cNvSpPr txBox="1">
            <a:spLocks noChangeArrowheads="1"/>
          </p:cNvSpPr>
          <p:nvPr/>
        </p:nvSpPr>
        <p:spPr bwMode="auto">
          <a:xfrm>
            <a:off x="228600" y="5334000"/>
            <a:ext cx="25146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0003"/>
                </a:solidFill>
                <a:latin typeface="Arial" panose="020B0604020202020204" pitchFamily="34" charset="0"/>
              </a:rPr>
              <a:t>Liquid hydrogen</a:t>
            </a:r>
          </a:p>
          <a:p>
            <a:pPr>
              <a:spcBef>
                <a:spcPct val="50000"/>
              </a:spcBef>
            </a:pPr>
            <a:r>
              <a:rPr lang="en-US" altLang="en-US">
                <a:solidFill>
                  <a:srgbClr val="FF0003"/>
                </a:solidFill>
                <a:latin typeface="Arial" panose="020B0604020202020204" pitchFamily="34" charset="0"/>
              </a:rPr>
              <a:t>12 </a:t>
            </a:r>
            <a:r>
              <a:rPr lang="en-US" altLang="en-US">
                <a:solidFill>
                  <a:srgbClr val="FF0003"/>
                </a:solidFill>
                <a:latin typeface="Symbol" panose="05050102010706020507" pitchFamily="18" charset="2"/>
                <a:sym typeface="Symbol" panose="05050102010706020507" pitchFamily="18" charset="2"/>
              </a:rPr>
              <a:t></a:t>
            </a:r>
            <a:r>
              <a:rPr lang="en-US" altLang="en-US">
                <a:solidFill>
                  <a:srgbClr val="FF0003"/>
                </a:solidFill>
                <a:latin typeface="Arial" panose="020B0604020202020204" pitchFamily="34" charset="0"/>
              </a:rPr>
              <a:t> 10</a:t>
            </a:r>
            <a:r>
              <a:rPr lang="en-US" altLang="en-US" baseline="30000">
                <a:solidFill>
                  <a:srgbClr val="FF0003"/>
                </a:solidFill>
                <a:latin typeface="Arial" panose="020B0604020202020204" pitchFamily="34" charset="0"/>
              </a:rPr>
              <a:t>6  </a:t>
            </a:r>
            <a:r>
              <a:rPr lang="en-US" altLang="en-US">
                <a:solidFill>
                  <a:srgbClr val="FF0003"/>
                </a:solidFill>
                <a:latin typeface="Arial" panose="020B0604020202020204" pitchFamily="34" charset="0"/>
              </a:rPr>
              <a:t>atm</a:t>
            </a:r>
          </a:p>
        </p:txBody>
      </p:sp>
      <p:sp>
        <p:nvSpPr>
          <p:cNvPr id="18437" name="Text Box 6">
            <a:extLst>
              <a:ext uri="{FF2B5EF4-FFF2-40B4-BE49-F238E27FC236}">
                <a16:creationId xmlns:a16="http://schemas.microsoft.com/office/drawing/2014/main" id="{D64F069D-2CA0-4A75-AF43-E715FB304CF0}"/>
              </a:ext>
            </a:extLst>
          </p:cNvPr>
          <p:cNvSpPr txBox="1">
            <a:spLocks noChangeArrowheads="1"/>
          </p:cNvSpPr>
          <p:nvPr/>
        </p:nvSpPr>
        <p:spPr bwMode="auto">
          <a:xfrm>
            <a:off x="6781800" y="685800"/>
            <a:ext cx="1981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0003"/>
                </a:solidFill>
                <a:latin typeface="Arial" panose="020B0604020202020204" pitchFamily="34" charset="0"/>
              </a:rPr>
              <a:t>Solid rock ?</a:t>
            </a:r>
          </a:p>
          <a:p>
            <a:pPr>
              <a:spcBef>
                <a:spcPct val="50000"/>
              </a:spcBef>
            </a:pPr>
            <a:r>
              <a:rPr lang="en-US" altLang="en-US">
                <a:solidFill>
                  <a:srgbClr val="FF0003"/>
                </a:solidFill>
                <a:latin typeface="Arial" panose="020B0604020202020204" pitchFamily="34" charset="0"/>
              </a:rPr>
              <a:t>50 </a:t>
            </a:r>
            <a:r>
              <a:rPr lang="en-US" altLang="en-US">
                <a:solidFill>
                  <a:srgbClr val="FF0003"/>
                </a:solidFill>
                <a:latin typeface="Symbol" panose="05050102010706020507" pitchFamily="18" charset="2"/>
                <a:sym typeface="Symbol" panose="05050102010706020507" pitchFamily="18" charset="2"/>
              </a:rPr>
              <a:t></a:t>
            </a:r>
            <a:r>
              <a:rPr lang="en-US" altLang="en-US">
                <a:solidFill>
                  <a:srgbClr val="FF0003"/>
                </a:solidFill>
                <a:latin typeface="Arial" panose="020B0604020202020204" pitchFamily="34" charset="0"/>
              </a:rPr>
              <a:t> 10</a:t>
            </a:r>
            <a:r>
              <a:rPr lang="en-US" altLang="en-US" baseline="30000">
                <a:solidFill>
                  <a:srgbClr val="FF0003"/>
                </a:solidFill>
                <a:latin typeface="Arial" panose="020B0604020202020204" pitchFamily="34" charset="0"/>
              </a:rPr>
              <a:t>6  </a:t>
            </a:r>
            <a:r>
              <a:rPr lang="en-US" altLang="en-US">
                <a:solidFill>
                  <a:srgbClr val="FF0003"/>
                </a:solidFill>
                <a:latin typeface="Arial" panose="020B0604020202020204" pitchFamily="34" charset="0"/>
              </a:rPr>
              <a:t>atm</a:t>
            </a:r>
          </a:p>
        </p:txBody>
      </p:sp>
      <p:sp>
        <p:nvSpPr>
          <p:cNvPr id="18438" name="Line 7">
            <a:extLst>
              <a:ext uri="{FF2B5EF4-FFF2-40B4-BE49-F238E27FC236}">
                <a16:creationId xmlns:a16="http://schemas.microsoft.com/office/drawing/2014/main" id="{22D7249B-5433-44A3-A0CE-E1FB1CBA9492}"/>
              </a:ext>
            </a:extLst>
          </p:cNvPr>
          <p:cNvSpPr>
            <a:spLocks noChangeShapeType="1"/>
          </p:cNvSpPr>
          <p:nvPr/>
        </p:nvSpPr>
        <p:spPr bwMode="auto">
          <a:xfrm flipH="1">
            <a:off x="4572000" y="1752600"/>
            <a:ext cx="2667000" cy="1447800"/>
          </a:xfrm>
          <a:prstGeom prst="line">
            <a:avLst/>
          </a:prstGeom>
          <a:noFill/>
          <a:ln w="25400">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39" name="Line 8">
            <a:extLst>
              <a:ext uri="{FF2B5EF4-FFF2-40B4-BE49-F238E27FC236}">
                <a16:creationId xmlns:a16="http://schemas.microsoft.com/office/drawing/2014/main" id="{CAB0140C-07B6-407B-AAFB-DBC5DBB5D256}"/>
              </a:ext>
            </a:extLst>
          </p:cNvPr>
          <p:cNvSpPr>
            <a:spLocks noChangeShapeType="1"/>
          </p:cNvSpPr>
          <p:nvPr/>
        </p:nvSpPr>
        <p:spPr bwMode="auto">
          <a:xfrm flipV="1">
            <a:off x="2667000" y="3429000"/>
            <a:ext cx="1524000" cy="2133600"/>
          </a:xfrm>
          <a:prstGeom prst="line">
            <a:avLst/>
          </a:prstGeom>
          <a:noFill/>
          <a:ln w="25400">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descr="&#10;jup_ring2.jpg                                                  00051827Mac OS X                       BADBF046:">
            <a:extLst>
              <a:ext uri="{FF2B5EF4-FFF2-40B4-BE49-F238E27FC236}">
                <a16:creationId xmlns:a16="http://schemas.microsoft.com/office/drawing/2014/main" id="{C8145F40-CD47-406F-9604-B52C0469B9AE}"/>
              </a:ext>
            </a:extLst>
          </p:cNvPr>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136525" y="990600"/>
            <a:ext cx="8855075" cy="47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Text Box 5">
            <a:extLst>
              <a:ext uri="{FF2B5EF4-FFF2-40B4-BE49-F238E27FC236}">
                <a16:creationId xmlns:a16="http://schemas.microsoft.com/office/drawing/2014/main" id="{280E72DD-709C-41D5-A9D3-CFEF84B98E33}"/>
              </a:ext>
            </a:extLst>
          </p:cNvPr>
          <p:cNvSpPr txBox="1">
            <a:spLocks noChangeArrowheads="1"/>
          </p:cNvSpPr>
          <p:nvPr/>
        </p:nvSpPr>
        <p:spPr bwMode="auto">
          <a:xfrm>
            <a:off x="457200" y="5562600"/>
            <a:ext cx="365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0003"/>
                </a:solidFill>
                <a:latin typeface="Arial" panose="020B0604020202020204" pitchFamily="34" charset="0"/>
              </a:rPr>
              <a:t>Jupiter</a:t>
            </a:r>
            <a:r>
              <a:rPr lang="ja-JP" altLang="en-US">
                <a:solidFill>
                  <a:srgbClr val="FF0003"/>
                </a:solidFill>
                <a:latin typeface="Arial" panose="020B0604020202020204" pitchFamily="34" charset="0"/>
              </a:rPr>
              <a:t>’</a:t>
            </a:r>
            <a:r>
              <a:rPr lang="en-US" altLang="ja-JP">
                <a:solidFill>
                  <a:srgbClr val="FF0003"/>
                </a:solidFill>
                <a:latin typeface="Arial" panose="020B0604020202020204" pitchFamily="34" charset="0"/>
              </a:rPr>
              <a:t>s rings</a:t>
            </a:r>
            <a:endParaRPr lang="en-US" altLang="en-US">
              <a:solidFill>
                <a:srgbClr val="FF0003"/>
              </a:solidFill>
              <a:latin typeface="Arial" panose="020B0604020202020204" pitchFamily="34" charset="0"/>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10;jup_ring1.jpg                                                  00051827Mac OS X                       BADBF046:">
            <a:extLst>
              <a:ext uri="{FF2B5EF4-FFF2-40B4-BE49-F238E27FC236}">
                <a16:creationId xmlns:a16="http://schemas.microsoft.com/office/drawing/2014/main" id="{9C3B34D5-0F2C-4270-8023-2AE1E4B7391C}"/>
              </a:ext>
            </a:extLst>
          </p:cNvPr>
          <p:cNvPicPr>
            <a:picLocks noChangeAspect="1" noChangeArrowheads="1"/>
          </p:cNvPicPr>
          <p:nvPr/>
        </p:nvPicPr>
        <p:blipFill>
          <a:blip r:embed="rId2">
            <a:lum contrast="12000"/>
            <a:extLst>
              <a:ext uri="{28A0092B-C50C-407E-A947-70E740481C1C}">
                <a14:useLocalDpi xmlns:a14="http://schemas.microsoft.com/office/drawing/2010/main" val="0"/>
              </a:ext>
            </a:extLst>
          </a:blip>
          <a:srcRect l="4051" t="4196" r="1729" b="5687"/>
          <a:stretch>
            <a:fillRect/>
          </a:stretch>
        </p:blipFill>
        <p:spPr bwMode="auto">
          <a:xfrm>
            <a:off x="457200" y="1828800"/>
            <a:ext cx="83058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jupseries4.jpg                                                 00051827Mac OS X                       BADBF046:">
            <a:extLst>
              <a:ext uri="{FF2B5EF4-FFF2-40B4-BE49-F238E27FC236}">
                <a16:creationId xmlns:a16="http://schemas.microsoft.com/office/drawing/2014/main" id="{0EF7E5EA-83E9-4029-94D9-77FF0035E74A}"/>
              </a:ext>
            </a:extLst>
          </p:cNvPr>
          <p:cNvPicPr>
            <a:picLocks noChangeAspect="1" noChangeArrowheads="1"/>
          </p:cNvPicPr>
          <p:nvPr/>
        </p:nvPicPr>
        <p:blipFill>
          <a:blip r:embed="rId2">
            <a:lum bright="2000" contrast="4000"/>
            <a:extLst>
              <a:ext uri="{28A0092B-C50C-407E-A947-70E740481C1C}">
                <a14:useLocalDpi xmlns:a14="http://schemas.microsoft.com/office/drawing/2010/main" val="0"/>
              </a:ext>
            </a:extLst>
          </a:blip>
          <a:srcRect r="6577" b="16058"/>
          <a:stretch>
            <a:fillRect/>
          </a:stretch>
        </p:blipFill>
        <p:spPr bwMode="auto">
          <a:xfrm>
            <a:off x="1066800" y="330200"/>
            <a:ext cx="6707188" cy="584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jupseries3.jpg                                                 00051827Mac OS X                       BADBF046:">
            <a:extLst>
              <a:ext uri="{FF2B5EF4-FFF2-40B4-BE49-F238E27FC236}">
                <a16:creationId xmlns:a16="http://schemas.microsoft.com/office/drawing/2014/main" id="{6191AA50-4F48-42DA-9A82-34DCA448BA28}"/>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r="6577" b="7455"/>
          <a:stretch>
            <a:fillRect/>
          </a:stretch>
        </p:blipFill>
        <p:spPr bwMode="auto">
          <a:xfrm>
            <a:off x="914400" y="206375"/>
            <a:ext cx="7315200" cy="649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jupsats.jpg                                                    00051827Mac OS X                       BADBF046:">
            <a:extLst>
              <a:ext uri="{FF2B5EF4-FFF2-40B4-BE49-F238E27FC236}">
                <a16:creationId xmlns:a16="http://schemas.microsoft.com/office/drawing/2014/main" id="{60FBEE97-10FC-4B8B-AB46-41EA315663CF}"/>
              </a:ext>
            </a:extLst>
          </p:cNvPr>
          <p:cNvPicPr>
            <a:picLocks noChangeAspect="1" noChangeArrowheads="1"/>
          </p:cNvPicPr>
          <p:nvPr/>
        </p:nvPicPr>
        <p:blipFill>
          <a:blip r:embed="rId2">
            <a:lum contrast="6000"/>
            <a:extLst>
              <a:ext uri="{28A0092B-C50C-407E-A947-70E740481C1C}">
                <a14:useLocalDpi xmlns:a14="http://schemas.microsoft.com/office/drawing/2010/main" val="0"/>
              </a:ext>
            </a:extLst>
          </a:blip>
          <a:srcRect l="1550" t="3526" r="1526" b="3526"/>
          <a:stretch>
            <a:fillRect/>
          </a:stretch>
        </p:blipFill>
        <p:spPr bwMode="auto">
          <a:xfrm>
            <a:off x="152400" y="1447800"/>
            <a:ext cx="8915400" cy="29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4" name="Text Box 3">
            <a:extLst>
              <a:ext uri="{FF2B5EF4-FFF2-40B4-BE49-F238E27FC236}">
                <a16:creationId xmlns:a16="http://schemas.microsoft.com/office/drawing/2014/main" id="{CC3AE29F-0FD5-47CE-B63F-2935807B5B5E}"/>
              </a:ext>
            </a:extLst>
          </p:cNvPr>
          <p:cNvSpPr txBox="1">
            <a:spLocks noChangeArrowheads="1"/>
          </p:cNvSpPr>
          <p:nvPr/>
        </p:nvSpPr>
        <p:spPr bwMode="auto">
          <a:xfrm>
            <a:off x="914400" y="4267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0003"/>
                </a:solidFill>
                <a:latin typeface="Arial" panose="020B0604020202020204" pitchFamily="34" charset="0"/>
              </a:rPr>
              <a:t>Io               Europa            Ganymede                Callisto</a:t>
            </a:r>
            <a:endParaRPr lang="en-US" altLang="en-US"/>
          </a:p>
        </p:txBody>
      </p:sp>
      <p:sp>
        <p:nvSpPr>
          <p:cNvPr id="28675" name="Text Box 4">
            <a:extLst>
              <a:ext uri="{FF2B5EF4-FFF2-40B4-BE49-F238E27FC236}">
                <a16:creationId xmlns:a16="http://schemas.microsoft.com/office/drawing/2014/main" id="{30029C39-7D20-45D4-9807-8D05BFFE9504}"/>
              </a:ext>
            </a:extLst>
          </p:cNvPr>
          <p:cNvSpPr txBox="1">
            <a:spLocks noChangeArrowheads="1"/>
          </p:cNvSpPr>
          <p:nvPr/>
        </p:nvSpPr>
        <p:spPr bwMode="auto">
          <a:xfrm>
            <a:off x="609600" y="228600"/>
            <a:ext cx="84582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800">
                <a:solidFill>
                  <a:srgbClr val="FF0003"/>
                </a:solidFill>
                <a:latin typeface="Arial" panose="020B0604020202020204" pitchFamily="34" charset="0"/>
              </a:rPr>
              <a:t>DIAMETERS</a:t>
            </a:r>
          </a:p>
          <a:p>
            <a:pPr>
              <a:spcBef>
                <a:spcPct val="50000"/>
              </a:spcBef>
            </a:pPr>
            <a:endParaRPr lang="en-US" altLang="en-US" sz="1800">
              <a:solidFill>
                <a:srgbClr val="FF0003"/>
              </a:solidFill>
              <a:latin typeface="Arial" panose="020B0604020202020204" pitchFamily="34" charset="0"/>
            </a:endParaRPr>
          </a:p>
          <a:p>
            <a:pPr>
              <a:spcBef>
                <a:spcPct val="50000"/>
              </a:spcBef>
            </a:pPr>
            <a:r>
              <a:rPr lang="en-US" altLang="en-US" sz="1800">
                <a:solidFill>
                  <a:srgbClr val="FF0003"/>
                </a:solidFill>
                <a:latin typeface="Arial" panose="020B0604020202020204" pitchFamily="34" charset="0"/>
              </a:rPr>
              <a:t>3,640 km             3,122 km                      5,270 km                 5,000 km across</a:t>
            </a:r>
            <a:endParaRPr lang="en-US" altLang="en-US"/>
          </a:p>
        </p:txBody>
      </p:sp>
      <p:sp>
        <p:nvSpPr>
          <p:cNvPr id="28676" name="Text Box 5">
            <a:extLst>
              <a:ext uri="{FF2B5EF4-FFF2-40B4-BE49-F238E27FC236}">
                <a16:creationId xmlns:a16="http://schemas.microsoft.com/office/drawing/2014/main" id="{06A3BE6C-18D1-4229-BD26-BD2D7C2F9DB2}"/>
              </a:ext>
            </a:extLst>
          </p:cNvPr>
          <p:cNvSpPr txBox="1">
            <a:spLocks noChangeArrowheads="1"/>
          </p:cNvSpPr>
          <p:nvPr/>
        </p:nvSpPr>
        <p:spPr bwMode="auto">
          <a:xfrm>
            <a:off x="3733800" y="5638800"/>
            <a:ext cx="16764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3"/>
                </a:solidFill>
                <a:latin typeface="Arial" panose="020B0604020202020204" pitchFamily="34" charset="0"/>
              </a:rPr>
              <a:t>Earth</a:t>
            </a:r>
            <a:r>
              <a:rPr lang="ja-JP" altLang="en-US" sz="1800">
                <a:solidFill>
                  <a:srgbClr val="FF0003"/>
                </a:solidFill>
                <a:latin typeface="Arial" panose="020B0604020202020204" pitchFamily="34" charset="0"/>
              </a:rPr>
              <a:t>’</a:t>
            </a:r>
            <a:r>
              <a:rPr lang="en-US" altLang="ja-JP" sz="1800">
                <a:solidFill>
                  <a:srgbClr val="FF0003"/>
                </a:solidFill>
                <a:latin typeface="Arial" panose="020B0604020202020204" pitchFamily="34" charset="0"/>
              </a:rPr>
              <a:t>s Moon</a:t>
            </a:r>
          </a:p>
          <a:p>
            <a:pPr>
              <a:spcBef>
                <a:spcPct val="50000"/>
              </a:spcBef>
            </a:pPr>
            <a:r>
              <a:rPr lang="en-US" altLang="en-US" sz="1800">
                <a:solidFill>
                  <a:srgbClr val="FF0003"/>
                </a:solidFill>
                <a:latin typeface="Arial" panose="020B0604020202020204" pitchFamily="34" charset="0"/>
              </a:rPr>
              <a:t>3,474 km</a:t>
            </a:r>
            <a:endParaRPr lang="en-US" altLang="en-US"/>
          </a:p>
        </p:txBody>
      </p:sp>
      <p:pic>
        <p:nvPicPr>
          <p:cNvPr id="28677" name="Picture 6" descr="moon1sm.gif                                                    00051836Mac OS X                       BADBF046:">
            <a:extLst>
              <a:ext uri="{FF2B5EF4-FFF2-40B4-BE49-F238E27FC236}">
                <a16:creationId xmlns:a16="http://schemas.microsoft.com/office/drawing/2014/main" id="{59E6752E-B088-47A7-9D09-F4AF923B5910}"/>
              </a:ext>
            </a:extLst>
          </p:cNvPr>
          <p:cNvPicPr>
            <a:picLocks noChangeAspect="1" noChangeArrowheads="1"/>
          </p:cNvPicPr>
          <p:nvPr/>
        </p:nvPicPr>
        <p:blipFill>
          <a:blip r:embed="rId3">
            <a:lum contrast="26000"/>
            <a:extLst>
              <a:ext uri="{28A0092B-C50C-407E-A947-70E740481C1C}">
                <a14:useLocalDpi xmlns:a14="http://schemas.microsoft.com/office/drawing/2010/main" val="0"/>
              </a:ext>
            </a:extLst>
          </a:blip>
          <a:srcRect/>
          <a:stretch>
            <a:fillRect/>
          </a:stretch>
        </p:blipFill>
        <p:spPr bwMode="auto">
          <a:xfrm>
            <a:off x="2300288" y="5105400"/>
            <a:ext cx="1509712" cy="150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descr="io2.jpg                                                        00051827Mac OS X                       BADBF046:">
            <a:extLst>
              <a:ext uri="{FF2B5EF4-FFF2-40B4-BE49-F238E27FC236}">
                <a16:creationId xmlns:a16="http://schemas.microsoft.com/office/drawing/2014/main" id="{CDFA7C64-B372-40DB-8147-60A2DD0BC6CA}"/>
              </a:ext>
            </a:extLst>
          </p:cNvPr>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1984375" y="841375"/>
            <a:ext cx="5173663" cy="517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8" name="Rectangle 3">
            <a:extLst>
              <a:ext uri="{FF2B5EF4-FFF2-40B4-BE49-F238E27FC236}">
                <a16:creationId xmlns:a16="http://schemas.microsoft.com/office/drawing/2014/main" id="{9049572C-A4AA-4BDE-836D-A86B81E41997}"/>
              </a:ext>
            </a:extLst>
          </p:cNvPr>
          <p:cNvSpPr>
            <a:spLocks noChangeArrowheads="1"/>
          </p:cNvSpPr>
          <p:nvPr/>
        </p:nvSpPr>
        <p:spPr bwMode="auto">
          <a:xfrm>
            <a:off x="6477000" y="5715000"/>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Io</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io1.jpg                                                        00051827Mac OS X                       BADBF046:">
            <a:extLst>
              <a:ext uri="{FF2B5EF4-FFF2-40B4-BE49-F238E27FC236}">
                <a16:creationId xmlns:a16="http://schemas.microsoft.com/office/drawing/2014/main" id="{943A6B06-0278-47BB-8348-5453FBB0BCF1}"/>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a:stretch>
            <a:fillRect/>
          </a:stretch>
        </p:blipFill>
        <p:spPr bwMode="auto">
          <a:xfrm>
            <a:off x="2374900" y="388938"/>
            <a:ext cx="4392613" cy="607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4" descr="europa_2.jpg                                                   00051B43Mac OS X                       BADBF046:">
            <a:extLst>
              <a:ext uri="{FF2B5EF4-FFF2-40B4-BE49-F238E27FC236}">
                <a16:creationId xmlns:a16="http://schemas.microsoft.com/office/drawing/2014/main" id="{2427A298-58A3-4961-8567-AAD72D6DC37E}"/>
              </a:ext>
            </a:extLst>
          </p:cNvPr>
          <p:cNvPicPr>
            <a:picLocks noChangeAspect="1" noChangeArrowheads="1"/>
          </p:cNvPicPr>
          <p:nvPr/>
        </p:nvPicPr>
        <p:blipFill>
          <a:blip r:embed="rId3">
            <a:lum bright="4000" contrast="6000"/>
            <a:extLst>
              <a:ext uri="{28A0092B-C50C-407E-A947-70E740481C1C}">
                <a14:useLocalDpi xmlns:a14="http://schemas.microsoft.com/office/drawing/2010/main" val="0"/>
              </a:ext>
            </a:extLst>
          </a:blip>
          <a:srcRect r="48947"/>
          <a:stretch>
            <a:fillRect/>
          </a:stretch>
        </p:blipFill>
        <p:spPr bwMode="auto">
          <a:xfrm>
            <a:off x="1600200" y="228600"/>
            <a:ext cx="5715000" cy="559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4" name="Rectangle 3">
            <a:extLst>
              <a:ext uri="{FF2B5EF4-FFF2-40B4-BE49-F238E27FC236}">
                <a16:creationId xmlns:a16="http://schemas.microsoft.com/office/drawing/2014/main" id="{7A975DEC-2F75-4434-94F4-71BA5217B572}"/>
              </a:ext>
            </a:extLst>
          </p:cNvPr>
          <p:cNvSpPr>
            <a:spLocks noChangeArrowheads="1"/>
          </p:cNvSpPr>
          <p:nvPr/>
        </p:nvSpPr>
        <p:spPr bwMode="auto">
          <a:xfrm>
            <a:off x="6858000" y="5638800"/>
            <a:ext cx="1166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Europa</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europaline_gal_big.jpg                                         0005D274Mac OS X                       BADBF046:">
            <a:extLst>
              <a:ext uri="{FF2B5EF4-FFF2-40B4-BE49-F238E27FC236}">
                <a16:creationId xmlns:a16="http://schemas.microsoft.com/office/drawing/2014/main" id="{96FB4CCC-68AD-4AF2-B4C1-91E8A8C5B9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00200"/>
            <a:ext cx="9144000" cy="402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698652" y="43999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2720042" y="4430329"/>
            <a:ext cx="257629" cy="171245"/>
          </a:xfrm>
          <a:prstGeom prst="rect">
            <a:avLst/>
          </a:prstGeom>
          <a:noFill/>
          <a:ln w="9525">
            <a:noFill/>
            <a:miter lim="800000"/>
            <a:headEnd/>
            <a:tailEnd/>
          </a:ln>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descr="europa40mres_2.gif                                             00051827Mac OS X                       BADBF046:">
            <a:extLst>
              <a:ext uri="{FF2B5EF4-FFF2-40B4-BE49-F238E27FC236}">
                <a16:creationId xmlns:a16="http://schemas.microsoft.com/office/drawing/2014/main" id="{F3D235F1-AC14-41C2-ADFC-37C5AC06BC60}"/>
              </a:ext>
            </a:extLst>
          </p:cNvPr>
          <p:cNvPicPr>
            <a:picLocks noChangeAspect="1" noChangeArrowheads="1"/>
          </p:cNvPicPr>
          <p:nvPr/>
        </p:nvPicPr>
        <p:blipFill>
          <a:blip r:embed="rId2">
            <a:lum bright="6000" contrast="20000"/>
            <a:extLst>
              <a:ext uri="{28A0092B-C50C-407E-A947-70E740481C1C}">
                <a14:useLocalDpi xmlns:a14="http://schemas.microsoft.com/office/drawing/2010/main" val="0"/>
              </a:ext>
            </a:extLst>
          </a:blip>
          <a:srcRect/>
          <a:stretch>
            <a:fillRect/>
          </a:stretch>
        </p:blipFill>
        <p:spPr bwMode="auto">
          <a:xfrm>
            <a:off x="558800" y="563563"/>
            <a:ext cx="8024813" cy="572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2">
            <a:extLst>
              <a:ext uri="{FF2B5EF4-FFF2-40B4-BE49-F238E27FC236}">
                <a16:creationId xmlns:a16="http://schemas.microsoft.com/office/drawing/2014/main" id="{C62915FD-DF55-4AF3-90A5-A810126EB2E4}"/>
              </a:ext>
            </a:extLst>
          </p:cNvPr>
          <p:cNvSpPr txBox="1">
            <a:spLocks noChangeArrowheads="1"/>
          </p:cNvSpPr>
          <p:nvPr>
            <p:custDataLst>
              <p:tags r:id="rId1"/>
            </p:custDataLst>
          </p:nvPr>
        </p:nvSpPr>
        <p:spPr bwMode="auto">
          <a:xfrm>
            <a:off x="0" y="304800"/>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3200">
                <a:solidFill>
                  <a:srgbClr val="FF0000"/>
                </a:solidFill>
                <a:latin typeface="Arial" panose="020B0604020202020204" pitchFamily="34" charset="0"/>
              </a:rPr>
              <a:t>Europa might have a subsurface ocean of water</a:t>
            </a:r>
          </a:p>
        </p:txBody>
      </p:sp>
      <p:pic>
        <p:nvPicPr>
          <p:cNvPr id="41986" name="Picture 4" descr="EuropaInterior1">
            <a:extLst>
              <a:ext uri="{FF2B5EF4-FFF2-40B4-BE49-F238E27FC236}">
                <a16:creationId xmlns:a16="http://schemas.microsoft.com/office/drawing/2014/main" id="{8D8FA569-EA2B-46D5-8EDD-77865844335F}"/>
              </a:ext>
            </a:extLst>
          </p:cNvPr>
          <p:cNvPicPr>
            <a:picLocks noChangeAspect="1" noChangeArrowheads="1"/>
          </p:cNvPicPr>
          <p:nvPr/>
        </p:nvPicPr>
        <p:blipFill>
          <a:blip r:embed="rId4">
            <a:lum contrast="8000"/>
            <a:extLst>
              <a:ext uri="{28A0092B-C50C-407E-A947-70E740481C1C}">
                <a14:useLocalDpi xmlns:a14="http://schemas.microsoft.com/office/drawing/2010/main" val="0"/>
              </a:ext>
            </a:extLst>
          </a:blip>
          <a:srcRect t="52072" b="2219"/>
          <a:stretch>
            <a:fillRect/>
          </a:stretch>
        </p:blipFill>
        <p:spPr bwMode="auto">
          <a:xfrm>
            <a:off x="381000" y="1457325"/>
            <a:ext cx="8610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2" descr="Fig. 10.3 (color)                                              00049E4EMacintosh HD                   BA578DA3:">
            <a:extLst>
              <a:ext uri="{FF2B5EF4-FFF2-40B4-BE49-F238E27FC236}">
                <a16:creationId xmlns:a16="http://schemas.microsoft.com/office/drawing/2014/main" id="{DECAE70B-9165-40DA-9F3D-3390EB6599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184" t="3220" r="1729" b="3122"/>
          <a:stretch>
            <a:fillRect/>
          </a:stretch>
        </p:blipFill>
        <p:spPr bwMode="auto">
          <a:xfrm>
            <a:off x="990600" y="2133600"/>
            <a:ext cx="6705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Title 2">
            <a:extLst>
              <a:ext uri="{FF2B5EF4-FFF2-40B4-BE49-F238E27FC236}">
                <a16:creationId xmlns:a16="http://schemas.microsoft.com/office/drawing/2014/main" id="{123496FC-E0F7-408E-BD00-0C3D752DAA04}"/>
              </a:ext>
            </a:extLst>
          </p:cNvPr>
          <p:cNvSpPr>
            <a:spLocks/>
          </p:cNvSpPr>
          <p:nvPr/>
        </p:nvSpPr>
        <p:spPr bwMode="auto">
          <a:xfrm>
            <a:off x="381000" y="0"/>
            <a:ext cx="822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3600">
                <a:solidFill>
                  <a:schemeClr val="tx2"/>
                </a:solidFill>
              </a:rPr>
              <a:t>Tidal squeezing model</a:t>
            </a:r>
          </a:p>
        </p:txBody>
      </p:sp>
      <p:sp>
        <p:nvSpPr>
          <p:cNvPr id="44035" name="Content Placeholder 3">
            <a:extLst>
              <a:ext uri="{FF2B5EF4-FFF2-40B4-BE49-F238E27FC236}">
                <a16:creationId xmlns:a16="http://schemas.microsoft.com/office/drawing/2014/main" id="{412B7B6B-50F5-4100-BD46-84E91371973A}"/>
              </a:ext>
            </a:extLst>
          </p:cNvPr>
          <p:cNvSpPr>
            <a:spLocks/>
          </p:cNvSpPr>
          <p:nvPr/>
        </p:nvSpPr>
        <p:spPr bwMode="auto">
          <a:xfrm>
            <a:off x="381000" y="609600"/>
            <a:ext cx="8229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20000"/>
              </a:spcBef>
              <a:buFontTx/>
              <a:buChar char="•"/>
            </a:pPr>
            <a:r>
              <a:rPr lang="en-US" altLang="en-US">
                <a:solidFill>
                  <a:srgbClr val="FF0000"/>
                </a:solidFill>
                <a:latin typeface="Arial" panose="020B0604020202020204" pitchFamily="34" charset="0"/>
                <a:cs typeface="Arial" panose="020B0604020202020204" pitchFamily="34" charset="0"/>
              </a:rPr>
              <a:t>tides open and close cracks in ice</a:t>
            </a:r>
          </a:p>
          <a:p>
            <a:pPr>
              <a:spcBef>
                <a:spcPct val="20000"/>
              </a:spcBef>
              <a:buFontTx/>
              <a:buChar char="•"/>
            </a:pPr>
            <a:r>
              <a:rPr lang="en-US" altLang="en-US">
                <a:solidFill>
                  <a:srgbClr val="FF0000"/>
                </a:solidFill>
                <a:latin typeface="Arial" panose="020B0604020202020204" pitchFamily="34" charset="0"/>
                <a:cs typeface="Arial" panose="020B0604020202020204" pitchFamily="34" charset="0"/>
              </a:rPr>
              <a:t>while a crack is open, water and slush enter the crack and this material is squeezed up as crack closes</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2">
            <a:extLst>
              <a:ext uri="{FF2B5EF4-FFF2-40B4-BE49-F238E27FC236}">
                <a16:creationId xmlns:a16="http://schemas.microsoft.com/office/drawing/2014/main" id="{D443EA61-2775-4F97-BB11-CEC94DF61366}"/>
              </a:ext>
            </a:extLst>
          </p:cNvPr>
          <p:cNvSpPr txBox="1">
            <a:spLocks noChangeArrowheads="1"/>
          </p:cNvSpPr>
          <p:nvPr>
            <p:custDataLst>
              <p:tags r:id="rId1"/>
            </p:custDataLst>
          </p:nvPr>
        </p:nvSpPr>
        <p:spPr bwMode="auto">
          <a:xfrm>
            <a:off x="0" y="1752600"/>
            <a:ext cx="9144000" cy="335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3200" b="1">
                <a:solidFill>
                  <a:srgbClr val="FF0000"/>
                </a:solidFill>
                <a:latin typeface="Arial" panose="020B0604020202020204" pitchFamily="34" charset="0"/>
              </a:rPr>
              <a:t>Europa has the Ingredients for Life</a:t>
            </a:r>
          </a:p>
          <a:p>
            <a:pPr algn="ctr">
              <a:spcBef>
                <a:spcPct val="50000"/>
              </a:spcBef>
            </a:pPr>
            <a:endParaRPr lang="en-US" altLang="en-US" sz="3200" b="1">
              <a:solidFill>
                <a:srgbClr val="FF0000"/>
              </a:solidFill>
              <a:latin typeface="Arial" panose="020B0604020202020204" pitchFamily="34" charset="0"/>
            </a:endParaRPr>
          </a:p>
          <a:p>
            <a:pPr>
              <a:spcBef>
                <a:spcPct val="50000"/>
              </a:spcBef>
              <a:buFontTx/>
              <a:buAutoNum type="arabicPeriod"/>
            </a:pPr>
            <a:r>
              <a:rPr lang="en-US" altLang="en-US">
                <a:solidFill>
                  <a:srgbClr val="FF0000"/>
                </a:solidFill>
                <a:latin typeface="Arial" panose="020B0604020202020204" pitchFamily="34" charset="0"/>
              </a:rPr>
              <a:t>Water in the form of a sub-surface ocean</a:t>
            </a:r>
          </a:p>
          <a:p>
            <a:pPr>
              <a:spcBef>
                <a:spcPct val="50000"/>
              </a:spcBef>
              <a:buFontTx/>
              <a:buAutoNum type="arabicPeriod"/>
            </a:pPr>
            <a:r>
              <a:rPr lang="en-US" altLang="en-US">
                <a:solidFill>
                  <a:srgbClr val="FF0000"/>
                </a:solidFill>
                <a:latin typeface="Arial" panose="020B0604020202020204" pitchFamily="34" charset="0"/>
              </a:rPr>
              <a:t>Carbon-rich nutrients from meteoritic debris which percolate down from the surface</a:t>
            </a:r>
          </a:p>
          <a:p>
            <a:pPr>
              <a:spcBef>
                <a:spcPct val="50000"/>
              </a:spcBef>
              <a:buFontTx/>
              <a:buAutoNum type="arabicPeriod"/>
            </a:pPr>
            <a:r>
              <a:rPr lang="en-US" altLang="en-US">
                <a:solidFill>
                  <a:srgbClr val="FF0000"/>
                </a:solidFill>
                <a:latin typeface="Arial" panose="020B0604020202020204" pitchFamily="34" charset="0"/>
              </a:rPr>
              <a:t>Geothermal energy from tidal flexing</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2" descr=" gany1.jpg                                                      00051827Mac OS X                       BADBF046:">
            <a:extLst>
              <a:ext uri="{FF2B5EF4-FFF2-40B4-BE49-F238E27FC236}">
                <a16:creationId xmlns:a16="http://schemas.microsoft.com/office/drawing/2014/main" id="{62D94447-A74D-4A92-BACE-7AACBDBEE58E}"/>
              </a:ext>
            </a:extLst>
          </p:cNvPr>
          <p:cNvPicPr>
            <a:picLocks noChangeAspect="1" noChangeArrowheads="1"/>
          </p:cNvPicPr>
          <p:nvPr/>
        </p:nvPicPr>
        <p:blipFill>
          <a:blip r:embed="rId3">
            <a:lum contrast="4000"/>
            <a:extLst>
              <a:ext uri="{28A0092B-C50C-407E-A947-70E740481C1C}">
                <a14:useLocalDpi xmlns:a14="http://schemas.microsoft.com/office/drawing/2010/main" val="0"/>
              </a:ext>
            </a:extLst>
          </a:blip>
          <a:srcRect/>
          <a:stretch>
            <a:fillRect/>
          </a:stretch>
        </p:blipFill>
        <p:spPr bwMode="auto">
          <a:xfrm>
            <a:off x="1984375" y="841375"/>
            <a:ext cx="5173663" cy="517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2" name="Rectangle 3">
            <a:extLst>
              <a:ext uri="{FF2B5EF4-FFF2-40B4-BE49-F238E27FC236}">
                <a16:creationId xmlns:a16="http://schemas.microsoft.com/office/drawing/2014/main" id="{B4E756C1-0EDA-4CAE-8843-8C45E7F3E798}"/>
              </a:ext>
            </a:extLst>
          </p:cNvPr>
          <p:cNvSpPr>
            <a:spLocks noChangeArrowheads="1"/>
          </p:cNvSpPr>
          <p:nvPr/>
        </p:nvSpPr>
        <p:spPr bwMode="auto">
          <a:xfrm>
            <a:off x="6400800" y="5410200"/>
            <a:ext cx="167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Ganymede</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026" descr="JUP_79HC283ganymede.gif                                        00051827Mac OS X                       BADBF046:">
            <a:extLst>
              <a:ext uri="{FF2B5EF4-FFF2-40B4-BE49-F238E27FC236}">
                <a16:creationId xmlns:a16="http://schemas.microsoft.com/office/drawing/2014/main" id="{363068CB-561C-4F0C-882F-209B39037504}"/>
              </a:ext>
            </a:extLst>
          </p:cNvPr>
          <p:cNvPicPr>
            <a:picLocks noChangeAspect="1" noChangeArrowheads="1"/>
          </p:cNvPicPr>
          <p:nvPr/>
        </p:nvPicPr>
        <p:blipFill>
          <a:blip r:embed="rId2">
            <a:lum contrast="22000"/>
            <a:extLst>
              <a:ext uri="{28A0092B-C50C-407E-A947-70E740481C1C}">
                <a14:useLocalDpi xmlns:a14="http://schemas.microsoft.com/office/drawing/2010/main" val="0"/>
              </a:ext>
            </a:extLst>
          </a:blip>
          <a:srcRect/>
          <a:stretch>
            <a:fillRect/>
          </a:stretch>
        </p:blipFill>
        <p:spPr bwMode="auto">
          <a:xfrm>
            <a:off x="990600" y="762000"/>
            <a:ext cx="7086600" cy="548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2" descr=" gany2.jpg                                                      00051827Mac OS X                       BADBF046:">
            <a:extLst>
              <a:ext uri="{FF2B5EF4-FFF2-40B4-BE49-F238E27FC236}">
                <a16:creationId xmlns:a16="http://schemas.microsoft.com/office/drawing/2014/main" id="{C4637DCC-6EB4-4BDD-BA84-8916BBF6C7D0}"/>
              </a:ext>
            </a:extLst>
          </p:cNvPr>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106363" y="304800"/>
            <a:ext cx="8885237" cy="592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descr="gan1.jpg                                                       00060D34Mac OS X                       BADBF046:">
            <a:extLst>
              <a:ext uri="{FF2B5EF4-FFF2-40B4-BE49-F238E27FC236}">
                <a16:creationId xmlns:a16="http://schemas.microsoft.com/office/drawing/2014/main" id="{B6E2C972-9B58-4876-A65B-F4A3C7A65CF7}"/>
              </a:ext>
            </a:extLst>
          </p:cNvPr>
          <p:cNvPicPr>
            <a:picLocks noChangeAspect="1" noChangeArrowheads="1"/>
          </p:cNvPicPr>
          <p:nvPr/>
        </p:nvPicPr>
        <p:blipFill>
          <a:blip r:embed="rId3">
            <a:lum contrast="6000"/>
            <a:extLst>
              <a:ext uri="{28A0092B-C50C-407E-A947-70E740481C1C}">
                <a14:useLocalDpi xmlns:a14="http://schemas.microsoft.com/office/drawing/2010/main" val="0"/>
              </a:ext>
            </a:extLst>
          </a:blip>
          <a:srcRect/>
          <a:stretch>
            <a:fillRect/>
          </a:stretch>
        </p:blipFill>
        <p:spPr bwMode="auto">
          <a:xfrm>
            <a:off x="685800" y="676275"/>
            <a:ext cx="62484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2" name="Text Box 3">
            <a:extLst>
              <a:ext uri="{FF2B5EF4-FFF2-40B4-BE49-F238E27FC236}">
                <a16:creationId xmlns:a16="http://schemas.microsoft.com/office/drawing/2014/main" id="{75774107-014C-4F90-97B3-6905448F2199}"/>
              </a:ext>
            </a:extLst>
          </p:cNvPr>
          <p:cNvSpPr txBox="1">
            <a:spLocks noChangeArrowheads="1"/>
          </p:cNvSpPr>
          <p:nvPr/>
        </p:nvSpPr>
        <p:spPr bwMode="auto">
          <a:xfrm>
            <a:off x="6934200" y="2057400"/>
            <a:ext cx="2209800" cy="447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3"/>
                </a:solidFill>
                <a:latin typeface="Arial" panose="020B0604020202020204" pitchFamily="34" charset="0"/>
              </a:rPr>
              <a:t>On Earth, similar types of features form when tectonic faulting breaks the crust and the intervening blocks are pulled apart and rotate.</a:t>
            </a:r>
          </a:p>
          <a:p>
            <a:pPr>
              <a:spcBef>
                <a:spcPct val="50000"/>
              </a:spcBef>
            </a:pPr>
            <a:endParaRPr lang="en-US" altLang="en-US" sz="1800">
              <a:solidFill>
                <a:srgbClr val="FF0003"/>
              </a:solidFill>
              <a:latin typeface="Arial" panose="020B0604020202020204" pitchFamily="34" charset="0"/>
            </a:endParaRPr>
          </a:p>
          <a:p>
            <a:pPr>
              <a:spcBef>
                <a:spcPct val="50000"/>
              </a:spcBef>
            </a:pPr>
            <a:endParaRPr lang="en-US" altLang="en-US" sz="1800">
              <a:solidFill>
                <a:srgbClr val="FF0003"/>
              </a:solidFill>
              <a:latin typeface="Arial" panose="020B0604020202020204" pitchFamily="34" charset="0"/>
            </a:endParaRPr>
          </a:p>
          <a:p>
            <a:pPr>
              <a:spcBef>
                <a:spcPct val="50000"/>
              </a:spcBef>
            </a:pPr>
            <a:endParaRPr lang="en-US" altLang="en-US" sz="1800">
              <a:solidFill>
                <a:srgbClr val="FF0003"/>
              </a:solidFill>
              <a:latin typeface="Arial" panose="020B0604020202020204" pitchFamily="34" charset="0"/>
            </a:endParaRPr>
          </a:p>
          <a:p>
            <a:pPr>
              <a:spcBef>
                <a:spcPct val="50000"/>
              </a:spcBef>
            </a:pPr>
            <a:endParaRPr lang="en-US" altLang="en-US" sz="1800">
              <a:solidFill>
                <a:srgbClr val="FF0003"/>
              </a:solidFill>
              <a:latin typeface="Arial" panose="020B0604020202020204" pitchFamily="34" charset="0"/>
            </a:endParaRPr>
          </a:p>
          <a:p>
            <a:pPr>
              <a:spcBef>
                <a:spcPct val="50000"/>
              </a:spcBef>
            </a:pPr>
            <a:r>
              <a:rPr lang="en-US" altLang="en-US" sz="1400">
                <a:solidFill>
                  <a:srgbClr val="FF0003"/>
                </a:solidFill>
                <a:latin typeface="Arial" panose="020B0604020202020204" pitchFamily="34" charset="0"/>
              </a:rPr>
              <a:t>Taken at a range of 2,090 km</a:t>
            </a:r>
          </a:p>
        </p:txBody>
      </p:sp>
      <p:sp>
        <p:nvSpPr>
          <p:cNvPr id="61443" name="Text Box 4">
            <a:extLst>
              <a:ext uri="{FF2B5EF4-FFF2-40B4-BE49-F238E27FC236}">
                <a16:creationId xmlns:a16="http://schemas.microsoft.com/office/drawing/2014/main" id="{E9945A7C-41AE-475F-A8BB-CBBD4D1BAEFA}"/>
              </a:ext>
            </a:extLst>
          </p:cNvPr>
          <p:cNvSpPr txBox="1">
            <a:spLocks noChangeArrowheads="1"/>
          </p:cNvSpPr>
          <p:nvPr/>
        </p:nvSpPr>
        <p:spPr bwMode="auto">
          <a:xfrm>
            <a:off x="3276600" y="228600"/>
            <a:ext cx="91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3"/>
                </a:solidFill>
                <a:latin typeface="Arial" panose="020B0604020202020204" pitchFamily="34" charset="0"/>
              </a:rPr>
              <a:t>15 km</a:t>
            </a:r>
          </a:p>
        </p:txBody>
      </p:sp>
      <p:sp>
        <p:nvSpPr>
          <p:cNvPr id="61444" name="Text Box 5">
            <a:extLst>
              <a:ext uri="{FF2B5EF4-FFF2-40B4-BE49-F238E27FC236}">
                <a16:creationId xmlns:a16="http://schemas.microsoft.com/office/drawing/2014/main" id="{57C68D3C-1CF0-4381-BFC7-926E58A3926D}"/>
              </a:ext>
            </a:extLst>
          </p:cNvPr>
          <p:cNvSpPr txBox="1">
            <a:spLocks noChangeArrowheads="1"/>
          </p:cNvSpPr>
          <p:nvPr/>
        </p:nvSpPr>
        <p:spPr bwMode="auto">
          <a:xfrm>
            <a:off x="-76200" y="3367088"/>
            <a:ext cx="914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3"/>
                </a:solidFill>
                <a:latin typeface="Arial" panose="020B0604020202020204" pitchFamily="34" charset="0"/>
              </a:rPr>
              <a:t>16 km</a:t>
            </a:r>
          </a:p>
        </p:txBody>
      </p:sp>
      <p:sp>
        <p:nvSpPr>
          <p:cNvPr id="61445" name="Line 6">
            <a:extLst>
              <a:ext uri="{FF2B5EF4-FFF2-40B4-BE49-F238E27FC236}">
                <a16:creationId xmlns:a16="http://schemas.microsoft.com/office/drawing/2014/main" id="{DC6FCFE2-7357-4A6A-B2B7-C915AB794FC9}"/>
              </a:ext>
            </a:extLst>
          </p:cNvPr>
          <p:cNvSpPr>
            <a:spLocks noChangeShapeType="1"/>
          </p:cNvSpPr>
          <p:nvPr/>
        </p:nvSpPr>
        <p:spPr bwMode="auto">
          <a:xfrm>
            <a:off x="4191000" y="457200"/>
            <a:ext cx="2667000" cy="0"/>
          </a:xfrm>
          <a:prstGeom prst="line">
            <a:avLst/>
          </a:prstGeom>
          <a:noFill/>
          <a:ln w="12700">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446" name="Line 7">
            <a:extLst>
              <a:ext uri="{FF2B5EF4-FFF2-40B4-BE49-F238E27FC236}">
                <a16:creationId xmlns:a16="http://schemas.microsoft.com/office/drawing/2014/main" id="{A90F561F-53D7-4E74-A814-EA9BCB56574D}"/>
              </a:ext>
            </a:extLst>
          </p:cNvPr>
          <p:cNvSpPr>
            <a:spLocks noChangeShapeType="1"/>
          </p:cNvSpPr>
          <p:nvPr/>
        </p:nvSpPr>
        <p:spPr bwMode="auto">
          <a:xfrm flipH="1">
            <a:off x="762000" y="457200"/>
            <a:ext cx="2438400" cy="0"/>
          </a:xfrm>
          <a:prstGeom prst="line">
            <a:avLst/>
          </a:prstGeom>
          <a:noFill/>
          <a:ln w="12700">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447" name="Line 8">
            <a:extLst>
              <a:ext uri="{FF2B5EF4-FFF2-40B4-BE49-F238E27FC236}">
                <a16:creationId xmlns:a16="http://schemas.microsoft.com/office/drawing/2014/main" id="{FC866B9F-BEFA-4441-8C1C-AE26E03CB0EF}"/>
              </a:ext>
            </a:extLst>
          </p:cNvPr>
          <p:cNvSpPr>
            <a:spLocks noChangeShapeType="1"/>
          </p:cNvSpPr>
          <p:nvPr/>
        </p:nvSpPr>
        <p:spPr bwMode="auto">
          <a:xfrm flipV="1">
            <a:off x="381000" y="914400"/>
            <a:ext cx="0" cy="2286000"/>
          </a:xfrm>
          <a:prstGeom prst="line">
            <a:avLst/>
          </a:prstGeom>
          <a:noFill/>
          <a:ln w="12700">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448" name="Line 9">
            <a:extLst>
              <a:ext uri="{FF2B5EF4-FFF2-40B4-BE49-F238E27FC236}">
                <a16:creationId xmlns:a16="http://schemas.microsoft.com/office/drawing/2014/main" id="{DD588D57-B7F9-4923-B695-116ABE829F68}"/>
              </a:ext>
            </a:extLst>
          </p:cNvPr>
          <p:cNvSpPr>
            <a:spLocks noChangeShapeType="1"/>
          </p:cNvSpPr>
          <p:nvPr/>
        </p:nvSpPr>
        <p:spPr bwMode="auto">
          <a:xfrm>
            <a:off x="381000" y="3886200"/>
            <a:ext cx="0" cy="2590800"/>
          </a:xfrm>
          <a:prstGeom prst="line">
            <a:avLst/>
          </a:prstGeom>
          <a:noFill/>
          <a:ln w="12700">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4" descr="callist1.gif                                                   00051B43Mac OS X                       BADBF046:">
            <a:extLst>
              <a:ext uri="{FF2B5EF4-FFF2-40B4-BE49-F238E27FC236}">
                <a16:creationId xmlns:a16="http://schemas.microsoft.com/office/drawing/2014/main" id="{96432A53-6FB4-4E8A-8C52-F0C11BDCD07D}"/>
              </a:ext>
            </a:extLst>
          </p:cNvPr>
          <p:cNvPicPr>
            <a:picLocks noChangeAspect="1" noChangeArrowheads="1"/>
          </p:cNvPicPr>
          <p:nvPr/>
        </p:nvPicPr>
        <p:blipFill>
          <a:blip r:embed="rId3">
            <a:lum contrast="10000"/>
            <a:extLst>
              <a:ext uri="{28A0092B-C50C-407E-A947-70E740481C1C}">
                <a14:useLocalDpi xmlns:a14="http://schemas.microsoft.com/office/drawing/2010/main" val="0"/>
              </a:ext>
            </a:extLst>
          </a:blip>
          <a:srcRect/>
          <a:stretch>
            <a:fillRect/>
          </a:stretch>
        </p:blipFill>
        <p:spPr bwMode="auto">
          <a:xfrm>
            <a:off x="1524000" y="304800"/>
            <a:ext cx="56388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0" name="Rectangle 3">
            <a:extLst>
              <a:ext uri="{FF2B5EF4-FFF2-40B4-BE49-F238E27FC236}">
                <a16:creationId xmlns:a16="http://schemas.microsoft.com/office/drawing/2014/main" id="{3BB99FB2-D8EE-48E0-939D-C997FC75D731}"/>
              </a:ext>
            </a:extLst>
          </p:cNvPr>
          <p:cNvSpPr>
            <a:spLocks noChangeArrowheads="1"/>
          </p:cNvSpPr>
          <p:nvPr/>
        </p:nvSpPr>
        <p:spPr bwMode="auto">
          <a:xfrm>
            <a:off x="6934200" y="5486400"/>
            <a:ext cx="1184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Callisto</a:t>
            </a: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026" descr="callistoterrain_gal.jpg                                        0005D274Mac OS X                       BADBF046:">
            <a:extLst>
              <a:ext uri="{FF2B5EF4-FFF2-40B4-BE49-F238E27FC236}">
                <a16:creationId xmlns:a16="http://schemas.microsoft.com/office/drawing/2014/main" id="{01C7B270-AAB9-40BD-B136-056E63A64F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538" y="730250"/>
            <a:ext cx="7145337" cy="539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8" name="Rectangle 1027">
            <a:extLst>
              <a:ext uri="{FF2B5EF4-FFF2-40B4-BE49-F238E27FC236}">
                <a16:creationId xmlns:a16="http://schemas.microsoft.com/office/drawing/2014/main" id="{8594C73F-1C99-4BDC-85C7-E99155F1BAB1}"/>
              </a:ext>
            </a:extLst>
          </p:cNvPr>
          <p:cNvSpPr>
            <a:spLocks noChangeArrowheads="1"/>
          </p:cNvSpPr>
          <p:nvPr/>
        </p:nvSpPr>
        <p:spPr bwMode="auto">
          <a:xfrm>
            <a:off x="3200400" y="6019800"/>
            <a:ext cx="236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resolution 3 m</a:t>
            </a:r>
          </a:p>
        </p:txBody>
      </p:sp>
      <p:sp>
        <p:nvSpPr>
          <p:cNvPr id="65539" name="Rectangle 1028">
            <a:extLst>
              <a:ext uri="{FF2B5EF4-FFF2-40B4-BE49-F238E27FC236}">
                <a16:creationId xmlns:a16="http://schemas.microsoft.com/office/drawing/2014/main" id="{598A8B4F-0CE6-4597-AC1B-BF42BCE1615E}"/>
              </a:ext>
            </a:extLst>
          </p:cNvPr>
          <p:cNvSpPr>
            <a:spLocks noChangeArrowheads="1"/>
          </p:cNvSpPr>
          <p:nvPr/>
        </p:nvSpPr>
        <p:spPr bwMode="auto">
          <a:xfrm>
            <a:off x="1143000" y="228600"/>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mounds 100 m high due to ejecta from an impact</a:t>
            </a:r>
          </a:p>
        </p:txBody>
      </p:sp>
      <p:sp>
        <p:nvSpPr>
          <p:cNvPr id="65540" name="Rectangle 1029">
            <a:extLst>
              <a:ext uri="{FF2B5EF4-FFF2-40B4-BE49-F238E27FC236}">
                <a16:creationId xmlns:a16="http://schemas.microsoft.com/office/drawing/2014/main" id="{EDDDEBA6-2F76-4B9F-AC1A-2E2249D409EE}"/>
              </a:ext>
            </a:extLst>
          </p:cNvPr>
          <p:cNvSpPr>
            <a:spLocks noChangeArrowheads="1"/>
          </p:cNvSpPr>
          <p:nvPr/>
        </p:nvSpPr>
        <p:spPr bwMode="auto">
          <a:xfrm>
            <a:off x="76200" y="3962400"/>
            <a:ext cx="1752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ice erosion of mounds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34124"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836158" y="4303324"/>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19480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2680301" y="4395391"/>
            <a:ext cx="257629" cy="171245"/>
          </a:xfrm>
          <a:prstGeom prst="rect">
            <a:avLst/>
          </a:prstGeom>
          <a:noFill/>
          <a:ln w="9525">
            <a:noFill/>
            <a:miter lim="800000"/>
            <a:headEnd/>
            <a:tailEnd/>
          </a:ln>
        </p:spPr>
      </p:pic>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2" descr="cal3.jpg                                                       00051B43Mac OS X                       BADBF046:">
            <a:extLst>
              <a:ext uri="{FF2B5EF4-FFF2-40B4-BE49-F238E27FC236}">
                <a16:creationId xmlns:a16="http://schemas.microsoft.com/office/drawing/2014/main" id="{12306947-E81B-4D5F-A08F-300B5F5667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609600"/>
            <a:ext cx="5486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2" descr="calistooooooooo3.jpg                                           00060D34Mac OS X                       BADBF046:">
            <a:extLst>
              <a:ext uri="{FF2B5EF4-FFF2-40B4-BE49-F238E27FC236}">
                <a16:creationId xmlns:a16="http://schemas.microsoft.com/office/drawing/2014/main" id="{56B9BDD7-D310-447B-9A60-E923C42EF192}"/>
              </a:ext>
            </a:extLst>
          </p:cNvPr>
          <p:cNvPicPr>
            <a:picLocks noChangeAspect="1" noChangeArrowheads="1"/>
          </p:cNvPicPr>
          <p:nvPr/>
        </p:nvPicPr>
        <p:blipFill>
          <a:blip r:embed="rId3">
            <a:lum contrast="4000"/>
            <a:extLst>
              <a:ext uri="{28A0092B-C50C-407E-A947-70E740481C1C}">
                <a14:useLocalDpi xmlns:a14="http://schemas.microsoft.com/office/drawing/2010/main" val="0"/>
              </a:ext>
            </a:extLst>
          </a:blip>
          <a:srcRect/>
          <a:stretch>
            <a:fillRect/>
          </a:stretch>
        </p:blipFill>
        <p:spPr bwMode="auto">
          <a:xfrm>
            <a:off x="2286000" y="76200"/>
            <a:ext cx="6705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0" name="Text Box 3">
            <a:extLst>
              <a:ext uri="{FF2B5EF4-FFF2-40B4-BE49-F238E27FC236}">
                <a16:creationId xmlns:a16="http://schemas.microsoft.com/office/drawing/2014/main" id="{12C3F30D-5E95-4F21-A29D-A361E32333FC}"/>
              </a:ext>
            </a:extLst>
          </p:cNvPr>
          <p:cNvSpPr txBox="1">
            <a:spLocks noChangeArrowheads="1"/>
          </p:cNvSpPr>
          <p:nvPr/>
        </p:nvSpPr>
        <p:spPr bwMode="auto">
          <a:xfrm>
            <a:off x="228600" y="1066800"/>
            <a:ext cx="3429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3"/>
                </a:solidFill>
                <a:latin typeface="Arial" panose="020B0604020202020204" pitchFamily="34" charset="0"/>
              </a:rPr>
              <a:t>This circular structure, 1800 km across, was caused by an impact, and resembles multi-ring impact craters on Earth</a:t>
            </a:r>
            <a:r>
              <a:rPr lang="ja-JP" altLang="en-US" sz="1800">
                <a:solidFill>
                  <a:srgbClr val="FF0003"/>
                </a:solidFill>
                <a:latin typeface="Arial" panose="020B0604020202020204" pitchFamily="34" charset="0"/>
              </a:rPr>
              <a:t>’</a:t>
            </a:r>
            <a:r>
              <a:rPr lang="en-US" altLang="ja-JP" sz="1800">
                <a:solidFill>
                  <a:srgbClr val="FF0003"/>
                </a:solidFill>
                <a:latin typeface="Arial" panose="020B0604020202020204" pitchFamily="34" charset="0"/>
              </a:rPr>
              <a:t>s Moon — Valhalla impact.</a:t>
            </a:r>
            <a:endParaRPr lang="en-US" altLang="en-US" sz="1800">
              <a:solidFill>
                <a:srgbClr val="FF0003"/>
              </a:solidFill>
              <a:latin typeface="Arial" panose="020B0604020202020204" pitchFamily="34" charset="0"/>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3" name="Picture 2" descr="&#10;calart.jpg                                                     00060D34Mac OS X                       BADBF046:">
            <a:extLst>
              <a:ext uri="{FF2B5EF4-FFF2-40B4-BE49-F238E27FC236}">
                <a16:creationId xmlns:a16="http://schemas.microsoft.com/office/drawing/2014/main" id="{62D67B1A-D022-4BCD-9D37-412B63DAE1D6}"/>
              </a:ext>
            </a:extLst>
          </p:cNvPr>
          <p:cNvPicPr>
            <a:picLocks noChangeAspect="1" noChangeArrowheads="1"/>
          </p:cNvPicPr>
          <p:nvPr/>
        </p:nvPicPr>
        <p:blipFill>
          <a:blip r:embed="rId3">
            <a:lum contrast="8000"/>
            <a:extLst>
              <a:ext uri="{28A0092B-C50C-407E-A947-70E740481C1C}">
                <a14:useLocalDpi xmlns:a14="http://schemas.microsoft.com/office/drawing/2010/main" val="0"/>
              </a:ext>
            </a:extLst>
          </a:blip>
          <a:srcRect/>
          <a:stretch>
            <a:fillRect/>
          </a:stretch>
        </p:blipFill>
        <p:spPr bwMode="auto">
          <a:xfrm>
            <a:off x="804863" y="541338"/>
            <a:ext cx="7534275" cy="577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4" name="Text Box 3">
            <a:extLst>
              <a:ext uri="{FF2B5EF4-FFF2-40B4-BE49-F238E27FC236}">
                <a16:creationId xmlns:a16="http://schemas.microsoft.com/office/drawing/2014/main" id="{58575D3D-9C23-4C20-B357-444775C4BB29}"/>
              </a:ext>
            </a:extLst>
          </p:cNvPr>
          <p:cNvSpPr txBox="1">
            <a:spLocks noChangeArrowheads="1"/>
          </p:cNvSpPr>
          <p:nvPr/>
        </p:nvSpPr>
        <p:spPr bwMode="auto">
          <a:xfrm>
            <a:off x="2209800" y="228600"/>
            <a:ext cx="61722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3"/>
                </a:solidFill>
                <a:latin typeface="Arial" panose="020B0604020202020204" pitchFamily="34" charset="0"/>
              </a:rPr>
              <a:t>Artist</a:t>
            </a:r>
            <a:r>
              <a:rPr lang="ja-JP" altLang="en-US" sz="1800">
                <a:solidFill>
                  <a:srgbClr val="FF0003"/>
                </a:solidFill>
                <a:latin typeface="Arial" panose="020B0604020202020204" pitchFamily="34" charset="0"/>
              </a:rPr>
              <a:t>’</a:t>
            </a:r>
            <a:r>
              <a:rPr lang="en-US" altLang="ja-JP" sz="1800">
                <a:solidFill>
                  <a:srgbClr val="FF0003"/>
                </a:solidFill>
                <a:latin typeface="Arial" panose="020B0604020202020204" pitchFamily="34" charset="0"/>
              </a:rPr>
              <a:t>s conception based on recent NASA data.</a:t>
            </a:r>
          </a:p>
          <a:p>
            <a:pPr>
              <a:spcBef>
                <a:spcPct val="50000"/>
              </a:spcBef>
            </a:pPr>
            <a:endParaRPr lang="en-US" altLang="en-US" sz="1800">
              <a:solidFill>
                <a:srgbClr val="FF0003"/>
              </a:solidFill>
              <a:latin typeface="Arial" panose="020B0604020202020204" pitchFamily="34" charset="0"/>
            </a:endParaRPr>
          </a:p>
        </p:txBody>
      </p:sp>
      <p:sp>
        <p:nvSpPr>
          <p:cNvPr id="74755" name="Text Box 4">
            <a:extLst>
              <a:ext uri="{FF2B5EF4-FFF2-40B4-BE49-F238E27FC236}">
                <a16:creationId xmlns:a16="http://schemas.microsoft.com/office/drawing/2014/main" id="{E2360FC9-B183-472A-91D8-9A27331624B9}"/>
              </a:ext>
            </a:extLst>
          </p:cNvPr>
          <p:cNvSpPr txBox="1">
            <a:spLocks noChangeArrowheads="1"/>
          </p:cNvSpPr>
          <p:nvPr/>
        </p:nvSpPr>
        <p:spPr bwMode="auto">
          <a:xfrm>
            <a:off x="228600" y="5789613"/>
            <a:ext cx="8534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3"/>
                </a:solidFill>
                <a:latin typeface="Arial" panose="020B0604020202020204" pitchFamily="34" charset="0"/>
              </a:rPr>
              <a:t>Findings show that Calisto might have a salty ocean beneath the icy crust which is 200 km thick.  The ocean below is something more than 6 km, and the interior is made of cold rock and ice — no tidal flexing.</a:t>
            </a:r>
            <a:endParaRPr lang="en-US" altLang="en-US"/>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3" descr="&#10;obliquity.jpg                                                  00051B29Mac OS X                       BADBF046:">
            <a:extLst>
              <a:ext uri="{FF2B5EF4-FFF2-40B4-BE49-F238E27FC236}">
                <a16:creationId xmlns:a16="http://schemas.microsoft.com/office/drawing/2014/main" id="{32FF93E4-140F-412D-AFFB-CFB6740554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6153" t="2490" r="854" b="13492"/>
          <a:stretch>
            <a:fillRect/>
          </a:stretch>
        </p:blipFill>
        <p:spPr bwMode="auto">
          <a:xfrm>
            <a:off x="0" y="1600200"/>
            <a:ext cx="9144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Line 5">
            <a:extLst>
              <a:ext uri="{FF2B5EF4-FFF2-40B4-BE49-F238E27FC236}">
                <a16:creationId xmlns:a16="http://schemas.microsoft.com/office/drawing/2014/main" id="{9C6B521A-C8FF-4976-A78A-D109B345F821}"/>
              </a:ext>
            </a:extLst>
          </p:cNvPr>
          <p:cNvSpPr>
            <a:spLocks noChangeShapeType="1"/>
          </p:cNvSpPr>
          <p:nvPr/>
        </p:nvSpPr>
        <p:spPr bwMode="auto">
          <a:xfrm flipV="1">
            <a:off x="1600200" y="4800600"/>
            <a:ext cx="0" cy="914400"/>
          </a:xfrm>
          <a:prstGeom prst="line">
            <a:avLst/>
          </a:prstGeom>
          <a:noFill/>
          <a:ln w="9525">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39" name="Text Box 6">
            <a:extLst>
              <a:ext uri="{FF2B5EF4-FFF2-40B4-BE49-F238E27FC236}">
                <a16:creationId xmlns:a16="http://schemas.microsoft.com/office/drawing/2014/main" id="{97926517-8237-4F2C-ABC6-9C948C8C87DB}"/>
              </a:ext>
            </a:extLst>
          </p:cNvPr>
          <p:cNvSpPr txBox="1">
            <a:spLocks noChangeArrowheads="1"/>
          </p:cNvSpPr>
          <p:nvPr/>
        </p:nvSpPr>
        <p:spPr bwMode="auto">
          <a:xfrm>
            <a:off x="685800" y="59436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US" altLang="en-US"/>
          </a:p>
        </p:txBody>
      </p:sp>
      <p:sp>
        <p:nvSpPr>
          <p:cNvPr id="14340" name="Text Box 8">
            <a:extLst>
              <a:ext uri="{FF2B5EF4-FFF2-40B4-BE49-F238E27FC236}">
                <a16:creationId xmlns:a16="http://schemas.microsoft.com/office/drawing/2014/main" id="{C5F38550-65FC-4808-8DD7-1122122164B5}"/>
              </a:ext>
            </a:extLst>
          </p:cNvPr>
          <p:cNvSpPr txBox="1">
            <a:spLocks noChangeArrowheads="1"/>
          </p:cNvSpPr>
          <p:nvPr/>
        </p:nvSpPr>
        <p:spPr bwMode="auto">
          <a:xfrm>
            <a:off x="152400" y="5715000"/>
            <a:ext cx="8991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3"/>
                </a:solidFill>
                <a:latin typeface="Arial" panose="020B0604020202020204" pitchFamily="34" charset="0"/>
              </a:rPr>
              <a:t>20% smaller than Jupiter                about 4 times larger than Earth                 2300 km</a:t>
            </a:r>
          </a:p>
        </p:txBody>
      </p:sp>
      <p:sp>
        <p:nvSpPr>
          <p:cNvPr id="14341" name="Line 5">
            <a:extLst>
              <a:ext uri="{FF2B5EF4-FFF2-40B4-BE49-F238E27FC236}">
                <a16:creationId xmlns:a16="http://schemas.microsoft.com/office/drawing/2014/main" id="{FB9AA792-2C8A-4AAA-8395-56A47970AE43}"/>
              </a:ext>
            </a:extLst>
          </p:cNvPr>
          <p:cNvSpPr>
            <a:spLocks noChangeShapeType="1"/>
          </p:cNvSpPr>
          <p:nvPr/>
        </p:nvSpPr>
        <p:spPr bwMode="auto">
          <a:xfrm flipH="1" flipV="1">
            <a:off x="4648200" y="4648200"/>
            <a:ext cx="609600" cy="1066800"/>
          </a:xfrm>
          <a:prstGeom prst="line">
            <a:avLst/>
          </a:prstGeom>
          <a:noFill/>
          <a:ln w="9525">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42" name="Line 5">
            <a:extLst>
              <a:ext uri="{FF2B5EF4-FFF2-40B4-BE49-F238E27FC236}">
                <a16:creationId xmlns:a16="http://schemas.microsoft.com/office/drawing/2014/main" id="{8BD6B8AD-F8F9-4B95-AE14-FF494FAEF3FC}"/>
              </a:ext>
            </a:extLst>
          </p:cNvPr>
          <p:cNvSpPr>
            <a:spLocks noChangeShapeType="1"/>
          </p:cNvSpPr>
          <p:nvPr/>
        </p:nvSpPr>
        <p:spPr bwMode="auto">
          <a:xfrm flipV="1">
            <a:off x="5257800" y="4724400"/>
            <a:ext cx="533400" cy="990600"/>
          </a:xfrm>
          <a:prstGeom prst="line">
            <a:avLst/>
          </a:prstGeom>
          <a:noFill/>
          <a:ln w="9525">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43" name="Line 5">
            <a:extLst>
              <a:ext uri="{FF2B5EF4-FFF2-40B4-BE49-F238E27FC236}">
                <a16:creationId xmlns:a16="http://schemas.microsoft.com/office/drawing/2014/main" id="{E6667348-62C5-4A18-BC06-46D42E630960}"/>
              </a:ext>
            </a:extLst>
          </p:cNvPr>
          <p:cNvSpPr>
            <a:spLocks noChangeShapeType="1"/>
          </p:cNvSpPr>
          <p:nvPr/>
        </p:nvSpPr>
        <p:spPr bwMode="auto">
          <a:xfrm flipV="1">
            <a:off x="8382000" y="4800600"/>
            <a:ext cx="0" cy="914400"/>
          </a:xfrm>
          <a:prstGeom prst="line">
            <a:avLst/>
          </a:prstGeom>
          <a:noFill/>
          <a:ln w="9525">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saturn1.jpg                                                    00051854Mac OS X                       BADBF046:">
            <a:extLst>
              <a:ext uri="{FF2B5EF4-FFF2-40B4-BE49-F238E27FC236}">
                <a16:creationId xmlns:a16="http://schemas.microsoft.com/office/drawing/2014/main" id="{5FE475BD-BF2E-42BB-9EE9-30E22C8858AD}"/>
              </a:ext>
            </a:extLst>
          </p:cNvPr>
          <p:cNvPicPr>
            <a:picLocks noChangeAspect="1" noChangeArrowheads="1"/>
          </p:cNvPicPr>
          <p:nvPr/>
        </p:nvPicPr>
        <p:blipFill>
          <a:blip r:embed="rId3">
            <a:lum contrast="6000"/>
            <a:extLst>
              <a:ext uri="{28A0092B-C50C-407E-A947-70E740481C1C}">
                <a14:useLocalDpi xmlns:a14="http://schemas.microsoft.com/office/drawing/2010/main" val="0"/>
              </a:ext>
            </a:extLst>
          </a:blip>
          <a:srcRect b="30234"/>
          <a:stretch>
            <a:fillRect/>
          </a:stretch>
        </p:blipFill>
        <p:spPr bwMode="auto">
          <a:xfrm>
            <a:off x="304800" y="457200"/>
            <a:ext cx="8686800" cy="484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2" name="Rectangle 3">
            <a:extLst>
              <a:ext uri="{FF2B5EF4-FFF2-40B4-BE49-F238E27FC236}">
                <a16:creationId xmlns:a16="http://schemas.microsoft.com/office/drawing/2014/main" id="{16D463E5-4D1E-44F1-9788-C4A1AE7A9A43}"/>
              </a:ext>
            </a:extLst>
          </p:cNvPr>
          <p:cNvSpPr>
            <a:spLocks noChangeArrowheads="1"/>
          </p:cNvSpPr>
          <p:nvPr/>
        </p:nvSpPr>
        <p:spPr bwMode="auto">
          <a:xfrm>
            <a:off x="4191000" y="5791200"/>
            <a:ext cx="1082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00FFFB"/>
                </a:solidFill>
                <a:latin typeface="Arial" panose="020B0604020202020204" pitchFamily="34" charset="0"/>
              </a:rPr>
              <a:t>Saturn</a:t>
            </a: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PIA05425.tif                                                   0005AEA2Mac OS X                       BADBF046:">
            <a:extLst>
              <a:ext uri="{FF2B5EF4-FFF2-40B4-BE49-F238E27FC236}">
                <a16:creationId xmlns:a16="http://schemas.microsoft.com/office/drawing/2014/main" id="{E3068E4B-2FBE-490C-9BF3-2DDAE837C6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824" t="6796" r="9244" b="13922"/>
          <a:stretch>
            <a:fillRect/>
          </a:stretch>
        </p:blipFill>
        <p:spPr bwMode="auto">
          <a:xfrm>
            <a:off x="76200" y="720725"/>
            <a:ext cx="8991600" cy="484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ext Box 4">
            <a:extLst>
              <a:ext uri="{FF2B5EF4-FFF2-40B4-BE49-F238E27FC236}">
                <a16:creationId xmlns:a16="http://schemas.microsoft.com/office/drawing/2014/main" id="{31B86A15-355F-4EBA-9B4C-292895DABA6E}"/>
              </a:ext>
            </a:extLst>
          </p:cNvPr>
          <p:cNvSpPr txBox="1">
            <a:spLocks noChangeArrowheads="1"/>
          </p:cNvSpPr>
          <p:nvPr/>
        </p:nvSpPr>
        <p:spPr bwMode="auto">
          <a:xfrm>
            <a:off x="3352800" y="5486400"/>
            <a:ext cx="365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60,268 km diameter</a:t>
            </a:r>
          </a:p>
        </p:txBody>
      </p:sp>
      <p:sp>
        <p:nvSpPr>
          <p:cNvPr id="17411" name="Text Box 5">
            <a:extLst>
              <a:ext uri="{FF2B5EF4-FFF2-40B4-BE49-F238E27FC236}">
                <a16:creationId xmlns:a16="http://schemas.microsoft.com/office/drawing/2014/main" id="{59981865-1686-433C-BAF7-0F61F62F3279}"/>
              </a:ext>
            </a:extLst>
          </p:cNvPr>
          <p:cNvSpPr txBox="1">
            <a:spLocks noChangeArrowheads="1"/>
          </p:cNvSpPr>
          <p:nvPr/>
        </p:nvSpPr>
        <p:spPr bwMode="auto">
          <a:xfrm>
            <a:off x="7239000" y="41910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270,000 km</a:t>
            </a:r>
          </a:p>
        </p:txBody>
      </p:sp>
      <p:sp>
        <p:nvSpPr>
          <p:cNvPr id="17412" name="Line 6">
            <a:extLst>
              <a:ext uri="{FF2B5EF4-FFF2-40B4-BE49-F238E27FC236}">
                <a16:creationId xmlns:a16="http://schemas.microsoft.com/office/drawing/2014/main" id="{C35B4629-F9BD-47AB-A7A3-C1EBA28E8646}"/>
              </a:ext>
            </a:extLst>
          </p:cNvPr>
          <p:cNvSpPr>
            <a:spLocks noChangeShapeType="1"/>
          </p:cNvSpPr>
          <p:nvPr/>
        </p:nvSpPr>
        <p:spPr bwMode="auto">
          <a:xfrm>
            <a:off x="7467600" y="3429000"/>
            <a:ext cx="1447800" cy="0"/>
          </a:xfrm>
          <a:prstGeom prst="line">
            <a:avLst/>
          </a:prstGeom>
          <a:noFill/>
          <a:ln w="19050">
            <a:solidFill>
              <a:srgbClr val="FF0003"/>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13" name="Text Box 7">
            <a:extLst>
              <a:ext uri="{FF2B5EF4-FFF2-40B4-BE49-F238E27FC236}">
                <a16:creationId xmlns:a16="http://schemas.microsoft.com/office/drawing/2014/main" id="{F09B18D7-361C-4FF5-97F3-316254A9879E}"/>
              </a:ext>
            </a:extLst>
          </p:cNvPr>
          <p:cNvSpPr txBox="1">
            <a:spLocks noChangeArrowheads="1"/>
          </p:cNvSpPr>
          <p:nvPr/>
        </p:nvSpPr>
        <p:spPr bwMode="auto">
          <a:xfrm>
            <a:off x="7223125" y="1660525"/>
            <a:ext cx="153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7414" name="Text Box 8">
            <a:extLst>
              <a:ext uri="{FF2B5EF4-FFF2-40B4-BE49-F238E27FC236}">
                <a16:creationId xmlns:a16="http://schemas.microsoft.com/office/drawing/2014/main" id="{4D6C7352-3F34-4EE4-92D7-A0F0439136E1}"/>
              </a:ext>
            </a:extLst>
          </p:cNvPr>
          <p:cNvSpPr txBox="1">
            <a:spLocks noChangeArrowheads="1"/>
          </p:cNvSpPr>
          <p:nvPr/>
        </p:nvSpPr>
        <p:spPr bwMode="auto">
          <a:xfrm>
            <a:off x="7620000" y="4724400"/>
            <a:ext cx="152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FF0003"/>
                </a:solidFill>
                <a:latin typeface="Arial" panose="020B0604020202020204" pitchFamily="34" charset="0"/>
              </a:rPr>
              <a:t>10 earths</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descr="saturnhex.jpg">
            <a:extLst>
              <a:ext uri="{FF2B5EF4-FFF2-40B4-BE49-F238E27FC236}">
                <a16:creationId xmlns:a16="http://schemas.microsoft.com/office/drawing/2014/main" id="{EB927E9C-6210-4C78-A00F-C691AAB860F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400" y="304800"/>
            <a:ext cx="83312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descr="images-3.jpeg">
            <a:extLst>
              <a:ext uri="{FF2B5EF4-FFF2-40B4-BE49-F238E27FC236}">
                <a16:creationId xmlns:a16="http://schemas.microsoft.com/office/drawing/2014/main" id="{44809D5A-BD63-4BD6-BC8D-643E8F47A3D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76200"/>
            <a:ext cx="6705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sat_ring_cas5 copy.jpg                                         0005B00FMac OS X                       BADBF046:">
            <a:extLst>
              <a:ext uri="{FF2B5EF4-FFF2-40B4-BE49-F238E27FC236}">
                <a16:creationId xmlns:a16="http://schemas.microsoft.com/office/drawing/2014/main" id="{59919155-3417-4BC7-982E-EB41F9BF8E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376"/>
          <a:stretch>
            <a:fillRect/>
          </a:stretch>
        </p:blipFill>
        <p:spPr bwMode="auto">
          <a:xfrm>
            <a:off x="1039813" y="457200"/>
            <a:ext cx="7494587" cy="602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descr="colorrings_cassini_big.jpg                                     0005AEA2Mac OS X                       BADBF046:">
            <a:extLst>
              <a:ext uri="{FF2B5EF4-FFF2-40B4-BE49-F238E27FC236}">
                <a16:creationId xmlns:a16="http://schemas.microsoft.com/office/drawing/2014/main" id="{AB06398B-5437-46AF-BE8D-F2C3286656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068" t="2135" b="8185"/>
          <a:stretch>
            <a:fillRect/>
          </a:stretch>
        </p:blipFill>
        <p:spPr bwMode="auto">
          <a:xfrm>
            <a:off x="685800" y="0"/>
            <a:ext cx="7543800"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088134" y="420327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10;satrings3.jpg                                                  00060D34Mac OS X                       BADBF046:">
            <a:extLst>
              <a:ext uri="{FF2B5EF4-FFF2-40B4-BE49-F238E27FC236}">
                <a16:creationId xmlns:a16="http://schemas.microsoft.com/office/drawing/2014/main" id="{AE58FC8C-B8E1-4E0B-B555-7AA75910E1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080" t="7359" r="5310" b="20660"/>
          <a:stretch>
            <a:fillRect/>
          </a:stretch>
        </p:blipFill>
        <p:spPr bwMode="auto">
          <a:xfrm>
            <a:off x="152400" y="533400"/>
            <a:ext cx="8763000" cy="540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4" name="Text Box 3">
            <a:extLst>
              <a:ext uri="{FF2B5EF4-FFF2-40B4-BE49-F238E27FC236}">
                <a16:creationId xmlns:a16="http://schemas.microsoft.com/office/drawing/2014/main" id="{A796AE8E-8A37-4A22-AFB7-141187E1ADFD}"/>
              </a:ext>
            </a:extLst>
          </p:cNvPr>
          <p:cNvSpPr txBox="1">
            <a:spLocks noChangeArrowheads="1"/>
          </p:cNvSpPr>
          <p:nvPr/>
        </p:nvSpPr>
        <p:spPr bwMode="auto">
          <a:xfrm>
            <a:off x="5181600" y="5715000"/>
            <a:ext cx="3657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800">
                <a:solidFill>
                  <a:srgbClr val="FF0003"/>
                </a:solidFill>
                <a:latin typeface="Arial" panose="020B0604020202020204" pitchFamily="34" charset="0"/>
              </a:rPr>
              <a:t>powdery                        snow</a:t>
            </a:r>
          </a:p>
          <a:p>
            <a:r>
              <a:rPr lang="en-US" altLang="en-US" sz="1800">
                <a:solidFill>
                  <a:srgbClr val="FF0003"/>
                </a:solidFill>
                <a:latin typeface="Arial" panose="020B0604020202020204" pitchFamily="34" charset="0"/>
              </a:rPr>
              <a:t>snow                             flakes</a:t>
            </a:r>
            <a:endParaRPr lang="en-US" altLang="en-US">
              <a:solidFill>
                <a:srgbClr val="FF0003"/>
              </a:solidFill>
              <a:latin typeface="Arial" panose="020B0604020202020204" pitchFamily="34" charset="0"/>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descr="sat_ring_cas4.jpg                                              0005B00FMac OS X                       BADBF046:">
            <a:extLst>
              <a:ext uri="{FF2B5EF4-FFF2-40B4-BE49-F238E27FC236}">
                <a16:creationId xmlns:a16="http://schemas.microsoft.com/office/drawing/2014/main" id="{63A0660D-68D5-40C1-BFA0-B7E3F842AF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0"/>
            <a:ext cx="638175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0" name="Text Box 3">
            <a:extLst>
              <a:ext uri="{FF2B5EF4-FFF2-40B4-BE49-F238E27FC236}">
                <a16:creationId xmlns:a16="http://schemas.microsoft.com/office/drawing/2014/main" id="{7E56BC36-C97C-4CA9-9C34-C7B3770B52DF}"/>
              </a:ext>
            </a:extLst>
          </p:cNvPr>
          <p:cNvSpPr txBox="1">
            <a:spLocks noChangeArrowheads="1"/>
          </p:cNvSpPr>
          <p:nvPr/>
        </p:nvSpPr>
        <p:spPr bwMode="auto">
          <a:xfrm>
            <a:off x="6248400" y="51054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shepherd moon</a:t>
            </a:r>
          </a:p>
        </p:txBody>
      </p:sp>
      <p:sp>
        <p:nvSpPr>
          <p:cNvPr id="37891" name="Line 4">
            <a:extLst>
              <a:ext uri="{FF2B5EF4-FFF2-40B4-BE49-F238E27FC236}">
                <a16:creationId xmlns:a16="http://schemas.microsoft.com/office/drawing/2014/main" id="{1C2B1504-569C-43D2-A135-DE6C72835687}"/>
              </a:ext>
            </a:extLst>
          </p:cNvPr>
          <p:cNvSpPr>
            <a:spLocks noChangeShapeType="1"/>
          </p:cNvSpPr>
          <p:nvPr/>
        </p:nvSpPr>
        <p:spPr bwMode="auto">
          <a:xfrm flipH="1" flipV="1">
            <a:off x="6705600" y="4191000"/>
            <a:ext cx="304800" cy="685800"/>
          </a:xfrm>
          <a:prstGeom prst="line">
            <a:avLst/>
          </a:prstGeom>
          <a:noFill/>
          <a:ln w="15875">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descr="sat_and_moons.jpg                                              00051854Mac OS X                       BADBF046:">
            <a:extLst>
              <a:ext uri="{FF2B5EF4-FFF2-40B4-BE49-F238E27FC236}">
                <a16:creationId xmlns:a16="http://schemas.microsoft.com/office/drawing/2014/main" id="{70A4485C-FC92-45B0-952E-92BA95CB4E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5640" b="8763"/>
          <a:stretch>
            <a:fillRect/>
          </a:stretch>
        </p:blipFill>
        <p:spPr bwMode="auto">
          <a:xfrm>
            <a:off x="0" y="206375"/>
            <a:ext cx="9144000" cy="642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8" name="Text Box 3">
            <a:extLst>
              <a:ext uri="{FF2B5EF4-FFF2-40B4-BE49-F238E27FC236}">
                <a16:creationId xmlns:a16="http://schemas.microsoft.com/office/drawing/2014/main" id="{AE818146-4106-4F38-BEB4-B0D5CF71F5A1}"/>
              </a:ext>
            </a:extLst>
          </p:cNvPr>
          <p:cNvSpPr txBox="1">
            <a:spLocks noChangeArrowheads="1"/>
          </p:cNvSpPr>
          <p:nvPr/>
        </p:nvSpPr>
        <p:spPr bwMode="auto">
          <a:xfrm>
            <a:off x="5029200" y="2667000"/>
            <a:ext cx="3276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FF00"/>
                </a:solidFill>
                <a:latin typeface="Arial" panose="020B0604020202020204" pitchFamily="34" charset="0"/>
              </a:rPr>
              <a:t>1.5 x size of our Moon</a:t>
            </a: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2" descr="SAT_P23929titan.gif                                            00051854Mac OS X                       BADBF046:">
            <a:extLst>
              <a:ext uri="{FF2B5EF4-FFF2-40B4-BE49-F238E27FC236}">
                <a16:creationId xmlns:a16="http://schemas.microsoft.com/office/drawing/2014/main" id="{00584FE0-58D1-40FD-83D9-2D68A1A806A1}"/>
              </a:ext>
            </a:extLst>
          </p:cNvPr>
          <p:cNvPicPr>
            <a:picLocks noChangeAspect="1" noChangeArrowheads="1"/>
          </p:cNvPicPr>
          <p:nvPr/>
        </p:nvPicPr>
        <p:blipFill>
          <a:blip r:embed="rId3">
            <a:lum contrast="26000"/>
            <a:extLst>
              <a:ext uri="{28A0092B-C50C-407E-A947-70E740481C1C}">
                <a14:useLocalDpi xmlns:a14="http://schemas.microsoft.com/office/drawing/2010/main" val="0"/>
              </a:ext>
            </a:extLst>
          </a:blip>
          <a:srcRect l="14311" r="18565"/>
          <a:stretch>
            <a:fillRect/>
          </a:stretch>
        </p:blipFill>
        <p:spPr bwMode="auto">
          <a:xfrm>
            <a:off x="2667000" y="1519238"/>
            <a:ext cx="3581400" cy="381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Rectangle 3">
            <a:extLst>
              <a:ext uri="{FF2B5EF4-FFF2-40B4-BE49-F238E27FC236}">
                <a16:creationId xmlns:a16="http://schemas.microsoft.com/office/drawing/2014/main" id="{32153ADB-BEBE-430E-907E-54D81DDECB7C}"/>
              </a:ext>
            </a:extLst>
          </p:cNvPr>
          <p:cNvSpPr>
            <a:spLocks noChangeArrowheads="1"/>
          </p:cNvSpPr>
          <p:nvPr/>
        </p:nvSpPr>
        <p:spPr bwMode="auto">
          <a:xfrm>
            <a:off x="5791200" y="5181600"/>
            <a:ext cx="862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Titan</a:t>
            </a: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2" descr="titan_cassini_PIA06139.jpg                                     0005D274Mac OS X                       BADBF046:">
            <a:extLst>
              <a:ext uri="{FF2B5EF4-FFF2-40B4-BE49-F238E27FC236}">
                <a16:creationId xmlns:a16="http://schemas.microsoft.com/office/drawing/2014/main" id="{CE56D4CA-2BC0-407C-A07E-6DFB622AA36D}"/>
              </a:ext>
            </a:extLst>
          </p:cNvPr>
          <p:cNvPicPr>
            <a:picLocks noChangeAspect="1" noChangeArrowheads="1"/>
          </p:cNvPicPr>
          <p:nvPr/>
        </p:nvPicPr>
        <p:blipFill>
          <a:blip r:embed="rId3">
            <a:lum contrast="4000"/>
            <a:extLst>
              <a:ext uri="{28A0092B-C50C-407E-A947-70E740481C1C}">
                <a14:useLocalDpi xmlns:a14="http://schemas.microsoft.com/office/drawing/2010/main" val="0"/>
              </a:ext>
            </a:extLst>
          </a:blip>
          <a:srcRect r="1157"/>
          <a:stretch>
            <a:fillRect/>
          </a:stretch>
        </p:blipFill>
        <p:spPr bwMode="auto">
          <a:xfrm>
            <a:off x="1492250" y="96838"/>
            <a:ext cx="6508750" cy="666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2" descr="titancolor_huygensP7_c120.jpg                                  00000013phoenix                        B7DDFAFB:">
            <a:extLst>
              <a:ext uri="{FF2B5EF4-FFF2-40B4-BE49-F238E27FC236}">
                <a16:creationId xmlns:a16="http://schemas.microsoft.com/office/drawing/2014/main" id="{2E3B6D2D-23BF-48D6-ACBC-86193E1E96B0}"/>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a:stretch>
            <a:fillRect/>
          </a:stretch>
        </p:blipFill>
        <p:spPr bwMode="auto">
          <a:xfrm>
            <a:off x="2362200" y="0"/>
            <a:ext cx="36004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descr="SAT_P23955enceladus.gif                                        00051854Mac OS X                       BADBF046:">
            <a:extLst>
              <a:ext uri="{FF2B5EF4-FFF2-40B4-BE49-F238E27FC236}">
                <a16:creationId xmlns:a16="http://schemas.microsoft.com/office/drawing/2014/main" id="{3B8C8B60-A5F3-4F6B-8EF2-9096F6D9136D}"/>
              </a:ext>
            </a:extLst>
          </p:cNvPr>
          <p:cNvPicPr>
            <a:picLocks noChangeAspect="1" noChangeArrowheads="1"/>
          </p:cNvPicPr>
          <p:nvPr/>
        </p:nvPicPr>
        <p:blipFill>
          <a:blip r:embed="rId3">
            <a:lum bright="2000" contrast="8000"/>
            <a:extLst>
              <a:ext uri="{28A0092B-C50C-407E-A947-70E740481C1C}">
                <a14:useLocalDpi xmlns:a14="http://schemas.microsoft.com/office/drawing/2010/main" val="0"/>
              </a:ext>
            </a:extLst>
          </a:blip>
          <a:srcRect t="6197" b="10152"/>
          <a:stretch>
            <a:fillRect/>
          </a:stretch>
        </p:blipFill>
        <p:spPr bwMode="auto">
          <a:xfrm>
            <a:off x="2362200" y="914400"/>
            <a:ext cx="4357688"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0" name="Rectangle 3">
            <a:extLst>
              <a:ext uri="{FF2B5EF4-FFF2-40B4-BE49-F238E27FC236}">
                <a16:creationId xmlns:a16="http://schemas.microsoft.com/office/drawing/2014/main" id="{7377E3B5-C6ED-48CF-A8B7-4C721DDB6DBD}"/>
              </a:ext>
            </a:extLst>
          </p:cNvPr>
          <p:cNvSpPr>
            <a:spLocks noChangeArrowheads="1"/>
          </p:cNvSpPr>
          <p:nvPr/>
        </p:nvSpPr>
        <p:spPr bwMode="auto">
          <a:xfrm>
            <a:off x="6324600" y="5257800"/>
            <a:ext cx="1609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Enceladus</a:t>
            </a: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3" descr="tethys_s.jpg                                                   00060D34Mac OS X                       BADBF046:">
            <a:extLst>
              <a:ext uri="{FF2B5EF4-FFF2-40B4-BE49-F238E27FC236}">
                <a16:creationId xmlns:a16="http://schemas.microsoft.com/office/drawing/2014/main" id="{5316EBBF-18A1-495B-A5CE-E5A5D4C21C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3175" y="130175"/>
            <a:ext cx="6596063" cy="659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8" name="Rectangle 4">
            <a:extLst>
              <a:ext uri="{FF2B5EF4-FFF2-40B4-BE49-F238E27FC236}">
                <a16:creationId xmlns:a16="http://schemas.microsoft.com/office/drawing/2014/main" id="{3D3E9199-BC59-432B-94D7-84F134D81725}"/>
              </a:ext>
            </a:extLst>
          </p:cNvPr>
          <p:cNvSpPr>
            <a:spLocks noChangeArrowheads="1"/>
          </p:cNvSpPr>
          <p:nvPr/>
        </p:nvSpPr>
        <p:spPr bwMode="auto">
          <a:xfrm>
            <a:off x="6019800" y="5562600"/>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Tethys</a:t>
            </a: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34FC11DC-E26B-436A-B917-83FE172A34C3}"/>
              </a:ext>
            </a:extLst>
          </p:cNvPr>
          <p:cNvSpPr>
            <a:spLocks noChangeArrowheads="1"/>
          </p:cNvSpPr>
          <p:nvPr/>
        </p:nvSpPr>
        <p:spPr bwMode="auto">
          <a:xfrm>
            <a:off x="2654300" y="5410200"/>
            <a:ext cx="37465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00FFFB"/>
                </a:solidFill>
                <a:latin typeface="Arial" panose="020B0604020202020204" pitchFamily="34" charset="0"/>
              </a:rPr>
              <a:t>Uranus</a:t>
            </a:r>
          </a:p>
          <a:p>
            <a:pPr algn="ctr"/>
            <a:endParaRPr lang="en-US" altLang="en-US">
              <a:solidFill>
                <a:srgbClr val="00FFFB"/>
              </a:solidFill>
              <a:latin typeface="Arial" panose="020B0604020202020204" pitchFamily="34" charset="0"/>
            </a:endParaRPr>
          </a:p>
          <a:p>
            <a:pPr algn="ctr"/>
            <a:r>
              <a:rPr lang="en-US" altLang="en-US" sz="1800">
                <a:solidFill>
                  <a:srgbClr val="00FFFB"/>
                </a:solidFill>
                <a:latin typeface="Arial" panose="020B0604020202020204" pitchFamily="34" charset="0"/>
              </a:rPr>
              <a:t>51,118 km — 4 x diameter of Earth</a:t>
            </a:r>
          </a:p>
        </p:txBody>
      </p:sp>
      <p:pic>
        <p:nvPicPr>
          <p:cNvPr id="14338" name="Picture 3" descr="&#10;uranus.jpg                                                     00051867Mac OS X                       BADBF046:">
            <a:extLst>
              <a:ext uri="{FF2B5EF4-FFF2-40B4-BE49-F238E27FC236}">
                <a16:creationId xmlns:a16="http://schemas.microsoft.com/office/drawing/2014/main" id="{B9D0559B-90C7-4FCA-A874-B04DD4E29C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3593" b="11108"/>
          <a:stretch>
            <a:fillRect/>
          </a:stretch>
        </p:blipFill>
        <p:spPr bwMode="auto">
          <a:xfrm>
            <a:off x="1943100" y="381000"/>
            <a:ext cx="5067300" cy="487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10;uranusint.jpg                                                  00051867Mac OS X                       BADBF046:">
            <a:extLst>
              <a:ext uri="{FF2B5EF4-FFF2-40B4-BE49-F238E27FC236}">
                <a16:creationId xmlns:a16="http://schemas.microsoft.com/office/drawing/2014/main" id="{9B468677-09E7-4D4C-B416-490FA5A67CEA}"/>
              </a:ext>
            </a:extLst>
          </p:cNvPr>
          <p:cNvPicPr>
            <a:picLocks noChangeAspect="1" noChangeArrowheads="1"/>
          </p:cNvPicPr>
          <p:nvPr/>
        </p:nvPicPr>
        <p:blipFill>
          <a:blip r:embed="rId2">
            <a:lum contrast="6000"/>
            <a:extLst>
              <a:ext uri="{28A0092B-C50C-407E-A947-70E740481C1C}">
                <a14:useLocalDpi xmlns:a14="http://schemas.microsoft.com/office/drawing/2010/main" val="0"/>
              </a:ext>
            </a:extLst>
          </a:blip>
          <a:srcRect l="7587" t="966" r="6552" b="4942"/>
          <a:stretch>
            <a:fillRect/>
          </a:stretch>
        </p:blipFill>
        <p:spPr bwMode="auto">
          <a:xfrm>
            <a:off x="1447800" y="609600"/>
            <a:ext cx="63246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488279" y="404395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URAN_diagram1.jpg                                              00051867Mac OS X                       BADBF046:">
            <a:extLst>
              <a:ext uri="{FF2B5EF4-FFF2-40B4-BE49-F238E27FC236}">
                <a16:creationId xmlns:a16="http://schemas.microsoft.com/office/drawing/2014/main" id="{AA14C02B-ADA0-4862-8193-7EE871BAC7C5}"/>
              </a:ext>
            </a:extLst>
          </p:cNvPr>
          <p:cNvPicPr>
            <a:picLocks noChangeAspect="1" noChangeArrowheads="1"/>
          </p:cNvPicPr>
          <p:nvPr/>
        </p:nvPicPr>
        <p:blipFill>
          <a:blip r:embed="rId2">
            <a:lum contrast="10000"/>
            <a:extLst>
              <a:ext uri="{28A0092B-C50C-407E-A947-70E740481C1C}">
                <a14:useLocalDpi xmlns:a14="http://schemas.microsoft.com/office/drawing/2010/main" val="0"/>
              </a:ext>
            </a:extLst>
          </a:blip>
          <a:srcRect/>
          <a:stretch>
            <a:fillRect/>
          </a:stretch>
        </p:blipFill>
        <p:spPr bwMode="auto">
          <a:xfrm>
            <a:off x="457200" y="1219200"/>
            <a:ext cx="8305800" cy="399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uranus_keck_full.jpg                                           00005C9AUntitled                       BCD3778D:">
            <a:extLst>
              <a:ext uri="{FF2B5EF4-FFF2-40B4-BE49-F238E27FC236}">
                <a16:creationId xmlns:a16="http://schemas.microsoft.com/office/drawing/2014/main" id="{1057CA0B-DD91-401D-8316-D7E91F5196D0}"/>
              </a:ext>
            </a:extLst>
          </p:cNvPr>
          <p:cNvPicPr>
            <a:picLocks noChangeAspect="1" noChangeArrowheads="1"/>
          </p:cNvPicPr>
          <p:nvPr/>
        </p:nvPicPr>
        <p:blipFill>
          <a:blip r:embed="rId3">
            <a:lum contrast="10000"/>
            <a:extLst>
              <a:ext uri="{28A0092B-C50C-407E-A947-70E740481C1C}">
                <a14:useLocalDpi xmlns:a14="http://schemas.microsoft.com/office/drawing/2010/main" val="0"/>
              </a:ext>
            </a:extLst>
          </a:blip>
          <a:srcRect/>
          <a:stretch>
            <a:fillRect/>
          </a:stretch>
        </p:blipFill>
        <p:spPr bwMode="auto">
          <a:xfrm>
            <a:off x="1143000" y="304800"/>
            <a:ext cx="6858000"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ext Box 3">
            <a:extLst>
              <a:ext uri="{FF2B5EF4-FFF2-40B4-BE49-F238E27FC236}">
                <a16:creationId xmlns:a16="http://schemas.microsoft.com/office/drawing/2014/main" id="{034F3A04-8B63-4529-84D9-A4F9A9E8C9D1}"/>
              </a:ext>
            </a:extLst>
          </p:cNvPr>
          <p:cNvSpPr txBox="1">
            <a:spLocks noChangeArrowheads="1"/>
          </p:cNvSpPr>
          <p:nvPr/>
        </p:nvSpPr>
        <p:spPr bwMode="auto">
          <a:xfrm>
            <a:off x="3733800" y="60960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0003"/>
                </a:solidFill>
                <a:latin typeface="Arial" panose="020B0604020202020204" pitchFamily="34" charset="0"/>
              </a:rPr>
              <a:t>infrared</a:t>
            </a:r>
            <a:endParaRPr lang="en-US" altLang="en-US">
              <a:solidFill>
                <a:srgbClr val="FF0003"/>
              </a:solidFill>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10;uranrings.gif                                                  00051867Mac OS X                       BADBF046:">
            <a:extLst>
              <a:ext uri="{FF2B5EF4-FFF2-40B4-BE49-F238E27FC236}">
                <a16:creationId xmlns:a16="http://schemas.microsoft.com/office/drawing/2014/main" id="{5DDB5E69-5288-4E06-8289-7F1763443C83}"/>
              </a:ext>
            </a:extLst>
          </p:cNvPr>
          <p:cNvPicPr>
            <a:picLocks noChangeAspect="1" noChangeArrowheads="1"/>
          </p:cNvPicPr>
          <p:nvPr/>
        </p:nvPicPr>
        <p:blipFill>
          <a:blip r:embed="rId2">
            <a:lum contrast="22000"/>
            <a:extLst>
              <a:ext uri="{28A0092B-C50C-407E-A947-70E740481C1C}">
                <a14:useLocalDpi xmlns:a14="http://schemas.microsoft.com/office/drawing/2010/main" val="0"/>
              </a:ext>
            </a:extLst>
          </a:blip>
          <a:srcRect l="1324" r="1324" b="5669"/>
          <a:stretch>
            <a:fillRect/>
          </a:stretch>
        </p:blipFill>
        <p:spPr bwMode="auto">
          <a:xfrm>
            <a:off x="1828800" y="936625"/>
            <a:ext cx="5486400" cy="470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 u_all.jpg                                                      00060D34Mac OS X                       BADBF046:">
            <a:extLst>
              <a:ext uri="{FF2B5EF4-FFF2-40B4-BE49-F238E27FC236}">
                <a16:creationId xmlns:a16="http://schemas.microsoft.com/office/drawing/2014/main" id="{F692E6EA-6F9C-4100-8F6C-BB8EC948A4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725" y="696913"/>
            <a:ext cx="7956550" cy="546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neptune.jpg                                                    00060D34Mac OS X                       BADBF046:">
            <a:extLst>
              <a:ext uri="{FF2B5EF4-FFF2-40B4-BE49-F238E27FC236}">
                <a16:creationId xmlns:a16="http://schemas.microsoft.com/office/drawing/2014/main" id="{6BDDC3B1-83B8-4E97-9D3E-E06FAB54FC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3175" y="130175"/>
            <a:ext cx="6596063" cy="659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2" name="Text Box 3">
            <a:extLst>
              <a:ext uri="{FF2B5EF4-FFF2-40B4-BE49-F238E27FC236}">
                <a16:creationId xmlns:a16="http://schemas.microsoft.com/office/drawing/2014/main" id="{3E0A0DD3-B09C-4597-B1BA-0933C8668EE1}"/>
              </a:ext>
            </a:extLst>
          </p:cNvPr>
          <p:cNvSpPr txBox="1">
            <a:spLocks noChangeArrowheads="1"/>
          </p:cNvSpPr>
          <p:nvPr/>
        </p:nvSpPr>
        <p:spPr bwMode="auto">
          <a:xfrm>
            <a:off x="6477000" y="59436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00FFFB"/>
                </a:solidFill>
                <a:latin typeface="Arial" panose="020B0604020202020204" pitchFamily="34" charset="0"/>
              </a:rPr>
              <a:t>Neptune</a:t>
            </a:r>
            <a:endParaRPr lang="en-US" altLang="en-US"/>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descr="&#10;nepclouds.jpg                                                  00060D34Mac OS X                       BADBF046:">
            <a:extLst>
              <a:ext uri="{FF2B5EF4-FFF2-40B4-BE49-F238E27FC236}">
                <a16:creationId xmlns:a16="http://schemas.microsoft.com/office/drawing/2014/main" id="{3989D7E1-AE5B-412E-83E9-44C33FB6E5A7}"/>
              </a:ext>
            </a:extLst>
          </p:cNvPr>
          <p:cNvPicPr>
            <a:picLocks noChangeAspect="1" noChangeArrowheads="1"/>
          </p:cNvPicPr>
          <p:nvPr/>
        </p:nvPicPr>
        <p:blipFill>
          <a:blip r:embed="rId3">
            <a:lum contrast="4000"/>
            <a:extLst>
              <a:ext uri="{28A0092B-C50C-407E-A947-70E740481C1C}">
                <a14:useLocalDpi xmlns:a14="http://schemas.microsoft.com/office/drawing/2010/main" val="0"/>
              </a:ext>
            </a:extLst>
          </a:blip>
          <a:srcRect/>
          <a:stretch>
            <a:fillRect/>
          </a:stretch>
        </p:blipFill>
        <p:spPr bwMode="auto">
          <a:xfrm>
            <a:off x="1044575" y="341313"/>
            <a:ext cx="7053263" cy="617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descr="&#10;nepint.jpg                                                     00051864Mac OS X                       BADBF046:">
            <a:extLst>
              <a:ext uri="{FF2B5EF4-FFF2-40B4-BE49-F238E27FC236}">
                <a16:creationId xmlns:a16="http://schemas.microsoft.com/office/drawing/2014/main" id="{6B5AB3D5-B3A2-454C-8A10-BA1C9F0D5E4E}"/>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l="7587" t="966" r="9656" b="4942"/>
          <a:stretch>
            <a:fillRect/>
          </a:stretch>
        </p:blipFill>
        <p:spPr bwMode="auto">
          <a:xfrm>
            <a:off x="1447800" y="609600"/>
            <a:ext cx="60960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neptunetwisted.gif                                             00051864Mac OS X                       BADBF046:">
            <a:extLst>
              <a:ext uri="{FF2B5EF4-FFF2-40B4-BE49-F238E27FC236}">
                <a16:creationId xmlns:a16="http://schemas.microsoft.com/office/drawing/2014/main" id="{12C816A9-DA72-4677-AFEF-1DDFE45FF1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5713" y="84138"/>
            <a:ext cx="6630987" cy="668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descr="NEPT_P34764triton.gif                                          00051864Mac OS X                       BADBF046:">
            <a:extLst>
              <a:ext uri="{FF2B5EF4-FFF2-40B4-BE49-F238E27FC236}">
                <a16:creationId xmlns:a16="http://schemas.microsoft.com/office/drawing/2014/main" id="{47CE90CF-A137-4199-948F-2E6EBFD7003F}"/>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l="-55" t="951" r="55" b="1056"/>
          <a:stretch>
            <a:fillRect/>
          </a:stretch>
        </p:blipFill>
        <p:spPr bwMode="auto">
          <a:xfrm rot="-5400000">
            <a:off x="1702593" y="1218407"/>
            <a:ext cx="5738813"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0" name="Rectangle 3">
            <a:extLst>
              <a:ext uri="{FF2B5EF4-FFF2-40B4-BE49-F238E27FC236}">
                <a16:creationId xmlns:a16="http://schemas.microsoft.com/office/drawing/2014/main" id="{5B26DD55-B384-4685-8E6D-402571EF574D}"/>
              </a:ext>
            </a:extLst>
          </p:cNvPr>
          <p:cNvSpPr>
            <a:spLocks noChangeArrowheads="1"/>
          </p:cNvSpPr>
          <p:nvPr/>
        </p:nvSpPr>
        <p:spPr bwMode="auto">
          <a:xfrm>
            <a:off x="6705600" y="5181600"/>
            <a:ext cx="2236788"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dirty="0">
                <a:solidFill>
                  <a:srgbClr val="FF0003"/>
                </a:solidFill>
                <a:latin typeface="Arial" panose="020B0604020202020204" pitchFamily="34" charset="0"/>
              </a:rPr>
              <a:t>Triton</a:t>
            </a:r>
          </a:p>
          <a:p>
            <a:endParaRPr lang="en-US" altLang="en-US" dirty="0">
              <a:solidFill>
                <a:srgbClr val="FF0003"/>
              </a:solidFill>
              <a:latin typeface="Arial" panose="020B0604020202020204" pitchFamily="34" charset="0"/>
            </a:endParaRPr>
          </a:p>
          <a:p>
            <a:r>
              <a:rPr lang="en-US" altLang="en-US" sz="1800" dirty="0">
                <a:solidFill>
                  <a:srgbClr val="FF0003"/>
                </a:solidFill>
                <a:latin typeface="Arial" panose="020B0604020202020204" pitchFamily="34" charset="0"/>
              </a:rPr>
              <a:t>2,700 km (1,680 mi)</a:t>
            </a: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descr="tritondark.jpg                                                 00060D34Mac OS X                       BADBF046:">
            <a:extLst>
              <a:ext uri="{FF2B5EF4-FFF2-40B4-BE49-F238E27FC236}">
                <a16:creationId xmlns:a16="http://schemas.microsoft.com/office/drawing/2014/main" id="{DF7CFCC1-4FF8-4449-84FD-BAF24B94CB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8275" y="736600"/>
            <a:ext cx="3725863" cy="53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8" name="Text Box 3">
            <a:extLst>
              <a:ext uri="{FF2B5EF4-FFF2-40B4-BE49-F238E27FC236}">
                <a16:creationId xmlns:a16="http://schemas.microsoft.com/office/drawing/2014/main" id="{3D56EC01-DBA1-48A8-8B00-D193CDFF6AE4}"/>
              </a:ext>
            </a:extLst>
          </p:cNvPr>
          <p:cNvSpPr txBox="1">
            <a:spLocks noChangeArrowheads="1"/>
          </p:cNvSpPr>
          <p:nvPr/>
        </p:nvSpPr>
        <p:spPr bwMode="auto">
          <a:xfrm>
            <a:off x="3810000" y="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800">
                <a:solidFill>
                  <a:srgbClr val="FF0003"/>
                </a:solidFill>
                <a:latin typeface="Arial" panose="020B0604020202020204" pitchFamily="34" charset="0"/>
              </a:rPr>
              <a:t>600 miles</a:t>
            </a:r>
          </a:p>
        </p:txBody>
      </p:sp>
      <p:cxnSp>
        <p:nvCxnSpPr>
          <p:cNvPr id="39939" name="Straight Arrow Connector 3">
            <a:extLst>
              <a:ext uri="{FF2B5EF4-FFF2-40B4-BE49-F238E27FC236}">
                <a16:creationId xmlns:a16="http://schemas.microsoft.com/office/drawing/2014/main" id="{3FC402DC-126A-41A8-883D-EF9779BF22F9}"/>
              </a:ext>
            </a:extLst>
          </p:cNvPr>
          <p:cNvCxnSpPr>
            <a:cxnSpLocks noChangeShapeType="1"/>
          </p:cNvCxnSpPr>
          <p:nvPr/>
        </p:nvCxnSpPr>
        <p:spPr bwMode="auto">
          <a:xfrm>
            <a:off x="2743200" y="609600"/>
            <a:ext cx="3657600" cy="0"/>
          </a:xfrm>
          <a:prstGeom prst="straightConnector1">
            <a:avLst/>
          </a:prstGeom>
          <a:noFill/>
          <a:ln w="28575">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843701" y="391927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2" descr="&#10;tritonmos.jpg                                                  00060D34Mac OS X                       BADBF046:">
            <a:extLst>
              <a:ext uri="{FF2B5EF4-FFF2-40B4-BE49-F238E27FC236}">
                <a16:creationId xmlns:a16="http://schemas.microsoft.com/office/drawing/2014/main" id="{783F9D2A-BD24-4DDB-A2E8-6C5228DB54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438" y="519113"/>
            <a:ext cx="7477125" cy="581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2" descr="tritonclds.jpg                                                 00051864Mac OS X                       BADBF046:">
            <a:extLst>
              <a:ext uri="{FF2B5EF4-FFF2-40B4-BE49-F238E27FC236}">
                <a16:creationId xmlns:a16="http://schemas.microsoft.com/office/drawing/2014/main" id="{32551BD8-26D3-4F22-A66D-E4C33A3BCE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485" t="1700" r="3465" b="4849"/>
          <a:stretch>
            <a:fillRect/>
          </a:stretch>
        </p:blipFill>
        <p:spPr bwMode="auto">
          <a:xfrm>
            <a:off x="381000" y="304800"/>
            <a:ext cx="7315200" cy="628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Text Box 3">
            <a:extLst>
              <a:ext uri="{FF2B5EF4-FFF2-40B4-BE49-F238E27FC236}">
                <a16:creationId xmlns:a16="http://schemas.microsoft.com/office/drawing/2014/main" id="{130D1D44-6058-450E-8CDC-621D33E30C19}"/>
              </a:ext>
            </a:extLst>
          </p:cNvPr>
          <p:cNvSpPr txBox="1">
            <a:spLocks noChangeArrowheads="1"/>
          </p:cNvSpPr>
          <p:nvPr/>
        </p:nvSpPr>
        <p:spPr bwMode="auto">
          <a:xfrm>
            <a:off x="4267200" y="1066800"/>
            <a:ext cx="106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0003"/>
                </a:solidFill>
              </a:rPr>
              <a:t>clouds</a:t>
            </a:r>
            <a:endParaRPr lang="en-US" altLang="en-US"/>
          </a:p>
        </p:txBody>
      </p:sp>
      <p:sp>
        <p:nvSpPr>
          <p:cNvPr id="44035" name="Line 4">
            <a:extLst>
              <a:ext uri="{FF2B5EF4-FFF2-40B4-BE49-F238E27FC236}">
                <a16:creationId xmlns:a16="http://schemas.microsoft.com/office/drawing/2014/main" id="{A0C08F91-1BD3-41E2-9474-89987DA7FBCF}"/>
              </a:ext>
            </a:extLst>
          </p:cNvPr>
          <p:cNvSpPr>
            <a:spLocks noChangeShapeType="1"/>
          </p:cNvSpPr>
          <p:nvPr/>
        </p:nvSpPr>
        <p:spPr bwMode="auto">
          <a:xfrm flipH="1">
            <a:off x="2057400" y="1295400"/>
            <a:ext cx="1905000" cy="0"/>
          </a:xfrm>
          <a:prstGeom prst="line">
            <a:avLst/>
          </a:prstGeom>
          <a:noFill/>
          <a:ln w="19050">
            <a:solidFill>
              <a:srgbClr val="FF000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eg"/>
          <p:cNvPicPr>
            <a:picLocks noChangeAspect="1"/>
          </p:cNvPicPr>
          <p:nvPr/>
        </p:nvPicPr>
        <p:blipFill>
          <a:blip r:embed="rId3"/>
          <a:stretch>
            <a:fillRect/>
          </a:stretch>
        </p:blipFill>
        <p:spPr>
          <a:xfrm>
            <a:off x="3270250" y="1866900"/>
            <a:ext cx="2603500" cy="3124200"/>
          </a:xfrm>
          <a:prstGeom prst="rect">
            <a:avLst/>
          </a:prstGeom>
        </p:spPr>
      </p:pic>
      <p:sp>
        <p:nvSpPr>
          <p:cNvPr id="3" name="TextBox 2"/>
          <p:cNvSpPr txBox="1"/>
          <p:nvPr/>
        </p:nvSpPr>
        <p:spPr>
          <a:xfrm>
            <a:off x="3744383" y="5454134"/>
            <a:ext cx="1855609" cy="369332"/>
          </a:xfrm>
          <a:prstGeom prst="rect">
            <a:avLst/>
          </a:prstGeom>
          <a:noFill/>
        </p:spPr>
        <p:txBody>
          <a:bodyPr wrap="none" rtlCol="0">
            <a:spAutoFit/>
          </a:bodyPr>
          <a:lstStyle/>
          <a:p>
            <a:r>
              <a:rPr lang="en-US"/>
              <a:t>Aristotle, 350 BCE</a:t>
            </a:r>
          </a:p>
        </p:txBody>
      </p:sp>
      <p:sp>
        <p:nvSpPr>
          <p:cNvPr id="4" name="TextBox 3"/>
          <p:cNvSpPr txBox="1"/>
          <p:nvPr/>
        </p:nvSpPr>
        <p:spPr>
          <a:xfrm>
            <a:off x="1955800" y="457200"/>
            <a:ext cx="5727700" cy="707886"/>
          </a:xfrm>
          <a:prstGeom prst="rect">
            <a:avLst/>
          </a:prstGeom>
          <a:noFill/>
        </p:spPr>
        <p:txBody>
          <a:bodyPr wrap="square" rtlCol="0">
            <a:spAutoFit/>
          </a:bodyPr>
          <a:lstStyle/>
          <a:p>
            <a:pPr algn="ctr"/>
            <a:r>
              <a:rPr lang="en-US" sz="4000" dirty="0">
                <a:solidFill>
                  <a:srgbClr val="FF0000"/>
                </a:solidFill>
                <a:effectLst>
                  <a:outerShdw blurRad="50800" dist="38100" dir="2700000">
                    <a:srgbClr val="000000">
                      <a:alpha val="43000"/>
                    </a:srgbClr>
                  </a:outerShdw>
                </a:effectLst>
              </a:rPr>
              <a:t>Geocentric Universe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152910" y="38192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587847" y="3714937"/>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029039" y="3606419"/>
            <a:ext cx="103806" cy="108519"/>
          </a:xfrm>
          <a:prstGeom prst="ellipse">
            <a:avLst/>
          </a:prstGeom>
          <a:solidFill>
            <a:schemeClr val="tx1"/>
          </a:solidFill>
          <a:ln w="1587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461015" y="3489433"/>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39385" y="3397848"/>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269578" y="3314730"/>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559473" y="3273171"/>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841080" y="32527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18695" y="325701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6784611" y="3221416"/>
            <a:ext cx="257629" cy="17124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52234" y="3422897"/>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6929967" y="3238350"/>
            <a:ext cx="257629" cy="17124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457200"/>
            <a:ext cx="9144000" cy="6247864"/>
          </a:xfrm>
          <a:prstGeom prst="rect">
            <a:avLst/>
          </a:prstGeom>
          <a:noFill/>
        </p:spPr>
        <p:txBody>
          <a:bodyPr wrap="square" rtlCol="0">
            <a:spAutoFit/>
          </a:bodyPr>
          <a:lstStyle/>
          <a:p>
            <a:pPr algn="ctr"/>
            <a:r>
              <a:rPr lang="en-US" sz="4000" dirty="0">
                <a:solidFill>
                  <a:srgbClr val="FF0000"/>
                </a:solidFill>
                <a:effectLst>
                  <a:outerShdw blurRad="50800" dist="38100" dir="2700000">
                    <a:srgbClr val="000000">
                      <a:alpha val="43000"/>
                    </a:srgbClr>
                  </a:outerShdw>
                </a:effectLst>
              </a:rPr>
              <a:t>Geocentric Universe</a:t>
            </a: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r>
              <a:rPr lang="en-US" sz="4000" dirty="0">
                <a:solidFill>
                  <a:srgbClr val="FF0000"/>
                </a:solidFill>
                <a:effectLst>
                  <a:outerShdw blurRad="50800" dist="38100" dir="2700000">
                    <a:srgbClr val="000000">
                      <a:alpha val="43000"/>
                    </a:srgbClr>
                  </a:outerShdw>
                </a:effectLst>
              </a:rPr>
              <a:t>sun and planets move around Earth</a:t>
            </a:r>
          </a:p>
        </p:txBody>
      </p:sp>
      <p:sp>
        <p:nvSpPr>
          <p:cNvPr id="3" name="Oval 2"/>
          <p:cNvSpPr/>
          <p:nvPr/>
        </p:nvSpPr>
        <p:spPr>
          <a:xfrm>
            <a:off x="4279900" y="3073400"/>
            <a:ext cx="673100" cy="673100"/>
          </a:xfrm>
          <a:prstGeom prst="ellipse">
            <a:avLst/>
          </a:prstGeom>
          <a:solidFill>
            <a:srgbClr val="3366FF">
              <a:alpha val="22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432300" y="3170535"/>
            <a:ext cx="469900" cy="461665"/>
          </a:xfrm>
          <a:prstGeom prst="rect">
            <a:avLst/>
          </a:prstGeom>
          <a:noFill/>
        </p:spPr>
        <p:txBody>
          <a:bodyPr wrap="square" rtlCol="0">
            <a:spAutoFit/>
          </a:bodyPr>
          <a:lstStyle/>
          <a:p>
            <a:r>
              <a:rPr lang="en-US" sz="2400"/>
              <a:t>E</a:t>
            </a:r>
          </a:p>
        </p:txBody>
      </p:sp>
      <p:sp>
        <p:nvSpPr>
          <p:cNvPr id="5" name="Oval 4"/>
          <p:cNvSpPr/>
          <p:nvPr/>
        </p:nvSpPr>
        <p:spPr>
          <a:xfrm>
            <a:off x="3759200" y="2565400"/>
            <a:ext cx="1714500" cy="17145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2921000" y="1727200"/>
            <a:ext cx="3390900" cy="33909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5151735" y="3322935"/>
            <a:ext cx="478830" cy="47883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5245100" y="3322935"/>
            <a:ext cx="469900" cy="461665"/>
          </a:xfrm>
          <a:prstGeom prst="rect">
            <a:avLst/>
          </a:prstGeom>
          <a:noFill/>
        </p:spPr>
        <p:txBody>
          <a:bodyPr wrap="square" rtlCol="0">
            <a:spAutoFit/>
          </a:bodyPr>
          <a:lstStyle/>
          <a:p>
            <a:r>
              <a:rPr lang="en-US" sz="2400"/>
              <a:t>S</a:t>
            </a:r>
          </a:p>
        </p:txBody>
      </p:sp>
      <p:sp>
        <p:nvSpPr>
          <p:cNvPr id="9" name="Oval 8"/>
          <p:cNvSpPr/>
          <p:nvPr/>
        </p:nvSpPr>
        <p:spPr>
          <a:xfrm>
            <a:off x="3519785" y="4613870"/>
            <a:ext cx="478830" cy="47883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3630315" y="4613870"/>
            <a:ext cx="469900" cy="461665"/>
          </a:xfrm>
          <a:prstGeom prst="rect">
            <a:avLst/>
          </a:prstGeom>
          <a:noFill/>
        </p:spPr>
        <p:txBody>
          <a:bodyPr wrap="square" rtlCol="0">
            <a:spAutoFit/>
          </a:bodyPr>
          <a:lstStyle/>
          <a:p>
            <a:r>
              <a:rPr lang="en-US" sz="2400"/>
              <a:t>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821000" y="3458671"/>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6902359" y="3343377"/>
            <a:ext cx="257629" cy="17124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614486" y="3542562"/>
            <a:ext cx="103806" cy="108519"/>
          </a:xfrm>
          <a:prstGeom prst="ellipse">
            <a:avLst/>
          </a:prstGeom>
          <a:solidFill>
            <a:schemeClr val="tx1"/>
          </a:solidFill>
          <a:ln w="952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280229" y="365954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5920213" y="380616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524482" y="3930846"/>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068385" y="408593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4573081" y="42487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01903" y="4377621"/>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2" name="Picture 1" descr="Screen shot 2010-06-24 at 8.46.14 AM.png"/>
          <p:cNvPicPr>
            <a:picLocks noChangeAspect="1"/>
          </p:cNvPicPr>
          <p:nvPr/>
        </p:nvPicPr>
        <p:blipFill>
          <a:blip r:embed="rId2">
            <a:lum contrast="34000"/>
          </a:blip>
          <a:srcRect l="90556" t="52142" r="6627" b="44961"/>
          <a:stretch>
            <a:fillRect/>
          </a:stretch>
        </p:blipFill>
        <p:spPr bwMode="auto">
          <a:xfrm>
            <a:off x="4542972" y="4227720"/>
            <a:ext cx="257629" cy="171245"/>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96795" y="4321810"/>
            <a:ext cx="103806" cy="108519"/>
          </a:xfrm>
          <a:prstGeom prst="ellipse">
            <a:avLst/>
          </a:prstGeom>
          <a:solidFill>
            <a:schemeClr val="tx1"/>
          </a:solidFill>
          <a:ln w="825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42149"/>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3994237" y="4369779"/>
            <a:ext cx="103806" cy="108519"/>
          </a:xfrm>
          <a:prstGeom prst="ellipse">
            <a:avLst/>
          </a:prstGeom>
          <a:solidFill>
            <a:schemeClr val="tx1"/>
          </a:solidFill>
          <a:ln w="889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3" name="Picture 1" descr="Screen shot 2010-06-24 at 8.46.14 AM.png"/>
          <p:cNvPicPr>
            <a:picLocks noChangeAspect="1"/>
          </p:cNvPicPr>
          <p:nvPr/>
        </p:nvPicPr>
        <p:blipFill>
          <a:blip r:embed="rId2">
            <a:lum contrast="34000"/>
          </a:blip>
          <a:srcRect l="90556" t="52142" r="6627" b="44961"/>
          <a:stretch>
            <a:fillRect/>
          </a:stretch>
        </p:blipFill>
        <p:spPr bwMode="auto">
          <a:xfrm>
            <a:off x="4035682" y="4378457"/>
            <a:ext cx="257629" cy="171245"/>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53102"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778476" y="41232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96546" y="4014740"/>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6934171" y="386811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7634700" y="371804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2" name="Straight Arrow Connector 41"/>
          <p:cNvCxnSpPr/>
          <p:nvPr/>
        </p:nvCxnSpPr>
        <p:spPr>
          <a:xfrm rot="5400000" flipH="1" flipV="1">
            <a:off x="8244439" y="3998087"/>
            <a:ext cx="327513" cy="1588"/>
          </a:xfrm>
          <a:prstGeom prst="straightConnector1">
            <a:avLst/>
          </a:prstGeom>
          <a:ln w="22225" cap="flat" cmpd="sng" algn="ctr">
            <a:solidFill>
              <a:srgbClr val="FFFF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7854956" y="4249235"/>
            <a:ext cx="975780" cy="461665"/>
          </a:xfrm>
          <a:prstGeom prst="rect">
            <a:avLst/>
          </a:prstGeom>
          <a:noFill/>
        </p:spPr>
        <p:txBody>
          <a:bodyPr wrap="square" rtlCol="0">
            <a:spAutoFit/>
          </a:bodyPr>
          <a:lstStyle/>
          <a:p>
            <a:r>
              <a:rPr lang="en-US" b="1" dirty="0">
                <a:solidFill>
                  <a:srgbClr val="FFFF00"/>
                </a:solidFill>
                <a:latin typeface="Arial"/>
                <a:cs typeface="Arial"/>
              </a:rPr>
              <a:t>Mars</a:t>
            </a:r>
          </a:p>
        </p:txBody>
      </p:sp>
      <p:sp>
        <p:nvSpPr>
          <p:cNvPr id="44" name="TextBox 43"/>
          <p:cNvSpPr txBox="1"/>
          <p:nvPr/>
        </p:nvSpPr>
        <p:spPr>
          <a:xfrm>
            <a:off x="2158693" y="192896"/>
            <a:ext cx="4835876" cy="523220"/>
          </a:xfrm>
          <a:prstGeom prst="rect">
            <a:avLst/>
          </a:prstGeom>
          <a:noFill/>
        </p:spPr>
        <p:txBody>
          <a:bodyPr wrap="square" rtlCol="0">
            <a:spAutoFit/>
          </a:bodyPr>
          <a:lstStyle/>
          <a:p>
            <a:pPr algn="ctr"/>
            <a:r>
              <a:rPr lang="en-US" sz="2800">
                <a:solidFill>
                  <a:srgbClr val="FFFF00"/>
                </a:solidFill>
                <a:latin typeface="Arial"/>
                <a:cs typeface="Arial"/>
              </a:rPr>
              <a:t>Retrograde Motion of Mars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105061" y="468939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105061" y="468939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2457598" y="492222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820333" y="503498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105061" y="468939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2457598" y="492222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1228524" y="523394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820333" y="5034981"/>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105061" y="4689396"/>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570726" y="456817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12594" y="439729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679861" y="4321810"/>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185833" y="4213291"/>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576055" y="4267550"/>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2457598" y="492222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27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3" name="TextBox 2"/>
          <p:cNvSpPr txBox="1"/>
          <p:nvPr/>
        </p:nvSpPr>
        <p:spPr>
          <a:xfrm>
            <a:off x="3791658" y="6444194"/>
            <a:ext cx="2185808" cy="369332"/>
          </a:xfrm>
          <a:prstGeom prst="rect">
            <a:avLst/>
          </a:prstGeom>
          <a:noFill/>
        </p:spPr>
        <p:txBody>
          <a:bodyPr wrap="square" rtlCol="0">
            <a:spAutoFit/>
          </a:bodyPr>
          <a:lstStyle/>
          <a:p>
            <a:r>
              <a:rPr lang="en-US" b="1">
                <a:solidFill>
                  <a:srgbClr val="FFFF00"/>
                </a:solidFill>
                <a:latin typeface="Arial"/>
                <a:cs typeface="Arial"/>
              </a:rPr>
              <a:t>Time-lapse photo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27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3" name="Freeform 2"/>
          <p:cNvSpPr/>
          <p:nvPr/>
        </p:nvSpPr>
        <p:spPr>
          <a:xfrm>
            <a:off x="448733" y="3244145"/>
            <a:ext cx="8153400" cy="2309988"/>
          </a:xfrm>
          <a:custGeom>
            <a:avLst/>
            <a:gdLst>
              <a:gd name="connsiteX0" fmla="*/ 0 w 8153400"/>
              <a:gd name="connsiteY0" fmla="*/ 2309988 h 2309988"/>
              <a:gd name="connsiteX1" fmla="*/ 5985934 w 8153400"/>
              <a:gd name="connsiteY1" fmla="*/ 447322 h 2309988"/>
              <a:gd name="connsiteX2" fmla="*/ 6129867 w 8153400"/>
              <a:gd name="connsiteY2" fmla="*/ 91722 h 2309988"/>
              <a:gd name="connsiteX3" fmla="*/ 2667000 w 8153400"/>
              <a:gd name="connsiteY3" fmla="*/ 997655 h 2309988"/>
              <a:gd name="connsiteX4" fmla="*/ 2607734 w 8153400"/>
              <a:gd name="connsiteY4" fmla="*/ 1319388 h 2309988"/>
              <a:gd name="connsiteX5" fmla="*/ 6028267 w 8153400"/>
              <a:gd name="connsiteY5" fmla="*/ 819855 h 2309988"/>
              <a:gd name="connsiteX6" fmla="*/ 8153400 w 8153400"/>
              <a:gd name="connsiteY6" fmla="*/ 362655 h 2309988"/>
              <a:gd name="connsiteX7" fmla="*/ 8153400 w 8153400"/>
              <a:gd name="connsiteY7" fmla="*/ 362655 h 230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53400" h="2309988">
                <a:moveTo>
                  <a:pt x="0" y="2309988"/>
                </a:moveTo>
                <a:cubicBezTo>
                  <a:pt x="2482145" y="1563510"/>
                  <a:pt x="4964290" y="817033"/>
                  <a:pt x="5985934" y="447322"/>
                </a:cubicBezTo>
                <a:cubicBezTo>
                  <a:pt x="7007578" y="77611"/>
                  <a:pt x="6683023" y="0"/>
                  <a:pt x="6129867" y="91722"/>
                </a:cubicBezTo>
                <a:cubicBezTo>
                  <a:pt x="5576711" y="183444"/>
                  <a:pt x="3254022" y="793044"/>
                  <a:pt x="2667000" y="997655"/>
                </a:cubicBezTo>
                <a:cubicBezTo>
                  <a:pt x="2079978" y="1202266"/>
                  <a:pt x="2047523" y="1349021"/>
                  <a:pt x="2607734" y="1319388"/>
                </a:cubicBezTo>
                <a:cubicBezTo>
                  <a:pt x="3167945" y="1289755"/>
                  <a:pt x="5103989" y="979310"/>
                  <a:pt x="6028267" y="819855"/>
                </a:cubicBezTo>
                <a:cubicBezTo>
                  <a:pt x="6952545" y="660400"/>
                  <a:pt x="8153400" y="362655"/>
                  <a:pt x="8153400" y="362655"/>
                </a:cubicBezTo>
                <a:lnTo>
                  <a:pt x="8153400" y="362655"/>
                </a:lnTo>
              </a:path>
            </a:pathLst>
          </a:custGeom>
          <a:ln w="9525" cap="flat" cmpd="sng" algn="ctr">
            <a:solidFill>
              <a:srgbClr val="FFFF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 name="TextBox 3"/>
          <p:cNvSpPr txBox="1"/>
          <p:nvPr/>
        </p:nvSpPr>
        <p:spPr>
          <a:xfrm>
            <a:off x="3690054" y="6444194"/>
            <a:ext cx="2185808" cy="369332"/>
          </a:xfrm>
          <a:prstGeom prst="rect">
            <a:avLst/>
          </a:prstGeom>
          <a:noFill/>
        </p:spPr>
        <p:txBody>
          <a:bodyPr wrap="square" rtlCol="0">
            <a:spAutoFit/>
          </a:bodyPr>
          <a:lstStyle/>
          <a:p>
            <a:r>
              <a:rPr lang="en-US" b="1">
                <a:solidFill>
                  <a:srgbClr val="FFFF00"/>
                </a:solidFill>
                <a:latin typeface="Arial"/>
                <a:cs typeface="Arial"/>
              </a:rPr>
              <a:t>retrograde motion</a:t>
            </a:r>
          </a:p>
        </p:txBody>
      </p:sp>
      <p:cxnSp>
        <p:nvCxnSpPr>
          <p:cNvPr id="6" name="Straight Arrow Connector 5"/>
          <p:cNvCxnSpPr>
            <a:stCxn id="3" idx="0"/>
          </p:cNvCxnSpPr>
          <p:nvPr/>
        </p:nvCxnSpPr>
        <p:spPr>
          <a:xfrm flipH="1">
            <a:off x="152400" y="5554133"/>
            <a:ext cx="296333" cy="101600"/>
          </a:xfrm>
          <a:prstGeom prst="straightConnector1">
            <a:avLst/>
          </a:prstGeom>
          <a:ln w="9525" cap="flat" cmpd="sng" algn="ctr">
            <a:solidFill>
              <a:srgbClr val="FFFF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tolemy.jpg"/>
          <p:cNvPicPr>
            <a:picLocks noChangeAspect="1"/>
          </p:cNvPicPr>
          <p:nvPr/>
        </p:nvPicPr>
        <p:blipFill>
          <a:blip r:embed="rId3"/>
          <a:stretch>
            <a:fillRect/>
          </a:stretch>
        </p:blipFill>
        <p:spPr>
          <a:xfrm>
            <a:off x="2457450" y="889000"/>
            <a:ext cx="4229100" cy="5080000"/>
          </a:xfrm>
          <a:prstGeom prst="rect">
            <a:avLst/>
          </a:prstGeom>
        </p:spPr>
      </p:pic>
      <p:sp>
        <p:nvSpPr>
          <p:cNvPr id="3" name="TextBox 2"/>
          <p:cNvSpPr txBox="1"/>
          <p:nvPr/>
        </p:nvSpPr>
        <p:spPr>
          <a:xfrm>
            <a:off x="3981459" y="6165362"/>
            <a:ext cx="954483" cy="369332"/>
          </a:xfrm>
          <a:prstGeom prst="rect">
            <a:avLst/>
          </a:prstGeom>
          <a:noFill/>
        </p:spPr>
        <p:txBody>
          <a:bodyPr wrap="none" rtlCol="0">
            <a:spAutoFit/>
          </a:bodyPr>
          <a:lstStyle/>
          <a:p>
            <a:r>
              <a:rPr lang="en-US"/>
              <a:t>Ptolemy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03400" y="520700"/>
            <a:ext cx="5727700" cy="707886"/>
          </a:xfrm>
          <a:prstGeom prst="rect">
            <a:avLst/>
          </a:prstGeom>
          <a:noFill/>
        </p:spPr>
        <p:txBody>
          <a:bodyPr wrap="square" rtlCol="0">
            <a:spAutoFit/>
          </a:bodyPr>
          <a:lstStyle/>
          <a:p>
            <a:pPr algn="ctr"/>
            <a:r>
              <a:rPr lang="en-US" sz="4000">
                <a:solidFill>
                  <a:srgbClr val="FF0000"/>
                </a:solidFill>
                <a:effectLst>
                  <a:outerShdw blurRad="50800" dist="38100" dir="2700000">
                    <a:srgbClr val="000000">
                      <a:alpha val="43000"/>
                    </a:srgbClr>
                  </a:outerShdw>
                </a:effectLst>
              </a:rPr>
              <a:t>Geocentric Universe</a:t>
            </a:r>
          </a:p>
        </p:txBody>
      </p:sp>
      <p:sp>
        <p:nvSpPr>
          <p:cNvPr id="3" name="Oval 2"/>
          <p:cNvSpPr/>
          <p:nvPr/>
        </p:nvSpPr>
        <p:spPr>
          <a:xfrm>
            <a:off x="4279900" y="3924300"/>
            <a:ext cx="673100" cy="673100"/>
          </a:xfrm>
          <a:prstGeom prst="ellipse">
            <a:avLst/>
          </a:prstGeom>
          <a:solidFill>
            <a:srgbClr val="3366FF">
              <a:alpha val="22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432300" y="4021435"/>
            <a:ext cx="469900" cy="461665"/>
          </a:xfrm>
          <a:prstGeom prst="rect">
            <a:avLst/>
          </a:prstGeom>
          <a:noFill/>
        </p:spPr>
        <p:txBody>
          <a:bodyPr wrap="square" rtlCol="0">
            <a:spAutoFit/>
          </a:bodyPr>
          <a:lstStyle/>
          <a:p>
            <a:r>
              <a:rPr lang="en-US" sz="2400"/>
              <a:t>E</a:t>
            </a:r>
          </a:p>
        </p:txBody>
      </p:sp>
      <p:sp>
        <p:nvSpPr>
          <p:cNvPr id="5" name="Freeform 4"/>
          <p:cNvSpPr/>
          <p:nvPr/>
        </p:nvSpPr>
        <p:spPr>
          <a:xfrm>
            <a:off x="2492590" y="2008820"/>
            <a:ext cx="4329125" cy="4025230"/>
          </a:xfrm>
          <a:custGeom>
            <a:avLst/>
            <a:gdLst>
              <a:gd name="connsiteX0" fmla="*/ 1526054 w 4329125"/>
              <a:gd name="connsiteY0" fmla="*/ 108857 h 4025230"/>
              <a:gd name="connsiteX1" fmla="*/ 1426268 w 4329125"/>
              <a:gd name="connsiteY1" fmla="*/ 117928 h 4025230"/>
              <a:gd name="connsiteX2" fmla="*/ 1389982 w 4329125"/>
              <a:gd name="connsiteY2" fmla="*/ 136071 h 4025230"/>
              <a:gd name="connsiteX3" fmla="*/ 1299268 w 4329125"/>
              <a:gd name="connsiteY3" fmla="*/ 154214 h 4025230"/>
              <a:gd name="connsiteX4" fmla="*/ 1235768 w 4329125"/>
              <a:gd name="connsiteY4" fmla="*/ 181428 h 4025230"/>
              <a:gd name="connsiteX5" fmla="*/ 1199482 w 4329125"/>
              <a:gd name="connsiteY5" fmla="*/ 190500 h 4025230"/>
              <a:gd name="connsiteX6" fmla="*/ 1135982 w 4329125"/>
              <a:gd name="connsiteY6" fmla="*/ 208642 h 4025230"/>
              <a:gd name="connsiteX7" fmla="*/ 1099696 w 4329125"/>
              <a:gd name="connsiteY7" fmla="*/ 226785 h 4025230"/>
              <a:gd name="connsiteX8" fmla="*/ 1072482 w 4329125"/>
              <a:gd name="connsiteY8" fmla="*/ 235857 h 4025230"/>
              <a:gd name="connsiteX9" fmla="*/ 1027125 w 4329125"/>
              <a:gd name="connsiteY9" fmla="*/ 254000 h 4025230"/>
              <a:gd name="connsiteX10" fmla="*/ 990839 w 4329125"/>
              <a:gd name="connsiteY10" fmla="*/ 272142 h 4025230"/>
              <a:gd name="connsiteX11" fmla="*/ 936411 w 4329125"/>
              <a:gd name="connsiteY11" fmla="*/ 281214 h 4025230"/>
              <a:gd name="connsiteX12" fmla="*/ 872911 w 4329125"/>
              <a:gd name="connsiteY12" fmla="*/ 326571 h 4025230"/>
              <a:gd name="connsiteX13" fmla="*/ 845696 w 4329125"/>
              <a:gd name="connsiteY13" fmla="*/ 335642 h 4025230"/>
              <a:gd name="connsiteX14" fmla="*/ 754982 w 4329125"/>
              <a:gd name="connsiteY14" fmla="*/ 417285 h 4025230"/>
              <a:gd name="connsiteX15" fmla="*/ 718696 w 4329125"/>
              <a:gd name="connsiteY15" fmla="*/ 453571 h 4025230"/>
              <a:gd name="connsiteX16" fmla="*/ 682411 w 4329125"/>
              <a:gd name="connsiteY16" fmla="*/ 480785 h 4025230"/>
              <a:gd name="connsiteX17" fmla="*/ 618911 w 4329125"/>
              <a:gd name="connsiteY17" fmla="*/ 562428 h 4025230"/>
              <a:gd name="connsiteX18" fmla="*/ 627982 w 4329125"/>
              <a:gd name="connsiteY18" fmla="*/ 807357 h 4025230"/>
              <a:gd name="connsiteX19" fmla="*/ 773125 w 4329125"/>
              <a:gd name="connsiteY19" fmla="*/ 798285 h 4025230"/>
              <a:gd name="connsiteX20" fmla="*/ 854768 w 4329125"/>
              <a:gd name="connsiteY20" fmla="*/ 762000 h 4025230"/>
              <a:gd name="connsiteX21" fmla="*/ 900125 w 4329125"/>
              <a:gd name="connsiteY21" fmla="*/ 725714 h 4025230"/>
              <a:gd name="connsiteX22" fmla="*/ 918268 w 4329125"/>
              <a:gd name="connsiteY22" fmla="*/ 698500 h 4025230"/>
              <a:gd name="connsiteX23" fmla="*/ 972696 w 4329125"/>
              <a:gd name="connsiteY23" fmla="*/ 644071 h 4025230"/>
              <a:gd name="connsiteX24" fmla="*/ 1036196 w 4329125"/>
              <a:gd name="connsiteY24" fmla="*/ 553357 h 4025230"/>
              <a:gd name="connsiteX25" fmla="*/ 1027125 w 4329125"/>
              <a:gd name="connsiteY25" fmla="*/ 408214 h 4025230"/>
              <a:gd name="connsiteX26" fmla="*/ 963625 w 4329125"/>
              <a:gd name="connsiteY26" fmla="*/ 371928 h 4025230"/>
              <a:gd name="connsiteX27" fmla="*/ 909196 w 4329125"/>
              <a:gd name="connsiteY27" fmla="*/ 353785 h 4025230"/>
              <a:gd name="connsiteX28" fmla="*/ 637054 w 4329125"/>
              <a:gd name="connsiteY28" fmla="*/ 371928 h 4025230"/>
              <a:gd name="connsiteX29" fmla="*/ 582625 w 4329125"/>
              <a:gd name="connsiteY29" fmla="*/ 390071 h 4025230"/>
              <a:gd name="connsiteX30" fmla="*/ 546339 w 4329125"/>
              <a:gd name="connsiteY30" fmla="*/ 399142 h 4025230"/>
              <a:gd name="connsiteX31" fmla="*/ 500982 w 4329125"/>
              <a:gd name="connsiteY31" fmla="*/ 444500 h 4025230"/>
              <a:gd name="connsiteX32" fmla="*/ 464696 w 4329125"/>
              <a:gd name="connsiteY32" fmla="*/ 498928 h 4025230"/>
              <a:gd name="connsiteX33" fmla="*/ 446554 w 4329125"/>
              <a:gd name="connsiteY33" fmla="*/ 526142 h 4025230"/>
              <a:gd name="connsiteX34" fmla="*/ 419339 w 4329125"/>
              <a:gd name="connsiteY34" fmla="*/ 553357 h 4025230"/>
              <a:gd name="connsiteX35" fmla="*/ 383054 w 4329125"/>
              <a:gd name="connsiteY35" fmla="*/ 635000 h 4025230"/>
              <a:gd name="connsiteX36" fmla="*/ 346768 w 4329125"/>
              <a:gd name="connsiteY36" fmla="*/ 762000 h 4025230"/>
              <a:gd name="connsiteX37" fmla="*/ 337696 w 4329125"/>
              <a:gd name="connsiteY37" fmla="*/ 789214 h 4025230"/>
              <a:gd name="connsiteX38" fmla="*/ 310482 w 4329125"/>
              <a:gd name="connsiteY38" fmla="*/ 816428 h 4025230"/>
              <a:gd name="connsiteX39" fmla="*/ 256054 w 4329125"/>
              <a:gd name="connsiteY39" fmla="*/ 952500 h 4025230"/>
              <a:gd name="connsiteX40" fmla="*/ 237911 w 4329125"/>
              <a:gd name="connsiteY40" fmla="*/ 997857 h 4025230"/>
              <a:gd name="connsiteX41" fmla="*/ 219768 w 4329125"/>
              <a:gd name="connsiteY41" fmla="*/ 1070428 h 4025230"/>
              <a:gd name="connsiteX42" fmla="*/ 210696 w 4329125"/>
              <a:gd name="connsiteY42" fmla="*/ 1106714 h 4025230"/>
              <a:gd name="connsiteX43" fmla="*/ 201625 w 4329125"/>
              <a:gd name="connsiteY43" fmla="*/ 1143000 h 4025230"/>
              <a:gd name="connsiteX44" fmla="*/ 183482 w 4329125"/>
              <a:gd name="connsiteY44" fmla="*/ 1170214 h 4025230"/>
              <a:gd name="connsiteX45" fmla="*/ 165339 w 4329125"/>
              <a:gd name="connsiteY45" fmla="*/ 1251857 h 4025230"/>
              <a:gd name="connsiteX46" fmla="*/ 147196 w 4329125"/>
              <a:gd name="connsiteY46" fmla="*/ 1342571 h 4025230"/>
              <a:gd name="connsiteX47" fmla="*/ 129054 w 4329125"/>
              <a:gd name="connsiteY47" fmla="*/ 1478642 h 4025230"/>
              <a:gd name="connsiteX48" fmla="*/ 119982 w 4329125"/>
              <a:gd name="connsiteY48" fmla="*/ 1605642 h 4025230"/>
              <a:gd name="connsiteX49" fmla="*/ 119982 w 4329125"/>
              <a:gd name="connsiteY49" fmla="*/ 1796142 h 4025230"/>
              <a:gd name="connsiteX50" fmla="*/ 129054 w 4329125"/>
              <a:gd name="connsiteY50" fmla="*/ 1823357 h 4025230"/>
              <a:gd name="connsiteX51" fmla="*/ 156268 w 4329125"/>
              <a:gd name="connsiteY51" fmla="*/ 1841500 h 4025230"/>
              <a:gd name="connsiteX52" fmla="*/ 237911 w 4329125"/>
              <a:gd name="connsiteY52" fmla="*/ 1823357 h 4025230"/>
              <a:gd name="connsiteX53" fmla="*/ 328625 w 4329125"/>
              <a:gd name="connsiteY53" fmla="*/ 1787071 h 4025230"/>
              <a:gd name="connsiteX54" fmla="*/ 364911 w 4329125"/>
              <a:gd name="connsiteY54" fmla="*/ 1768928 h 4025230"/>
              <a:gd name="connsiteX55" fmla="*/ 392125 w 4329125"/>
              <a:gd name="connsiteY55" fmla="*/ 1750785 h 4025230"/>
              <a:gd name="connsiteX56" fmla="*/ 419339 w 4329125"/>
              <a:gd name="connsiteY56" fmla="*/ 1696357 h 4025230"/>
              <a:gd name="connsiteX57" fmla="*/ 437482 w 4329125"/>
              <a:gd name="connsiteY57" fmla="*/ 1651000 h 4025230"/>
              <a:gd name="connsiteX58" fmla="*/ 428411 w 4329125"/>
              <a:gd name="connsiteY58" fmla="*/ 1587500 h 4025230"/>
              <a:gd name="connsiteX59" fmla="*/ 419339 w 4329125"/>
              <a:gd name="connsiteY59" fmla="*/ 1560285 h 4025230"/>
              <a:gd name="connsiteX60" fmla="*/ 373982 w 4329125"/>
              <a:gd name="connsiteY60" fmla="*/ 1378857 h 4025230"/>
              <a:gd name="connsiteX61" fmla="*/ 274196 w 4329125"/>
              <a:gd name="connsiteY61" fmla="*/ 1397000 h 4025230"/>
              <a:gd name="connsiteX62" fmla="*/ 210696 w 4329125"/>
              <a:gd name="connsiteY62" fmla="*/ 1442357 h 4025230"/>
              <a:gd name="connsiteX63" fmla="*/ 183482 w 4329125"/>
              <a:gd name="connsiteY63" fmla="*/ 1478642 h 4025230"/>
              <a:gd name="connsiteX64" fmla="*/ 147196 w 4329125"/>
              <a:gd name="connsiteY64" fmla="*/ 1514928 h 4025230"/>
              <a:gd name="connsiteX65" fmla="*/ 101839 w 4329125"/>
              <a:gd name="connsiteY65" fmla="*/ 1578428 h 4025230"/>
              <a:gd name="connsiteX66" fmla="*/ 92768 w 4329125"/>
              <a:gd name="connsiteY66" fmla="*/ 1605642 h 4025230"/>
              <a:gd name="connsiteX67" fmla="*/ 56482 w 4329125"/>
              <a:gd name="connsiteY67" fmla="*/ 1678214 h 4025230"/>
              <a:gd name="connsiteX68" fmla="*/ 11125 w 4329125"/>
              <a:gd name="connsiteY68" fmla="*/ 1768928 h 4025230"/>
              <a:gd name="connsiteX69" fmla="*/ 11125 w 4329125"/>
              <a:gd name="connsiteY69" fmla="*/ 2249714 h 4025230"/>
              <a:gd name="connsiteX70" fmla="*/ 29268 w 4329125"/>
              <a:gd name="connsiteY70" fmla="*/ 2349500 h 4025230"/>
              <a:gd name="connsiteX71" fmla="*/ 47411 w 4329125"/>
              <a:gd name="connsiteY71" fmla="*/ 2385785 h 4025230"/>
              <a:gd name="connsiteX72" fmla="*/ 83696 w 4329125"/>
              <a:gd name="connsiteY72" fmla="*/ 2503714 h 4025230"/>
              <a:gd name="connsiteX73" fmla="*/ 110911 w 4329125"/>
              <a:gd name="connsiteY73" fmla="*/ 2612571 h 4025230"/>
              <a:gd name="connsiteX74" fmla="*/ 138125 w 4329125"/>
              <a:gd name="connsiteY74" fmla="*/ 2667000 h 4025230"/>
              <a:gd name="connsiteX75" fmla="*/ 165339 w 4329125"/>
              <a:gd name="connsiteY75" fmla="*/ 2739571 h 4025230"/>
              <a:gd name="connsiteX76" fmla="*/ 219768 w 4329125"/>
              <a:gd name="connsiteY76" fmla="*/ 2857500 h 4025230"/>
              <a:gd name="connsiteX77" fmla="*/ 246982 w 4329125"/>
              <a:gd name="connsiteY77" fmla="*/ 2902857 h 4025230"/>
              <a:gd name="connsiteX78" fmla="*/ 328625 w 4329125"/>
              <a:gd name="connsiteY78" fmla="*/ 2975428 h 4025230"/>
              <a:gd name="connsiteX79" fmla="*/ 355839 w 4329125"/>
              <a:gd name="connsiteY79" fmla="*/ 3002642 h 4025230"/>
              <a:gd name="connsiteX80" fmla="*/ 364911 w 4329125"/>
              <a:gd name="connsiteY80" fmla="*/ 3066142 h 4025230"/>
              <a:gd name="connsiteX81" fmla="*/ 437482 w 4329125"/>
              <a:gd name="connsiteY81" fmla="*/ 3120571 h 4025230"/>
              <a:gd name="connsiteX82" fmla="*/ 500982 w 4329125"/>
              <a:gd name="connsiteY82" fmla="*/ 3175000 h 4025230"/>
              <a:gd name="connsiteX83" fmla="*/ 528196 w 4329125"/>
              <a:gd name="connsiteY83" fmla="*/ 3193142 h 4025230"/>
              <a:gd name="connsiteX84" fmla="*/ 564482 w 4329125"/>
              <a:gd name="connsiteY84" fmla="*/ 3220357 h 4025230"/>
              <a:gd name="connsiteX85" fmla="*/ 618911 w 4329125"/>
              <a:gd name="connsiteY85" fmla="*/ 3202214 h 4025230"/>
              <a:gd name="connsiteX86" fmla="*/ 627982 w 4329125"/>
              <a:gd name="connsiteY86" fmla="*/ 3175000 h 4025230"/>
              <a:gd name="connsiteX87" fmla="*/ 618911 w 4329125"/>
              <a:gd name="connsiteY87" fmla="*/ 2993571 h 4025230"/>
              <a:gd name="connsiteX88" fmla="*/ 600768 w 4329125"/>
              <a:gd name="connsiteY88" fmla="*/ 2939142 h 4025230"/>
              <a:gd name="connsiteX89" fmla="*/ 591696 w 4329125"/>
              <a:gd name="connsiteY89" fmla="*/ 2902857 h 4025230"/>
              <a:gd name="connsiteX90" fmla="*/ 573554 w 4329125"/>
              <a:gd name="connsiteY90" fmla="*/ 2875642 h 4025230"/>
              <a:gd name="connsiteX91" fmla="*/ 555411 w 4329125"/>
              <a:gd name="connsiteY91" fmla="*/ 2830285 h 4025230"/>
              <a:gd name="connsiteX92" fmla="*/ 519125 w 4329125"/>
              <a:gd name="connsiteY92" fmla="*/ 2712357 h 4025230"/>
              <a:gd name="connsiteX93" fmla="*/ 500982 w 4329125"/>
              <a:gd name="connsiteY93" fmla="*/ 2657928 h 4025230"/>
              <a:gd name="connsiteX94" fmla="*/ 473768 w 4329125"/>
              <a:gd name="connsiteY94" fmla="*/ 2621642 h 4025230"/>
              <a:gd name="connsiteX95" fmla="*/ 455625 w 4329125"/>
              <a:gd name="connsiteY95" fmla="*/ 2576285 h 4025230"/>
              <a:gd name="connsiteX96" fmla="*/ 437482 w 4329125"/>
              <a:gd name="connsiteY96" fmla="*/ 2521857 h 4025230"/>
              <a:gd name="connsiteX97" fmla="*/ 383054 w 4329125"/>
              <a:gd name="connsiteY97" fmla="*/ 2494642 h 4025230"/>
              <a:gd name="connsiteX98" fmla="*/ 337696 w 4329125"/>
              <a:gd name="connsiteY98" fmla="*/ 2503714 h 4025230"/>
              <a:gd name="connsiteX99" fmla="*/ 301411 w 4329125"/>
              <a:gd name="connsiteY99" fmla="*/ 2558142 h 4025230"/>
              <a:gd name="connsiteX100" fmla="*/ 310482 w 4329125"/>
              <a:gd name="connsiteY100" fmla="*/ 2657928 h 4025230"/>
              <a:gd name="connsiteX101" fmla="*/ 328625 w 4329125"/>
              <a:gd name="connsiteY101" fmla="*/ 2730500 h 4025230"/>
              <a:gd name="connsiteX102" fmla="*/ 337696 w 4329125"/>
              <a:gd name="connsiteY102" fmla="*/ 2766785 h 4025230"/>
              <a:gd name="connsiteX103" fmla="*/ 346768 w 4329125"/>
              <a:gd name="connsiteY103" fmla="*/ 2821214 h 4025230"/>
              <a:gd name="connsiteX104" fmla="*/ 373982 w 4329125"/>
              <a:gd name="connsiteY104" fmla="*/ 2884714 h 4025230"/>
              <a:gd name="connsiteX105" fmla="*/ 383054 w 4329125"/>
              <a:gd name="connsiteY105" fmla="*/ 2930071 h 4025230"/>
              <a:gd name="connsiteX106" fmla="*/ 419339 w 4329125"/>
              <a:gd name="connsiteY106" fmla="*/ 3002642 h 4025230"/>
              <a:gd name="connsiteX107" fmla="*/ 428411 w 4329125"/>
              <a:gd name="connsiteY107" fmla="*/ 3029857 h 4025230"/>
              <a:gd name="connsiteX108" fmla="*/ 437482 w 4329125"/>
              <a:gd name="connsiteY108" fmla="*/ 3102428 h 4025230"/>
              <a:gd name="connsiteX109" fmla="*/ 464696 w 4329125"/>
              <a:gd name="connsiteY109" fmla="*/ 3138714 h 4025230"/>
              <a:gd name="connsiteX110" fmla="*/ 482839 w 4329125"/>
              <a:gd name="connsiteY110" fmla="*/ 3175000 h 4025230"/>
              <a:gd name="connsiteX111" fmla="*/ 491911 w 4329125"/>
              <a:gd name="connsiteY111" fmla="*/ 3202214 h 4025230"/>
              <a:gd name="connsiteX112" fmla="*/ 555411 w 4329125"/>
              <a:gd name="connsiteY112" fmla="*/ 3256642 h 4025230"/>
              <a:gd name="connsiteX113" fmla="*/ 627982 w 4329125"/>
              <a:gd name="connsiteY113" fmla="*/ 3329214 h 4025230"/>
              <a:gd name="connsiteX114" fmla="*/ 655196 w 4329125"/>
              <a:gd name="connsiteY114" fmla="*/ 3365500 h 4025230"/>
              <a:gd name="connsiteX115" fmla="*/ 800339 w 4329125"/>
              <a:gd name="connsiteY115" fmla="*/ 3456214 h 4025230"/>
              <a:gd name="connsiteX116" fmla="*/ 827554 w 4329125"/>
              <a:gd name="connsiteY116" fmla="*/ 3474357 h 4025230"/>
              <a:gd name="connsiteX117" fmla="*/ 854768 w 4329125"/>
              <a:gd name="connsiteY117" fmla="*/ 3501571 h 4025230"/>
              <a:gd name="connsiteX118" fmla="*/ 918268 w 4329125"/>
              <a:gd name="connsiteY118" fmla="*/ 3537857 h 4025230"/>
              <a:gd name="connsiteX119" fmla="*/ 999911 w 4329125"/>
              <a:gd name="connsiteY119" fmla="*/ 3610428 h 4025230"/>
              <a:gd name="connsiteX120" fmla="*/ 1072482 w 4329125"/>
              <a:gd name="connsiteY120" fmla="*/ 3637642 h 4025230"/>
              <a:gd name="connsiteX121" fmla="*/ 1126911 w 4329125"/>
              <a:gd name="connsiteY121" fmla="*/ 3673928 h 4025230"/>
              <a:gd name="connsiteX122" fmla="*/ 1172268 w 4329125"/>
              <a:gd name="connsiteY122" fmla="*/ 3701142 h 4025230"/>
              <a:gd name="connsiteX123" fmla="*/ 1190411 w 4329125"/>
              <a:gd name="connsiteY123" fmla="*/ 3728357 h 4025230"/>
              <a:gd name="connsiteX124" fmla="*/ 1226696 w 4329125"/>
              <a:gd name="connsiteY124" fmla="*/ 3737428 h 4025230"/>
              <a:gd name="connsiteX125" fmla="*/ 1299268 w 4329125"/>
              <a:gd name="connsiteY125" fmla="*/ 3764642 h 4025230"/>
              <a:gd name="connsiteX126" fmla="*/ 1326482 w 4329125"/>
              <a:gd name="connsiteY126" fmla="*/ 3782785 h 4025230"/>
              <a:gd name="connsiteX127" fmla="*/ 1362768 w 4329125"/>
              <a:gd name="connsiteY127" fmla="*/ 3800928 h 4025230"/>
              <a:gd name="connsiteX128" fmla="*/ 1426268 w 4329125"/>
              <a:gd name="connsiteY128" fmla="*/ 3846285 h 4025230"/>
              <a:gd name="connsiteX129" fmla="*/ 1480696 w 4329125"/>
              <a:gd name="connsiteY129" fmla="*/ 3855357 h 4025230"/>
              <a:gd name="connsiteX130" fmla="*/ 1516982 w 4329125"/>
              <a:gd name="connsiteY130" fmla="*/ 3873500 h 4025230"/>
              <a:gd name="connsiteX131" fmla="*/ 1580482 w 4329125"/>
              <a:gd name="connsiteY131" fmla="*/ 3891642 h 4025230"/>
              <a:gd name="connsiteX132" fmla="*/ 1680268 w 4329125"/>
              <a:gd name="connsiteY132" fmla="*/ 3900714 h 4025230"/>
              <a:gd name="connsiteX133" fmla="*/ 1716554 w 4329125"/>
              <a:gd name="connsiteY133" fmla="*/ 3909785 h 4025230"/>
              <a:gd name="connsiteX134" fmla="*/ 1843554 w 4329125"/>
              <a:gd name="connsiteY134" fmla="*/ 3937000 h 4025230"/>
              <a:gd name="connsiteX135" fmla="*/ 1879839 w 4329125"/>
              <a:gd name="connsiteY135" fmla="*/ 3946071 h 4025230"/>
              <a:gd name="connsiteX136" fmla="*/ 2079411 w 4329125"/>
              <a:gd name="connsiteY136" fmla="*/ 3927928 h 4025230"/>
              <a:gd name="connsiteX137" fmla="*/ 2170125 w 4329125"/>
              <a:gd name="connsiteY137" fmla="*/ 3909785 h 4025230"/>
              <a:gd name="connsiteX138" fmla="*/ 2197339 w 4329125"/>
              <a:gd name="connsiteY138" fmla="*/ 3891642 h 4025230"/>
              <a:gd name="connsiteX139" fmla="*/ 2215482 w 4329125"/>
              <a:gd name="connsiteY139" fmla="*/ 3828142 h 4025230"/>
              <a:gd name="connsiteX140" fmla="*/ 2206411 w 4329125"/>
              <a:gd name="connsiteY140" fmla="*/ 3737428 h 4025230"/>
              <a:gd name="connsiteX141" fmla="*/ 2197339 w 4329125"/>
              <a:gd name="connsiteY141" fmla="*/ 3710214 h 4025230"/>
              <a:gd name="connsiteX142" fmla="*/ 2161054 w 4329125"/>
              <a:gd name="connsiteY142" fmla="*/ 3692071 h 4025230"/>
              <a:gd name="connsiteX143" fmla="*/ 2133839 w 4329125"/>
              <a:gd name="connsiteY143" fmla="*/ 3673928 h 4025230"/>
              <a:gd name="connsiteX144" fmla="*/ 2097554 w 4329125"/>
              <a:gd name="connsiteY144" fmla="*/ 3646714 h 4025230"/>
              <a:gd name="connsiteX145" fmla="*/ 2070339 w 4329125"/>
              <a:gd name="connsiteY145" fmla="*/ 3637642 h 4025230"/>
              <a:gd name="connsiteX146" fmla="*/ 1997768 w 4329125"/>
              <a:gd name="connsiteY146" fmla="*/ 3646714 h 4025230"/>
              <a:gd name="connsiteX147" fmla="*/ 1979625 w 4329125"/>
              <a:gd name="connsiteY147" fmla="*/ 3673928 h 4025230"/>
              <a:gd name="connsiteX148" fmla="*/ 1952411 w 4329125"/>
              <a:gd name="connsiteY148" fmla="*/ 3701142 h 4025230"/>
              <a:gd name="connsiteX149" fmla="*/ 1952411 w 4329125"/>
              <a:gd name="connsiteY149" fmla="*/ 3800928 h 4025230"/>
              <a:gd name="connsiteX150" fmla="*/ 1979625 w 4329125"/>
              <a:gd name="connsiteY150" fmla="*/ 3828142 h 4025230"/>
              <a:gd name="connsiteX151" fmla="*/ 1997768 w 4329125"/>
              <a:gd name="connsiteY151" fmla="*/ 3855357 h 4025230"/>
              <a:gd name="connsiteX152" fmla="*/ 2052196 w 4329125"/>
              <a:gd name="connsiteY152" fmla="*/ 3900714 h 4025230"/>
              <a:gd name="connsiteX153" fmla="*/ 2124768 w 4329125"/>
              <a:gd name="connsiteY153" fmla="*/ 3955142 h 4025230"/>
              <a:gd name="connsiteX154" fmla="*/ 2151982 w 4329125"/>
              <a:gd name="connsiteY154" fmla="*/ 3973285 h 4025230"/>
              <a:gd name="connsiteX155" fmla="*/ 2206411 w 4329125"/>
              <a:gd name="connsiteY155" fmla="*/ 3991428 h 4025230"/>
              <a:gd name="connsiteX156" fmla="*/ 2469482 w 4329125"/>
              <a:gd name="connsiteY156" fmla="*/ 4000500 h 4025230"/>
              <a:gd name="connsiteX157" fmla="*/ 2569268 w 4329125"/>
              <a:gd name="connsiteY157" fmla="*/ 3982357 h 4025230"/>
              <a:gd name="connsiteX158" fmla="*/ 2650911 w 4329125"/>
              <a:gd name="connsiteY158" fmla="*/ 3964214 h 4025230"/>
              <a:gd name="connsiteX159" fmla="*/ 2705339 w 4329125"/>
              <a:gd name="connsiteY159" fmla="*/ 3946071 h 4025230"/>
              <a:gd name="connsiteX160" fmla="*/ 2741625 w 4329125"/>
              <a:gd name="connsiteY160" fmla="*/ 3927928 h 4025230"/>
              <a:gd name="connsiteX161" fmla="*/ 2786982 w 4329125"/>
              <a:gd name="connsiteY161" fmla="*/ 3909785 h 4025230"/>
              <a:gd name="connsiteX162" fmla="*/ 2814196 w 4329125"/>
              <a:gd name="connsiteY162" fmla="*/ 3900714 h 4025230"/>
              <a:gd name="connsiteX163" fmla="*/ 2886768 w 4329125"/>
              <a:gd name="connsiteY163" fmla="*/ 3855357 h 4025230"/>
              <a:gd name="connsiteX164" fmla="*/ 2923054 w 4329125"/>
              <a:gd name="connsiteY164" fmla="*/ 3828142 h 4025230"/>
              <a:gd name="connsiteX165" fmla="*/ 2950268 w 4329125"/>
              <a:gd name="connsiteY165" fmla="*/ 3819071 h 4025230"/>
              <a:gd name="connsiteX166" fmla="*/ 3022839 w 4329125"/>
              <a:gd name="connsiteY166" fmla="*/ 3773714 h 4025230"/>
              <a:gd name="connsiteX167" fmla="*/ 3131696 w 4329125"/>
              <a:gd name="connsiteY167" fmla="*/ 3719285 h 4025230"/>
              <a:gd name="connsiteX168" fmla="*/ 3222411 w 4329125"/>
              <a:gd name="connsiteY168" fmla="*/ 3664857 h 4025230"/>
              <a:gd name="connsiteX169" fmla="*/ 3285911 w 4329125"/>
              <a:gd name="connsiteY169" fmla="*/ 3628571 h 4025230"/>
              <a:gd name="connsiteX170" fmla="*/ 3358482 w 4329125"/>
              <a:gd name="connsiteY170" fmla="*/ 3556000 h 4025230"/>
              <a:gd name="connsiteX171" fmla="*/ 3376625 w 4329125"/>
              <a:gd name="connsiteY171" fmla="*/ 3528785 h 4025230"/>
              <a:gd name="connsiteX172" fmla="*/ 3440125 w 4329125"/>
              <a:gd name="connsiteY172" fmla="*/ 3465285 h 4025230"/>
              <a:gd name="connsiteX173" fmla="*/ 3440125 w 4329125"/>
              <a:gd name="connsiteY173" fmla="*/ 3401785 h 4025230"/>
              <a:gd name="connsiteX174" fmla="*/ 3403839 w 4329125"/>
              <a:gd name="connsiteY174" fmla="*/ 3392714 h 4025230"/>
              <a:gd name="connsiteX175" fmla="*/ 3367554 w 4329125"/>
              <a:gd name="connsiteY175" fmla="*/ 3419928 h 4025230"/>
              <a:gd name="connsiteX176" fmla="*/ 3340339 w 4329125"/>
              <a:gd name="connsiteY176" fmla="*/ 3429000 h 4025230"/>
              <a:gd name="connsiteX177" fmla="*/ 3313125 w 4329125"/>
              <a:gd name="connsiteY177" fmla="*/ 3456214 h 4025230"/>
              <a:gd name="connsiteX178" fmla="*/ 3258696 w 4329125"/>
              <a:gd name="connsiteY178" fmla="*/ 3492500 h 4025230"/>
              <a:gd name="connsiteX179" fmla="*/ 3240554 w 4329125"/>
              <a:gd name="connsiteY179" fmla="*/ 3519714 h 4025230"/>
              <a:gd name="connsiteX180" fmla="*/ 3213339 w 4329125"/>
              <a:gd name="connsiteY180" fmla="*/ 3556000 h 4025230"/>
              <a:gd name="connsiteX181" fmla="*/ 3204268 w 4329125"/>
              <a:gd name="connsiteY181" fmla="*/ 3583214 h 4025230"/>
              <a:gd name="connsiteX182" fmla="*/ 3186125 w 4329125"/>
              <a:gd name="connsiteY182" fmla="*/ 3610428 h 4025230"/>
              <a:gd name="connsiteX183" fmla="*/ 3195196 w 4329125"/>
              <a:gd name="connsiteY183" fmla="*/ 3664857 h 4025230"/>
              <a:gd name="connsiteX184" fmla="*/ 3385696 w 4329125"/>
              <a:gd name="connsiteY184" fmla="*/ 3701142 h 4025230"/>
              <a:gd name="connsiteX185" fmla="*/ 3639696 w 4329125"/>
              <a:gd name="connsiteY185" fmla="*/ 3683000 h 4025230"/>
              <a:gd name="connsiteX186" fmla="*/ 3703196 w 4329125"/>
              <a:gd name="connsiteY186" fmla="*/ 3655785 h 4025230"/>
              <a:gd name="connsiteX187" fmla="*/ 3757625 w 4329125"/>
              <a:gd name="connsiteY187" fmla="*/ 3619500 h 4025230"/>
              <a:gd name="connsiteX188" fmla="*/ 3848339 w 4329125"/>
              <a:gd name="connsiteY188" fmla="*/ 3528785 h 4025230"/>
              <a:gd name="connsiteX189" fmla="*/ 3920911 w 4329125"/>
              <a:gd name="connsiteY189" fmla="*/ 3419928 h 4025230"/>
              <a:gd name="connsiteX190" fmla="*/ 3957196 w 4329125"/>
              <a:gd name="connsiteY190" fmla="*/ 3365500 h 4025230"/>
              <a:gd name="connsiteX191" fmla="*/ 3984411 w 4329125"/>
              <a:gd name="connsiteY191" fmla="*/ 3311071 h 4025230"/>
              <a:gd name="connsiteX192" fmla="*/ 4111411 w 4329125"/>
              <a:gd name="connsiteY192" fmla="*/ 3120571 h 4025230"/>
              <a:gd name="connsiteX193" fmla="*/ 4129554 w 4329125"/>
              <a:gd name="connsiteY193" fmla="*/ 3075214 h 4025230"/>
              <a:gd name="connsiteX194" fmla="*/ 4183982 w 4329125"/>
              <a:gd name="connsiteY194" fmla="*/ 2957285 h 4025230"/>
              <a:gd name="connsiteX195" fmla="*/ 4202125 w 4329125"/>
              <a:gd name="connsiteY195" fmla="*/ 2893785 h 4025230"/>
              <a:gd name="connsiteX196" fmla="*/ 4274696 w 4329125"/>
              <a:gd name="connsiteY196" fmla="*/ 2757714 h 4025230"/>
              <a:gd name="connsiteX197" fmla="*/ 4310982 w 4329125"/>
              <a:gd name="connsiteY197" fmla="*/ 2630714 h 4025230"/>
              <a:gd name="connsiteX198" fmla="*/ 4329125 w 4329125"/>
              <a:gd name="connsiteY198" fmla="*/ 2540000 h 4025230"/>
              <a:gd name="connsiteX199" fmla="*/ 4310982 w 4329125"/>
              <a:gd name="connsiteY199" fmla="*/ 2376714 h 4025230"/>
              <a:gd name="connsiteX200" fmla="*/ 4292839 w 4329125"/>
              <a:gd name="connsiteY200" fmla="*/ 2349500 h 4025230"/>
              <a:gd name="connsiteX201" fmla="*/ 4229339 w 4329125"/>
              <a:gd name="connsiteY201" fmla="*/ 2286000 h 4025230"/>
              <a:gd name="connsiteX202" fmla="*/ 4174911 w 4329125"/>
              <a:gd name="connsiteY202" fmla="*/ 2213428 h 4025230"/>
              <a:gd name="connsiteX203" fmla="*/ 4093268 w 4329125"/>
              <a:gd name="connsiteY203" fmla="*/ 2140857 h 4025230"/>
              <a:gd name="connsiteX204" fmla="*/ 3929982 w 4329125"/>
              <a:gd name="connsiteY204" fmla="*/ 2177142 h 4025230"/>
              <a:gd name="connsiteX205" fmla="*/ 3902768 w 4329125"/>
              <a:gd name="connsiteY205" fmla="*/ 2213428 h 4025230"/>
              <a:gd name="connsiteX206" fmla="*/ 3884625 w 4329125"/>
              <a:gd name="connsiteY206" fmla="*/ 2267857 h 4025230"/>
              <a:gd name="connsiteX207" fmla="*/ 3902768 w 4329125"/>
              <a:gd name="connsiteY207" fmla="*/ 2431142 h 4025230"/>
              <a:gd name="connsiteX208" fmla="*/ 3957196 w 4329125"/>
              <a:gd name="connsiteY208" fmla="*/ 2476500 h 4025230"/>
              <a:gd name="connsiteX209" fmla="*/ 4066054 w 4329125"/>
              <a:gd name="connsiteY209" fmla="*/ 2558142 h 4025230"/>
              <a:gd name="connsiteX210" fmla="*/ 4129554 w 4329125"/>
              <a:gd name="connsiteY210" fmla="*/ 2567214 h 4025230"/>
              <a:gd name="connsiteX211" fmla="*/ 4310982 w 4329125"/>
              <a:gd name="connsiteY211" fmla="*/ 2449285 h 4025230"/>
              <a:gd name="connsiteX212" fmla="*/ 4320054 w 4329125"/>
              <a:gd name="connsiteY212" fmla="*/ 2322285 h 4025230"/>
              <a:gd name="connsiteX213" fmla="*/ 4292839 w 4329125"/>
              <a:gd name="connsiteY213" fmla="*/ 2068285 h 4025230"/>
              <a:gd name="connsiteX214" fmla="*/ 4283768 w 4329125"/>
              <a:gd name="connsiteY214" fmla="*/ 2032000 h 4025230"/>
              <a:gd name="connsiteX215" fmla="*/ 4265625 w 4329125"/>
              <a:gd name="connsiteY215" fmla="*/ 1995714 h 4025230"/>
              <a:gd name="connsiteX216" fmla="*/ 4247482 w 4329125"/>
              <a:gd name="connsiteY216" fmla="*/ 1950357 h 4025230"/>
              <a:gd name="connsiteX217" fmla="*/ 4238411 w 4329125"/>
              <a:gd name="connsiteY217" fmla="*/ 1905000 h 4025230"/>
              <a:gd name="connsiteX218" fmla="*/ 4211196 w 4329125"/>
              <a:gd name="connsiteY218" fmla="*/ 1796142 h 4025230"/>
              <a:gd name="connsiteX219" fmla="*/ 4202125 w 4329125"/>
              <a:gd name="connsiteY219" fmla="*/ 1741714 h 4025230"/>
              <a:gd name="connsiteX220" fmla="*/ 4165839 w 4329125"/>
              <a:gd name="connsiteY220" fmla="*/ 1660071 h 4025230"/>
              <a:gd name="connsiteX221" fmla="*/ 4129554 w 4329125"/>
              <a:gd name="connsiteY221" fmla="*/ 1524000 h 4025230"/>
              <a:gd name="connsiteX222" fmla="*/ 4093268 w 4329125"/>
              <a:gd name="connsiteY222" fmla="*/ 1460500 h 4025230"/>
              <a:gd name="connsiteX223" fmla="*/ 4066054 w 4329125"/>
              <a:gd name="connsiteY223" fmla="*/ 1387928 h 4025230"/>
              <a:gd name="connsiteX224" fmla="*/ 4002554 w 4329125"/>
              <a:gd name="connsiteY224" fmla="*/ 1242785 h 4025230"/>
              <a:gd name="connsiteX225" fmla="*/ 3957196 w 4329125"/>
              <a:gd name="connsiteY225" fmla="*/ 1179285 h 4025230"/>
              <a:gd name="connsiteX226" fmla="*/ 3911839 w 4329125"/>
              <a:gd name="connsiteY226" fmla="*/ 1115785 h 4025230"/>
              <a:gd name="connsiteX227" fmla="*/ 3884625 w 4329125"/>
              <a:gd name="connsiteY227" fmla="*/ 1097642 h 4025230"/>
              <a:gd name="connsiteX228" fmla="*/ 3766696 w 4329125"/>
              <a:gd name="connsiteY228" fmla="*/ 1043214 h 4025230"/>
              <a:gd name="connsiteX229" fmla="*/ 3748554 w 4329125"/>
              <a:gd name="connsiteY229" fmla="*/ 1016000 h 4025230"/>
              <a:gd name="connsiteX230" fmla="*/ 3703196 w 4329125"/>
              <a:gd name="connsiteY230" fmla="*/ 1006928 h 4025230"/>
              <a:gd name="connsiteX231" fmla="*/ 3612482 w 4329125"/>
              <a:gd name="connsiteY231" fmla="*/ 988785 h 4025230"/>
              <a:gd name="connsiteX232" fmla="*/ 3548982 w 4329125"/>
              <a:gd name="connsiteY232" fmla="*/ 997857 h 4025230"/>
              <a:gd name="connsiteX233" fmla="*/ 3521768 w 4329125"/>
              <a:gd name="connsiteY233" fmla="*/ 1006928 h 4025230"/>
              <a:gd name="connsiteX234" fmla="*/ 3503625 w 4329125"/>
              <a:gd name="connsiteY234" fmla="*/ 1061357 h 4025230"/>
              <a:gd name="connsiteX235" fmla="*/ 3476411 w 4329125"/>
              <a:gd name="connsiteY235" fmla="*/ 1124857 h 4025230"/>
              <a:gd name="connsiteX236" fmla="*/ 3494554 w 4329125"/>
              <a:gd name="connsiteY236" fmla="*/ 1251857 h 4025230"/>
              <a:gd name="connsiteX237" fmla="*/ 3576196 w 4329125"/>
              <a:gd name="connsiteY237" fmla="*/ 1369785 h 4025230"/>
              <a:gd name="connsiteX238" fmla="*/ 3603411 w 4329125"/>
              <a:gd name="connsiteY238" fmla="*/ 1378857 h 4025230"/>
              <a:gd name="connsiteX239" fmla="*/ 3630625 w 4329125"/>
              <a:gd name="connsiteY239" fmla="*/ 1406071 h 4025230"/>
              <a:gd name="connsiteX240" fmla="*/ 3757625 w 4329125"/>
              <a:gd name="connsiteY240" fmla="*/ 1387928 h 4025230"/>
              <a:gd name="connsiteX241" fmla="*/ 3784839 w 4329125"/>
              <a:gd name="connsiteY241" fmla="*/ 1369785 h 4025230"/>
              <a:gd name="connsiteX242" fmla="*/ 3821125 w 4329125"/>
              <a:gd name="connsiteY242" fmla="*/ 1288142 h 4025230"/>
              <a:gd name="connsiteX243" fmla="*/ 3812054 w 4329125"/>
              <a:gd name="connsiteY243" fmla="*/ 1106714 h 4025230"/>
              <a:gd name="connsiteX244" fmla="*/ 3766696 w 4329125"/>
              <a:gd name="connsiteY244" fmla="*/ 988785 h 4025230"/>
              <a:gd name="connsiteX245" fmla="*/ 3748554 w 4329125"/>
              <a:gd name="connsiteY245" fmla="*/ 961571 h 4025230"/>
              <a:gd name="connsiteX246" fmla="*/ 3703196 w 4329125"/>
              <a:gd name="connsiteY246" fmla="*/ 889000 h 4025230"/>
              <a:gd name="connsiteX247" fmla="*/ 3648768 w 4329125"/>
              <a:gd name="connsiteY247" fmla="*/ 780142 h 4025230"/>
              <a:gd name="connsiteX248" fmla="*/ 3621554 w 4329125"/>
              <a:gd name="connsiteY248" fmla="*/ 762000 h 4025230"/>
              <a:gd name="connsiteX249" fmla="*/ 3585268 w 4329125"/>
              <a:gd name="connsiteY249" fmla="*/ 707571 h 4025230"/>
              <a:gd name="connsiteX250" fmla="*/ 3521768 w 4329125"/>
              <a:gd name="connsiteY250" fmla="*/ 644071 h 4025230"/>
              <a:gd name="connsiteX251" fmla="*/ 3485482 w 4329125"/>
              <a:gd name="connsiteY251" fmla="*/ 616857 h 4025230"/>
              <a:gd name="connsiteX252" fmla="*/ 3412911 w 4329125"/>
              <a:gd name="connsiteY252" fmla="*/ 544285 h 4025230"/>
              <a:gd name="connsiteX253" fmla="*/ 3376625 w 4329125"/>
              <a:gd name="connsiteY253" fmla="*/ 526142 h 4025230"/>
              <a:gd name="connsiteX254" fmla="*/ 3304054 w 4329125"/>
              <a:gd name="connsiteY254" fmla="*/ 471714 h 4025230"/>
              <a:gd name="connsiteX255" fmla="*/ 3258696 w 4329125"/>
              <a:gd name="connsiteY255" fmla="*/ 453571 h 4025230"/>
              <a:gd name="connsiteX256" fmla="*/ 3222411 w 4329125"/>
              <a:gd name="connsiteY256" fmla="*/ 435428 h 4025230"/>
              <a:gd name="connsiteX257" fmla="*/ 3158911 w 4329125"/>
              <a:gd name="connsiteY257" fmla="*/ 417285 h 4025230"/>
              <a:gd name="connsiteX258" fmla="*/ 3068196 w 4329125"/>
              <a:gd name="connsiteY258" fmla="*/ 408214 h 4025230"/>
              <a:gd name="connsiteX259" fmla="*/ 2977482 w 4329125"/>
              <a:gd name="connsiteY259" fmla="*/ 390071 h 4025230"/>
              <a:gd name="connsiteX260" fmla="*/ 2923054 w 4329125"/>
              <a:gd name="connsiteY260" fmla="*/ 381000 h 4025230"/>
              <a:gd name="connsiteX261" fmla="*/ 2750696 w 4329125"/>
              <a:gd name="connsiteY261" fmla="*/ 362857 h 4025230"/>
              <a:gd name="connsiteX262" fmla="*/ 2714411 w 4329125"/>
              <a:gd name="connsiteY262" fmla="*/ 353785 h 4025230"/>
              <a:gd name="connsiteX263" fmla="*/ 2687196 w 4329125"/>
              <a:gd name="connsiteY263" fmla="*/ 344714 h 4025230"/>
              <a:gd name="connsiteX264" fmla="*/ 2605554 w 4329125"/>
              <a:gd name="connsiteY264" fmla="*/ 326571 h 4025230"/>
              <a:gd name="connsiteX265" fmla="*/ 2433196 w 4329125"/>
              <a:gd name="connsiteY265" fmla="*/ 344714 h 4025230"/>
              <a:gd name="connsiteX266" fmla="*/ 2396911 w 4329125"/>
              <a:gd name="connsiteY266" fmla="*/ 353785 h 4025230"/>
              <a:gd name="connsiteX267" fmla="*/ 2342482 w 4329125"/>
              <a:gd name="connsiteY267" fmla="*/ 390071 h 4025230"/>
              <a:gd name="connsiteX268" fmla="*/ 2387839 w 4329125"/>
              <a:gd name="connsiteY268" fmla="*/ 535214 h 4025230"/>
              <a:gd name="connsiteX269" fmla="*/ 2487625 w 4329125"/>
              <a:gd name="connsiteY269" fmla="*/ 616857 h 4025230"/>
              <a:gd name="connsiteX270" fmla="*/ 2823268 w 4329125"/>
              <a:gd name="connsiteY270" fmla="*/ 789214 h 4025230"/>
              <a:gd name="connsiteX271" fmla="*/ 2868625 w 4329125"/>
              <a:gd name="connsiteY271" fmla="*/ 798285 h 4025230"/>
              <a:gd name="connsiteX272" fmla="*/ 2968411 w 4329125"/>
              <a:gd name="connsiteY272" fmla="*/ 816428 h 4025230"/>
              <a:gd name="connsiteX273" fmla="*/ 3004696 w 4329125"/>
              <a:gd name="connsiteY273" fmla="*/ 825500 h 4025230"/>
              <a:gd name="connsiteX274" fmla="*/ 3050054 w 4329125"/>
              <a:gd name="connsiteY274" fmla="*/ 807357 h 4025230"/>
              <a:gd name="connsiteX275" fmla="*/ 3086339 w 4329125"/>
              <a:gd name="connsiteY275" fmla="*/ 780142 h 4025230"/>
              <a:gd name="connsiteX276" fmla="*/ 3140768 w 4329125"/>
              <a:gd name="connsiteY276" fmla="*/ 707571 h 4025230"/>
              <a:gd name="connsiteX277" fmla="*/ 3104482 w 4329125"/>
              <a:gd name="connsiteY277" fmla="*/ 635000 h 4025230"/>
              <a:gd name="connsiteX278" fmla="*/ 3050054 w 4329125"/>
              <a:gd name="connsiteY278" fmla="*/ 580571 h 4025230"/>
              <a:gd name="connsiteX279" fmla="*/ 3004696 w 4329125"/>
              <a:gd name="connsiteY279" fmla="*/ 498928 h 4025230"/>
              <a:gd name="connsiteX280" fmla="*/ 2986554 w 4329125"/>
              <a:gd name="connsiteY280" fmla="*/ 462642 h 4025230"/>
              <a:gd name="connsiteX281" fmla="*/ 2932125 w 4329125"/>
              <a:gd name="connsiteY281" fmla="*/ 390071 h 4025230"/>
              <a:gd name="connsiteX282" fmla="*/ 2904911 w 4329125"/>
              <a:gd name="connsiteY282" fmla="*/ 344714 h 4025230"/>
              <a:gd name="connsiteX283" fmla="*/ 2877696 w 4329125"/>
              <a:gd name="connsiteY283" fmla="*/ 317500 h 4025230"/>
              <a:gd name="connsiteX284" fmla="*/ 2841411 w 4329125"/>
              <a:gd name="connsiteY284" fmla="*/ 272142 h 4025230"/>
              <a:gd name="connsiteX285" fmla="*/ 2814196 w 4329125"/>
              <a:gd name="connsiteY285" fmla="*/ 226785 h 4025230"/>
              <a:gd name="connsiteX286" fmla="*/ 2796054 w 4329125"/>
              <a:gd name="connsiteY286" fmla="*/ 190500 h 4025230"/>
              <a:gd name="connsiteX287" fmla="*/ 2759768 w 4329125"/>
              <a:gd name="connsiteY287" fmla="*/ 145142 h 4025230"/>
              <a:gd name="connsiteX288" fmla="*/ 2732554 w 4329125"/>
              <a:gd name="connsiteY288" fmla="*/ 117928 h 4025230"/>
              <a:gd name="connsiteX289" fmla="*/ 2678125 w 4329125"/>
              <a:gd name="connsiteY289" fmla="*/ 90714 h 4025230"/>
              <a:gd name="connsiteX290" fmla="*/ 2605554 w 4329125"/>
              <a:gd name="connsiteY290" fmla="*/ 45357 h 4025230"/>
              <a:gd name="connsiteX291" fmla="*/ 2578339 w 4329125"/>
              <a:gd name="connsiteY291" fmla="*/ 27214 h 4025230"/>
              <a:gd name="connsiteX292" fmla="*/ 2496696 w 4329125"/>
              <a:gd name="connsiteY292" fmla="*/ 0 h 4025230"/>
              <a:gd name="connsiteX293" fmla="*/ 1843554 w 4329125"/>
              <a:gd name="connsiteY293" fmla="*/ 9071 h 4025230"/>
              <a:gd name="connsiteX294" fmla="*/ 1707482 w 4329125"/>
              <a:gd name="connsiteY294" fmla="*/ 18142 h 4025230"/>
              <a:gd name="connsiteX295" fmla="*/ 1671196 w 4329125"/>
              <a:gd name="connsiteY295" fmla="*/ 27214 h 4025230"/>
              <a:gd name="connsiteX296" fmla="*/ 1598625 w 4329125"/>
              <a:gd name="connsiteY296" fmla="*/ 36285 h 4025230"/>
              <a:gd name="connsiteX297" fmla="*/ 1544196 w 4329125"/>
              <a:gd name="connsiteY297" fmla="*/ 63500 h 4025230"/>
              <a:gd name="connsiteX298" fmla="*/ 1516982 w 4329125"/>
              <a:gd name="connsiteY298" fmla="*/ 72571 h 4025230"/>
              <a:gd name="connsiteX299" fmla="*/ 1489768 w 4329125"/>
              <a:gd name="connsiteY299" fmla="*/ 90714 h 4025230"/>
              <a:gd name="connsiteX300" fmla="*/ 1417196 w 4329125"/>
              <a:gd name="connsiteY300" fmla="*/ 108857 h 4025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4329125" h="4025230">
                <a:moveTo>
                  <a:pt x="1526054" y="108857"/>
                </a:moveTo>
                <a:cubicBezTo>
                  <a:pt x="1492792" y="111881"/>
                  <a:pt x="1459019" y="111378"/>
                  <a:pt x="1426268" y="117928"/>
                </a:cubicBezTo>
                <a:cubicBezTo>
                  <a:pt x="1413008" y="120580"/>
                  <a:pt x="1402644" y="131323"/>
                  <a:pt x="1389982" y="136071"/>
                </a:cubicBezTo>
                <a:cubicBezTo>
                  <a:pt x="1363700" y="145927"/>
                  <a:pt x="1324911" y="148515"/>
                  <a:pt x="1299268" y="154214"/>
                </a:cubicBezTo>
                <a:cubicBezTo>
                  <a:pt x="1262404" y="162406"/>
                  <a:pt x="1276111" y="166299"/>
                  <a:pt x="1235768" y="181428"/>
                </a:cubicBezTo>
                <a:cubicBezTo>
                  <a:pt x="1224094" y="185806"/>
                  <a:pt x="1211510" y="187220"/>
                  <a:pt x="1199482" y="190500"/>
                </a:cubicBezTo>
                <a:cubicBezTo>
                  <a:pt x="1178244" y="196292"/>
                  <a:pt x="1156670" y="201119"/>
                  <a:pt x="1135982" y="208642"/>
                </a:cubicBezTo>
                <a:cubicBezTo>
                  <a:pt x="1123273" y="213263"/>
                  <a:pt x="1112126" y="221458"/>
                  <a:pt x="1099696" y="226785"/>
                </a:cubicBezTo>
                <a:cubicBezTo>
                  <a:pt x="1090907" y="230552"/>
                  <a:pt x="1081435" y="232499"/>
                  <a:pt x="1072482" y="235857"/>
                </a:cubicBezTo>
                <a:cubicBezTo>
                  <a:pt x="1057235" y="241575"/>
                  <a:pt x="1042005" y="247387"/>
                  <a:pt x="1027125" y="254000"/>
                </a:cubicBezTo>
                <a:cubicBezTo>
                  <a:pt x="1014768" y="259492"/>
                  <a:pt x="1003792" y="268256"/>
                  <a:pt x="990839" y="272142"/>
                </a:cubicBezTo>
                <a:cubicBezTo>
                  <a:pt x="973222" y="277427"/>
                  <a:pt x="954554" y="278190"/>
                  <a:pt x="936411" y="281214"/>
                </a:cubicBezTo>
                <a:cubicBezTo>
                  <a:pt x="928198" y="287374"/>
                  <a:pt x="886172" y="319941"/>
                  <a:pt x="872911" y="326571"/>
                </a:cubicBezTo>
                <a:cubicBezTo>
                  <a:pt x="864358" y="330847"/>
                  <a:pt x="854768" y="332618"/>
                  <a:pt x="845696" y="335642"/>
                </a:cubicBezTo>
                <a:cubicBezTo>
                  <a:pt x="793575" y="370390"/>
                  <a:pt x="826191" y="346076"/>
                  <a:pt x="754982" y="417285"/>
                </a:cubicBezTo>
                <a:cubicBezTo>
                  <a:pt x="742887" y="429380"/>
                  <a:pt x="732380" y="443308"/>
                  <a:pt x="718696" y="453571"/>
                </a:cubicBezTo>
                <a:lnTo>
                  <a:pt x="682411" y="480785"/>
                </a:lnTo>
                <a:cubicBezTo>
                  <a:pt x="639009" y="545888"/>
                  <a:pt x="661544" y="519795"/>
                  <a:pt x="618911" y="562428"/>
                </a:cubicBezTo>
                <a:cubicBezTo>
                  <a:pt x="621935" y="644071"/>
                  <a:pt x="583272" y="738977"/>
                  <a:pt x="627982" y="807357"/>
                </a:cubicBezTo>
                <a:cubicBezTo>
                  <a:pt x="654510" y="847929"/>
                  <a:pt x="725094" y="804835"/>
                  <a:pt x="773125" y="798285"/>
                </a:cubicBezTo>
                <a:cubicBezTo>
                  <a:pt x="806830" y="793689"/>
                  <a:pt x="829352" y="781062"/>
                  <a:pt x="854768" y="762000"/>
                </a:cubicBezTo>
                <a:cubicBezTo>
                  <a:pt x="870258" y="750383"/>
                  <a:pt x="886434" y="739405"/>
                  <a:pt x="900125" y="725714"/>
                </a:cubicBezTo>
                <a:cubicBezTo>
                  <a:pt x="907834" y="718005"/>
                  <a:pt x="911025" y="706649"/>
                  <a:pt x="918268" y="698500"/>
                </a:cubicBezTo>
                <a:cubicBezTo>
                  <a:pt x="935314" y="679323"/>
                  <a:pt x="958464" y="665420"/>
                  <a:pt x="972696" y="644071"/>
                </a:cubicBezTo>
                <a:cubicBezTo>
                  <a:pt x="1017368" y="577062"/>
                  <a:pt x="995899" y="607086"/>
                  <a:pt x="1036196" y="553357"/>
                </a:cubicBezTo>
                <a:cubicBezTo>
                  <a:pt x="1048261" y="493035"/>
                  <a:pt x="1056002" y="483294"/>
                  <a:pt x="1027125" y="408214"/>
                </a:cubicBezTo>
                <a:cubicBezTo>
                  <a:pt x="1024149" y="400477"/>
                  <a:pt x="965642" y="372735"/>
                  <a:pt x="963625" y="371928"/>
                </a:cubicBezTo>
                <a:cubicBezTo>
                  <a:pt x="945868" y="364825"/>
                  <a:pt x="909196" y="353785"/>
                  <a:pt x="909196" y="353785"/>
                </a:cubicBezTo>
                <a:cubicBezTo>
                  <a:pt x="818482" y="359833"/>
                  <a:pt x="727413" y="361888"/>
                  <a:pt x="637054" y="371928"/>
                </a:cubicBezTo>
                <a:cubicBezTo>
                  <a:pt x="618047" y="374040"/>
                  <a:pt x="601178" y="385433"/>
                  <a:pt x="582625" y="390071"/>
                </a:cubicBezTo>
                <a:lnTo>
                  <a:pt x="546339" y="399142"/>
                </a:lnTo>
                <a:cubicBezTo>
                  <a:pt x="531220" y="414261"/>
                  <a:pt x="514522" y="427951"/>
                  <a:pt x="500982" y="444500"/>
                </a:cubicBezTo>
                <a:cubicBezTo>
                  <a:pt x="487174" y="461376"/>
                  <a:pt x="476791" y="480785"/>
                  <a:pt x="464696" y="498928"/>
                </a:cubicBezTo>
                <a:cubicBezTo>
                  <a:pt x="458649" y="507999"/>
                  <a:pt x="454263" y="518433"/>
                  <a:pt x="446554" y="526142"/>
                </a:cubicBezTo>
                <a:lnTo>
                  <a:pt x="419339" y="553357"/>
                </a:lnTo>
                <a:cubicBezTo>
                  <a:pt x="397748" y="618128"/>
                  <a:pt x="411804" y="591872"/>
                  <a:pt x="383054" y="635000"/>
                </a:cubicBezTo>
                <a:cubicBezTo>
                  <a:pt x="360275" y="726114"/>
                  <a:pt x="372794" y="683923"/>
                  <a:pt x="346768" y="762000"/>
                </a:cubicBezTo>
                <a:cubicBezTo>
                  <a:pt x="343744" y="771071"/>
                  <a:pt x="344457" y="782453"/>
                  <a:pt x="337696" y="789214"/>
                </a:cubicBezTo>
                <a:lnTo>
                  <a:pt x="310482" y="816428"/>
                </a:lnTo>
                <a:cubicBezTo>
                  <a:pt x="246654" y="944086"/>
                  <a:pt x="323320" y="784338"/>
                  <a:pt x="256054" y="952500"/>
                </a:cubicBezTo>
                <a:cubicBezTo>
                  <a:pt x="250006" y="967619"/>
                  <a:pt x="242700" y="982293"/>
                  <a:pt x="237911" y="997857"/>
                </a:cubicBezTo>
                <a:cubicBezTo>
                  <a:pt x="230578" y="1021689"/>
                  <a:pt x="225816" y="1046238"/>
                  <a:pt x="219768" y="1070428"/>
                </a:cubicBezTo>
                <a:lnTo>
                  <a:pt x="210696" y="1106714"/>
                </a:lnTo>
                <a:cubicBezTo>
                  <a:pt x="207672" y="1118809"/>
                  <a:pt x="208541" y="1132626"/>
                  <a:pt x="201625" y="1143000"/>
                </a:cubicBezTo>
                <a:lnTo>
                  <a:pt x="183482" y="1170214"/>
                </a:lnTo>
                <a:cubicBezTo>
                  <a:pt x="167014" y="1219620"/>
                  <a:pt x="179024" y="1178874"/>
                  <a:pt x="165339" y="1251857"/>
                </a:cubicBezTo>
                <a:cubicBezTo>
                  <a:pt x="159656" y="1282166"/>
                  <a:pt x="150601" y="1311923"/>
                  <a:pt x="147196" y="1342571"/>
                </a:cubicBezTo>
                <a:cubicBezTo>
                  <a:pt x="136094" y="1442494"/>
                  <a:pt x="142626" y="1397205"/>
                  <a:pt x="129054" y="1478642"/>
                </a:cubicBezTo>
                <a:cubicBezTo>
                  <a:pt x="126030" y="1520975"/>
                  <a:pt x="124425" y="1563434"/>
                  <a:pt x="119982" y="1605642"/>
                </a:cubicBezTo>
                <a:cubicBezTo>
                  <a:pt x="106896" y="1729956"/>
                  <a:pt x="92685" y="1536822"/>
                  <a:pt x="119982" y="1796142"/>
                </a:cubicBezTo>
                <a:cubicBezTo>
                  <a:pt x="120983" y="1805652"/>
                  <a:pt x="123080" y="1815890"/>
                  <a:pt x="129054" y="1823357"/>
                </a:cubicBezTo>
                <a:cubicBezTo>
                  <a:pt x="135865" y="1831870"/>
                  <a:pt x="147197" y="1835452"/>
                  <a:pt x="156268" y="1841500"/>
                </a:cubicBezTo>
                <a:cubicBezTo>
                  <a:pt x="187430" y="1835267"/>
                  <a:pt x="208031" y="1831894"/>
                  <a:pt x="237911" y="1823357"/>
                </a:cubicBezTo>
                <a:cubicBezTo>
                  <a:pt x="268509" y="1814615"/>
                  <a:pt x="300801" y="1799718"/>
                  <a:pt x="328625" y="1787071"/>
                </a:cubicBezTo>
                <a:cubicBezTo>
                  <a:pt x="340936" y="1781475"/>
                  <a:pt x="353170" y="1775637"/>
                  <a:pt x="364911" y="1768928"/>
                </a:cubicBezTo>
                <a:cubicBezTo>
                  <a:pt x="374377" y="1763519"/>
                  <a:pt x="383054" y="1756833"/>
                  <a:pt x="392125" y="1750785"/>
                </a:cubicBezTo>
                <a:cubicBezTo>
                  <a:pt x="414924" y="1682385"/>
                  <a:pt x="384170" y="1766694"/>
                  <a:pt x="419339" y="1696357"/>
                </a:cubicBezTo>
                <a:cubicBezTo>
                  <a:pt x="426621" y="1681792"/>
                  <a:pt x="431434" y="1666119"/>
                  <a:pt x="437482" y="1651000"/>
                </a:cubicBezTo>
                <a:cubicBezTo>
                  <a:pt x="434458" y="1629833"/>
                  <a:pt x="432604" y="1608466"/>
                  <a:pt x="428411" y="1587500"/>
                </a:cubicBezTo>
                <a:cubicBezTo>
                  <a:pt x="426536" y="1578123"/>
                  <a:pt x="420291" y="1569800"/>
                  <a:pt x="419339" y="1560285"/>
                </a:cubicBezTo>
                <a:cubicBezTo>
                  <a:pt x="401843" y="1385325"/>
                  <a:pt x="453676" y="1438626"/>
                  <a:pt x="373982" y="1378857"/>
                </a:cubicBezTo>
                <a:cubicBezTo>
                  <a:pt x="348957" y="1381985"/>
                  <a:pt x="302167" y="1383015"/>
                  <a:pt x="274196" y="1397000"/>
                </a:cubicBezTo>
                <a:cubicBezTo>
                  <a:pt x="263891" y="1402152"/>
                  <a:pt x="214808" y="1438245"/>
                  <a:pt x="210696" y="1442357"/>
                </a:cubicBezTo>
                <a:cubicBezTo>
                  <a:pt x="200005" y="1453048"/>
                  <a:pt x="193438" y="1467264"/>
                  <a:pt x="183482" y="1478642"/>
                </a:cubicBezTo>
                <a:cubicBezTo>
                  <a:pt x="172218" y="1491515"/>
                  <a:pt x="158460" y="1502055"/>
                  <a:pt x="147196" y="1514928"/>
                </a:cubicBezTo>
                <a:cubicBezTo>
                  <a:pt x="131447" y="1532927"/>
                  <a:pt x="115384" y="1558110"/>
                  <a:pt x="101839" y="1578428"/>
                </a:cubicBezTo>
                <a:cubicBezTo>
                  <a:pt x="98815" y="1587499"/>
                  <a:pt x="96725" y="1596937"/>
                  <a:pt x="92768" y="1605642"/>
                </a:cubicBezTo>
                <a:cubicBezTo>
                  <a:pt x="81576" y="1630264"/>
                  <a:pt x="66527" y="1653102"/>
                  <a:pt x="56482" y="1678214"/>
                </a:cubicBezTo>
                <a:cubicBezTo>
                  <a:pt x="31791" y="1739942"/>
                  <a:pt x="46717" y="1709608"/>
                  <a:pt x="11125" y="1768928"/>
                </a:cubicBezTo>
                <a:cubicBezTo>
                  <a:pt x="-3836" y="1993351"/>
                  <a:pt x="-3581" y="1926157"/>
                  <a:pt x="11125" y="2249714"/>
                </a:cubicBezTo>
                <a:cubicBezTo>
                  <a:pt x="11366" y="2255009"/>
                  <a:pt x="26116" y="2340044"/>
                  <a:pt x="29268" y="2349500"/>
                </a:cubicBezTo>
                <a:cubicBezTo>
                  <a:pt x="33544" y="2362329"/>
                  <a:pt x="41363" y="2373690"/>
                  <a:pt x="47411" y="2385785"/>
                </a:cubicBezTo>
                <a:cubicBezTo>
                  <a:pt x="69503" y="2474154"/>
                  <a:pt x="56294" y="2435205"/>
                  <a:pt x="83696" y="2503714"/>
                </a:cubicBezTo>
                <a:cubicBezTo>
                  <a:pt x="92071" y="2553963"/>
                  <a:pt x="90945" y="2564653"/>
                  <a:pt x="110911" y="2612571"/>
                </a:cubicBezTo>
                <a:cubicBezTo>
                  <a:pt x="118713" y="2631295"/>
                  <a:pt x="130135" y="2648356"/>
                  <a:pt x="138125" y="2667000"/>
                </a:cubicBezTo>
                <a:cubicBezTo>
                  <a:pt x="148302" y="2690746"/>
                  <a:pt x="155744" y="2715584"/>
                  <a:pt x="165339" y="2739571"/>
                </a:cubicBezTo>
                <a:cubicBezTo>
                  <a:pt x="181092" y="2778954"/>
                  <a:pt x="199390" y="2820139"/>
                  <a:pt x="219768" y="2857500"/>
                </a:cubicBezTo>
                <a:cubicBezTo>
                  <a:pt x="228211" y="2872979"/>
                  <a:pt x="236157" y="2888940"/>
                  <a:pt x="246982" y="2902857"/>
                </a:cubicBezTo>
                <a:cubicBezTo>
                  <a:pt x="271661" y="2934587"/>
                  <a:pt x="298547" y="2949109"/>
                  <a:pt x="328625" y="2975428"/>
                </a:cubicBezTo>
                <a:cubicBezTo>
                  <a:pt x="338280" y="2983876"/>
                  <a:pt x="346768" y="2993571"/>
                  <a:pt x="355839" y="3002642"/>
                </a:cubicBezTo>
                <a:cubicBezTo>
                  <a:pt x="358863" y="3023809"/>
                  <a:pt x="356970" y="3046290"/>
                  <a:pt x="364911" y="3066142"/>
                </a:cubicBezTo>
                <a:cubicBezTo>
                  <a:pt x="373618" y="3087909"/>
                  <a:pt x="423694" y="3111379"/>
                  <a:pt x="437482" y="3120571"/>
                </a:cubicBezTo>
                <a:cubicBezTo>
                  <a:pt x="505435" y="3165873"/>
                  <a:pt x="444915" y="3128277"/>
                  <a:pt x="500982" y="3175000"/>
                </a:cubicBezTo>
                <a:cubicBezTo>
                  <a:pt x="509357" y="3181979"/>
                  <a:pt x="519324" y="3186805"/>
                  <a:pt x="528196" y="3193142"/>
                </a:cubicBezTo>
                <a:cubicBezTo>
                  <a:pt x="540499" y="3201930"/>
                  <a:pt x="552387" y="3211285"/>
                  <a:pt x="564482" y="3220357"/>
                </a:cubicBezTo>
                <a:cubicBezTo>
                  <a:pt x="582625" y="3214309"/>
                  <a:pt x="603349" y="3213330"/>
                  <a:pt x="618911" y="3202214"/>
                </a:cubicBezTo>
                <a:cubicBezTo>
                  <a:pt x="626692" y="3196656"/>
                  <a:pt x="627982" y="3184562"/>
                  <a:pt x="627982" y="3175000"/>
                </a:cubicBezTo>
                <a:cubicBezTo>
                  <a:pt x="627982" y="3114448"/>
                  <a:pt x="625852" y="3053724"/>
                  <a:pt x="618911" y="2993571"/>
                </a:cubicBezTo>
                <a:cubicBezTo>
                  <a:pt x="616719" y="2974573"/>
                  <a:pt x="606264" y="2957460"/>
                  <a:pt x="600768" y="2939142"/>
                </a:cubicBezTo>
                <a:cubicBezTo>
                  <a:pt x="597185" y="2927201"/>
                  <a:pt x="596607" y="2914316"/>
                  <a:pt x="591696" y="2902857"/>
                </a:cubicBezTo>
                <a:cubicBezTo>
                  <a:pt x="587401" y="2892836"/>
                  <a:pt x="578430" y="2885394"/>
                  <a:pt x="573554" y="2875642"/>
                </a:cubicBezTo>
                <a:cubicBezTo>
                  <a:pt x="566272" y="2861077"/>
                  <a:pt x="561459" y="2845404"/>
                  <a:pt x="555411" y="2830285"/>
                </a:cubicBezTo>
                <a:cubicBezTo>
                  <a:pt x="540394" y="2740189"/>
                  <a:pt x="556287" y="2808980"/>
                  <a:pt x="519125" y="2712357"/>
                </a:cubicBezTo>
                <a:cubicBezTo>
                  <a:pt x="512260" y="2694507"/>
                  <a:pt x="509535" y="2675033"/>
                  <a:pt x="500982" y="2657928"/>
                </a:cubicBezTo>
                <a:cubicBezTo>
                  <a:pt x="494221" y="2644405"/>
                  <a:pt x="481110" y="2634858"/>
                  <a:pt x="473768" y="2621642"/>
                </a:cubicBezTo>
                <a:cubicBezTo>
                  <a:pt x="465860" y="2607407"/>
                  <a:pt x="461190" y="2591588"/>
                  <a:pt x="455625" y="2576285"/>
                </a:cubicBezTo>
                <a:cubicBezTo>
                  <a:pt x="449089" y="2558312"/>
                  <a:pt x="453394" y="2532465"/>
                  <a:pt x="437482" y="2521857"/>
                </a:cubicBezTo>
                <a:cubicBezTo>
                  <a:pt x="402312" y="2498410"/>
                  <a:pt x="420611" y="2507162"/>
                  <a:pt x="383054" y="2494642"/>
                </a:cubicBezTo>
                <a:cubicBezTo>
                  <a:pt x="367935" y="2497666"/>
                  <a:pt x="349867" y="2494248"/>
                  <a:pt x="337696" y="2503714"/>
                </a:cubicBezTo>
                <a:cubicBezTo>
                  <a:pt x="320484" y="2517101"/>
                  <a:pt x="301411" y="2558142"/>
                  <a:pt x="301411" y="2558142"/>
                </a:cubicBezTo>
                <a:cubicBezTo>
                  <a:pt x="304435" y="2591404"/>
                  <a:pt x="305273" y="2624938"/>
                  <a:pt x="310482" y="2657928"/>
                </a:cubicBezTo>
                <a:cubicBezTo>
                  <a:pt x="314371" y="2682558"/>
                  <a:pt x="322577" y="2706309"/>
                  <a:pt x="328625" y="2730500"/>
                </a:cubicBezTo>
                <a:cubicBezTo>
                  <a:pt x="331649" y="2742595"/>
                  <a:pt x="335646" y="2754487"/>
                  <a:pt x="337696" y="2766785"/>
                </a:cubicBezTo>
                <a:cubicBezTo>
                  <a:pt x="340720" y="2784928"/>
                  <a:pt x="341483" y="2803596"/>
                  <a:pt x="346768" y="2821214"/>
                </a:cubicBezTo>
                <a:cubicBezTo>
                  <a:pt x="385714" y="2951031"/>
                  <a:pt x="348949" y="2784583"/>
                  <a:pt x="373982" y="2884714"/>
                </a:cubicBezTo>
                <a:cubicBezTo>
                  <a:pt x="377722" y="2899672"/>
                  <a:pt x="377519" y="2915680"/>
                  <a:pt x="383054" y="2930071"/>
                </a:cubicBezTo>
                <a:cubicBezTo>
                  <a:pt x="392763" y="2955314"/>
                  <a:pt x="410786" y="2976984"/>
                  <a:pt x="419339" y="3002642"/>
                </a:cubicBezTo>
                <a:lnTo>
                  <a:pt x="428411" y="3029857"/>
                </a:lnTo>
                <a:cubicBezTo>
                  <a:pt x="431435" y="3054047"/>
                  <a:pt x="429773" y="3079300"/>
                  <a:pt x="437482" y="3102428"/>
                </a:cubicBezTo>
                <a:cubicBezTo>
                  <a:pt x="442263" y="3116771"/>
                  <a:pt x="456683" y="3125893"/>
                  <a:pt x="464696" y="3138714"/>
                </a:cubicBezTo>
                <a:cubicBezTo>
                  <a:pt x="471863" y="3150182"/>
                  <a:pt x="477512" y="3162570"/>
                  <a:pt x="482839" y="3175000"/>
                </a:cubicBezTo>
                <a:cubicBezTo>
                  <a:pt x="486606" y="3183789"/>
                  <a:pt x="486607" y="3194258"/>
                  <a:pt x="491911" y="3202214"/>
                </a:cubicBezTo>
                <a:cubicBezTo>
                  <a:pt x="508613" y="3227266"/>
                  <a:pt x="533850" y="3236878"/>
                  <a:pt x="555411" y="3256642"/>
                </a:cubicBezTo>
                <a:cubicBezTo>
                  <a:pt x="580629" y="3279759"/>
                  <a:pt x="607456" y="3301845"/>
                  <a:pt x="627982" y="3329214"/>
                </a:cubicBezTo>
                <a:cubicBezTo>
                  <a:pt x="637053" y="3341309"/>
                  <a:pt x="643308" y="3356159"/>
                  <a:pt x="655196" y="3365500"/>
                </a:cubicBezTo>
                <a:cubicBezTo>
                  <a:pt x="725130" y="3420448"/>
                  <a:pt x="741177" y="3416774"/>
                  <a:pt x="800339" y="3456214"/>
                </a:cubicBezTo>
                <a:cubicBezTo>
                  <a:pt x="809411" y="3462262"/>
                  <a:pt x="819178" y="3467377"/>
                  <a:pt x="827554" y="3474357"/>
                </a:cubicBezTo>
                <a:cubicBezTo>
                  <a:pt x="837409" y="3482570"/>
                  <a:pt x="844329" y="3494114"/>
                  <a:pt x="854768" y="3501571"/>
                </a:cubicBezTo>
                <a:cubicBezTo>
                  <a:pt x="896584" y="3531439"/>
                  <a:pt x="883206" y="3506690"/>
                  <a:pt x="918268" y="3537857"/>
                </a:cubicBezTo>
                <a:cubicBezTo>
                  <a:pt x="949185" y="3565339"/>
                  <a:pt x="964614" y="3592779"/>
                  <a:pt x="999911" y="3610428"/>
                </a:cubicBezTo>
                <a:cubicBezTo>
                  <a:pt x="1097083" y="3659015"/>
                  <a:pt x="925419" y="3557427"/>
                  <a:pt x="1072482" y="3637642"/>
                </a:cubicBezTo>
                <a:cubicBezTo>
                  <a:pt x="1091625" y="3648083"/>
                  <a:pt x="1108515" y="3662221"/>
                  <a:pt x="1126911" y="3673928"/>
                </a:cubicBezTo>
                <a:cubicBezTo>
                  <a:pt x="1141786" y="3683394"/>
                  <a:pt x="1172268" y="3701142"/>
                  <a:pt x="1172268" y="3701142"/>
                </a:cubicBezTo>
                <a:cubicBezTo>
                  <a:pt x="1178316" y="3710214"/>
                  <a:pt x="1181339" y="3722309"/>
                  <a:pt x="1190411" y="3728357"/>
                </a:cubicBezTo>
                <a:cubicBezTo>
                  <a:pt x="1200784" y="3735273"/>
                  <a:pt x="1215023" y="3733050"/>
                  <a:pt x="1226696" y="3737428"/>
                </a:cubicBezTo>
                <a:cubicBezTo>
                  <a:pt x="1321567" y="3773004"/>
                  <a:pt x="1206131" y="3741359"/>
                  <a:pt x="1299268" y="3764642"/>
                </a:cubicBezTo>
                <a:cubicBezTo>
                  <a:pt x="1308339" y="3770690"/>
                  <a:pt x="1317016" y="3777376"/>
                  <a:pt x="1326482" y="3782785"/>
                </a:cubicBezTo>
                <a:cubicBezTo>
                  <a:pt x="1338223" y="3789494"/>
                  <a:pt x="1351300" y="3793761"/>
                  <a:pt x="1362768" y="3800928"/>
                </a:cubicBezTo>
                <a:cubicBezTo>
                  <a:pt x="1363993" y="3801694"/>
                  <a:pt x="1418046" y="3843544"/>
                  <a:pt x="1426268" y="3846285"/>
                </a:cubicBezTo>
                <a:cubicBezTo>
                  <a:pt x="1443717" y="3852102"/>
                  <a:pt x="1462553" y="3852333"/>
                  <a:pt x="1480696" y="3855357"/>
                </a:cubicBezTo>
                <a:cubicBezTo>
                  <a:pt x="1492791" y="3861405"/>
                  <a:pt x="1504552" y="3868173"/>
                  <a:pt x="1516982" y="3873500"/>
                </a:cubicBezTo>
                <a:cubicBezTo>
                  <a:pt x="1529621" y="3878917"/>
                  <a:pt x="1569345" y="3890157"/>
                  <a:pt x="1580482" y="3891642"/>
                </a:cubicBezTo>
                <a:cubicBezTo>
                  <a:pt x="1613588" y="3896056"/>
                  <a:pt x="1647006" y="3897690"/>
                  <a:pt x="1680268" y="3900714"/>
                </a:cubicBezTo>
                <a:cubicBezTo>
                  <a:pt x="1692363" y="3903738"/>
                  <a:pt x="1704383" y="3907080"/>
                  <a:pt x="1716554" y="3909785"/>
                </a:cubicBezTo>
                <a:cubicBezTo>
                  <a:pt x="1758817" y="3919177"/>
                  <a:pt x="1801552" y="3926500"/>
                  <a:pt x="1843554" y="3937000"/>
                </a:cubicBezTo>
                <a:lnTo>
                  <a:pt x="1879839" y="3946071"/>
                </a:lnTo>
                <a:lnTo>
                  <a:pt x="2079411" y="3927928"/>
                </a:lnTo>
                <a:cubicBezTo>
                  <a:pt x="2100492" y="3925747"/>
                  <a:pt x="2145830" y="3921933"/>
                  <a:pt x="2170125" y="3909785"/>
                </a:cubicBezTo>
                <a:cubicBezTo>
                  <a:pt x="2179876" y="3904909"/>
                  <a:pt x="2188268" y="3897690"/>
                  <a:pt x="2197339" y="3891642"/>
                </a:cubicBezTo>
                <a:cubicBezTo>
                  <a:pt x="2201618" y="3878805"/>
                  <a:pt x="2215482" y="3839537"/>
                  <a:pt x="2215482" y="3828142"/>
                </a:cubicBezTo>
                <a:cubicBezTo>
                  <a:pt x="2215482" y="3797753"/>
                  <a:pt x="2211032" y="3767463"/>
                  <a:pt x="2206411" y="3737428"/>
                </a:cubicBezTo>
                <a:cubicBezTo>
                  <a:pt x="2204957" y="3727977"/>
                  <a:pt x="2204100" y="3716975"/>
                  <a:pt x="2197339" y="3710214"/>
                </a:cubicBezTo>
                <a:cubicBezTo>
                  <a:pt x="2187777" y="3700652"/>
                  <a:pt x="2172795" y="3698780"/>
                  <a:pt x="2161054" y="3692071"/>
                </a:cubicBezTo>
                <a:cubicBezTo>
                  <a:pt x="2151588" y="3686662"/>
                  <a:pt x="2142711" y="3680265"/>
                  <a:pt x="2133839" y="3673928"/>
                </a:cubicBezTo>
                <a:cubicBezTo>
                  <a:pt x="2121536" y="3665140"/>
                  <a:pt x="2110681" y="3654215"/>
                  <a:pt x="2097554" y="3646714"/>
                </a:cubicBezTo>
                <a:cubicBezTo>
                  <a:pt x="2089252" y="3641970"/>
                  <a:pt x="2079411" y="3640666"/>
                  <a:pt x="2070339" y="3637642"/>
                </a:cubicBezTo>
                <a:cubicBezTo>
                  <a:pt x="2046149" y="3640666"/>
                  <a:pt x="2020403" y="3637660"/>
                  <a:pt x="1997768" y="3646714"/>
                </a:cubicBezTo>
                <a:cubicBezTo>
                  <a:pt x="1987645" y="3650763"/>
                  <a:pt x="1986605" y="3665553"/>
                  <a:pt x="1979625" y="3673928"/>
                </a:cubicBezTo>
                <a:cubicBezTo>
                  <a:pt x="1971412" y="3683783"/>
                  <a:pt x="1961482" y="3692071"/>
                  <a:pt x="1952411" y="3701142"/>
                </a:cubicBezTo>
                <a:cubicBezTo>
                  <a:pt x="1939303" y="3740464"/>
                  <a:pt x="1932787" y="3746964"/>
                  <a:pt x="1952411" y="3800928"/>
                </a:cubicBezTo>
                <a:cubicBezTo>
                  <a:pt x="1956795" y="3812984"/>
                  <a:pt x="1971412" y="3818287"/>
                  <a:pt x="1979625" y="3828142"/>
                </a:cubicBezTo>
                <a:cubicBezTo>
                  <a:pt x="1986605" y="3836518"/>
                  <a:pt x="1990788" y="3846981"/>
                  <a:pt x="1997768" y="3855357"/>
                </a:cubicBezTo>
                <a:cubicBezTo>
                  <a:pt x="2023629" y="3886391"/>
                  <a:pt x="2022009" y="3878760"/>
                  <a:pt x="2052196" y="3900714"/>
                </a:cubicBezTo>
                <a:cubicBezTo>
                  <a:pt x="2076651" y="3918499"/>
                  <a:pt x="2099608" y="3938369"/>
                  <a:pt x="2124768" y="3955142"/>
                </a:cubicBezTo>
                <a:cubicBezTo>
                  <a:pt x="2133839" y="3961190"/>
                  <a:pt x="2142019" y="3968857"/>
                  <a:pt x="2151982" y="3973285"/>
                </a:cubicBezTo>
                <a:cubicBezTo>
                  <a:pt x="2169458" y="3981052"/>
                  <a:pt x="2206411" y="3991428"/>
                  <a:pt x="2206411" y="3991428"/>
                </a:cubicBezTo>
                <a:cubicBezTo>
                  <a:pt x="2298047" y="4052520"/>
                  <a:pt x="2230245" y="4014999"/>
                  <a:pt x="2469482" y="4000500"/>
                </a:cubicBezTo>
                <a:cubicBezTo>
                  <a:pt x="2523523" y="3997225"/>
                  <a:pt x="2524951" y="3992205"/>
                  <a:pt x="2569268" y="3982357"/>
                </a:cubicBezTo>
                <a:cubicBezTo>
                  <a:pt x="2602543" y="3974962"/>
                  <a:pt x="2619322" y="3973691"/>
                  <a:pt x="2650911" y="3964214"/>
                </a:cubicBezTo>
                <a:cubicBezTo>
                  <a:pt x="2669229" y="3958719"/>
                  <a:pt x="2688234" y="3954624"/>
                  <a:pt x="2705339" y="3946071"/>
                </a:cubicBezTo>
                <a:cubicBezTo>
                  <a:pt x="2717434" y="3940023"/>
                  <a:pt x="2729268" y="3933420"/>
                  <a:pt x="2741625" y="3927928"/>
                </a:cubicBezTo>
                <a:cubicBezTo>
                  <a:pt x="2756505" y="3921315"/>
                  <a:pt x="2771735" y="3915503"/>
                  <a:pt x="2786982" y="3909785"/>
                </a:cubicBezTo>
                <a:cubicBezTo>
                  <a:pt x="2795935" y="3906428"/>
                  <a:pt x="2805643" y="3904990"/>
                  <a:pt x="2814196" y="3900714"/>
                </a:cubicBezTo>
                <a:cubicBezTo>
                  <a:pt x="2828326" y="3893649"/>
                  <a:pt x="2869974" y="3867353"/>
                  <a:pt x="2886768" y="3855357"/>
                </a:cubicBezTo>
                <a:cubicBezTo>
                  <a:pt x="2899071" y="3846569"/>
                  <a:pt x="2909927" y="3835643"/>
                  <a:pt x="2923054" y="3828142"/>
                </a:cubicBezTo>
                <a:cubicBezTo>
                  <a:pt x="2931356" y="3823398"/>
                  <a:pt x="2941197" y="3822095"/>
                  <a:pt x="2950268" y="3819071"/>
                </a:cubicBezTo>
                <a:cubicBezTo>
                  <a:pt x="2974758" y="3802744"/>
                  <a:pt x="2996263" y="3787784"/>
                  <a:pt x="3022839" y="3773714"/>
                </a:cubicBezTo>
                <a:cubicBezTo>
                  <a:pt x="3058693" y="3754732"/>
                  <a:pt x="3097941" y="3741788"/>
                  <a:pt x="3131696" y="3719285"/>
                </a:cubicBezTo>
                <a:cubicBezTo>
                  <a:pt x="3264865" y="3630508"/>
                  <a:pt x="3124768" y="3720654"/>
                  <a:pt x="3222411" y="3664857"/>
                </a:cubicBezTo>
                <a:cubicBezTo>
                  <a:pt x="3312165" y="3613568"/>
                  <a:pt x="3176257" y="3683398"/>
                  <a:pt x="3285911" y="3628571"/>
                </a:cubicBezTo>
                <a:cubicBezTo>
                  <a:pt x="3310101" y="3604381"/>
                  <a:pt x="3339506" y="3584465"/>
                  <a:pt x="3358482" y="3556000"/>
                </a:cubicBezTo>
                <a:cubicBezTo>
                  <a:pt x="3364530" y="3546928"/>
                  <a:pt x="3369331" y="3536889"/>
                  <a:pt x="3376625" y="3528785"/>
                </a:cubicBezTo>
                <a:cubicBezTo>
                  <a:pt x="3396650" y="3506535"/>
                  <a:pt x="3440125" y="3465285"/>
                  <a:pt x="3440125" y="3465285"/>
                </a:cubicBezTo>
                <a:cubicBezTo>
                  <a:pt x="3446586" y="3445900"/>
                  <a:pt x="3460058" y="3421718"/>
                  <a:pt x="3440125" y="3401785"/>
                </a:cubicBezTo>
                <a:cubicBezTo>
                  <a:pt x="3431309" y="3392969"/>
                  <a:pt x="3415934" y="3395738"/>
                  <a:pt x="3403839" y="3392714"/>
                </a:cubicBezTo>
                <a:cubicBezTo>
                  <a:pt x="3391744" y="3401785"/>
                  <a:pt x="3380681" y="3412427"/>
                  <a:pt x="3367554" y="3419928"/>
                </a:cubicBezTo>
                <a:cubicBezTo>
                  <a:pt x="3359252" y="3424672"/>
                  <a:pt x="3348295" y="3423696"/>
                  <a:pt x="3340339" y="3429000"/>
                </a:cubicBezTo>
                <a:cubicBezTo>
                  <a:pt x="3329665" y="3436116"/>
                  <a:pt x="3323251" y="3448338"/>
                  <a:pt x="3313125" y="3456214"/>
                </a:cubicBezTo>
                <a:cubicBezTo>
                  <a:pt x="3295913" y="3469601"/>
                  <a:pt x="3258696" y="3492500"/>
                  <a:pt x="3258696" y="3492500"/>
                </a:cubicBezTo>
                <a:cubicBezTo>
                  <a:pt x="3252649" y="3501571"/>
                  <a:pt x="3246891" y="3510842"/>
                  <a:pt x="3240554" y="3519714"/>
                </a:cubicBezTo>
                <a:cubicBezTo>
                  <a:pt x="3231766" y="3532017"/>
                  <a:pt x="3220840" y="3542873"/>
                  <a:pt x="3213339" y="3556000"/>
                </a:cubicBezTo>
                <a:cubicBezTo>
                  <a:pt x="3208595" y="3564302"/>
                  <a:pt x="3208544" y="3574661"/>
                  <a:pt x="3204268" y="3583214"/>
                </a:cubicBezTo>
                <a:cubicBezTo>
                  <a:pt x="3199392" y="3592965"/>
                  <a:pt x="3192173" y="3601357"/>
                  <a:pt x="3186125" y="3610428"/>
                </a:cubicBezTo>
                <a:cubicBezTo>
                  <a:pt x="3189149" y="3628571"/>
                  <a:pt x="3189380" y="3647408"/>
                  <a:pt x="3195196" y="3664857"/>
                </a:cubicBezTo>
                <a:cubicBezTo>
                  <a:pt x="3219776" y="3738599"/>
                  <a:pt x="3336887" y="3698573"/>
                  <a:pt x="3385696" y="3701142"/>
                </a:cubicBezTo>
                <a:cubicBezTo>
                  <a:pt x="3495085" y="3719374"/>
                  <a:pt x="3463023" y="3719553"/>
                  <a:pt x="3639696" y="3683000"/>
                </a:cubicBezTo>
                <a:cubicBezTo>
                  <a:pt x="3662247" y="3678334"/>
                  <a:pt x="3682029" y="3664857"/>
                  <a:pt x="3703196" y="3655785"/>
                </a:cubicBezTo>
                <a:cubicBezTo>
                  <a:pt x="3758992" y="3572092"/>
                  <a:pt x="3675612" y="3683939"/>
                  <a:pt x="3757625" y="3619500"/>
                </a:cubicBezTo>
                <a:cubicBezTo>
                  <a:pt x="3791250" y="3593080"/>
                  <a:pt x="3824618" y="3564366"/>
                  <a:pt x="3848339" y="3528785"/>
                </a:cubicBezTo>
                <a:lnTo>
                  <a:pt x="3920911" y="3419928"/>
                </a:lnTo>
                <a:cubicBezTo>
                  <a:pt x="3933006" y="3401785"/>
                  <a:pt x="3947444" y="3385003"/>
                  <a:pt x="3957196" y="3365500"/>
                </a:cubicBezTo>
                <a:cubicBezTo>
                  <a:pt x="3966268" y="3347357"/>
                  <a:pt x="3973159" y="3327949"/>
                  <a:pt x="3984411" y="3311071"/>
                </a:cubicBezTo>
                <a:cubicBezTo>
                  <a:pt x="4052498" y="3208941"/>
                  <a:pt x="4042551" y="3292719"/>
                  <a:pt x="4111411" y="3120571"/>
                </a:cubicBezTo>
                <a:cubicBezTo>
                  <a:pt x="4117459" y="3105452"/>
                  <a:pt x="4122816" y="3090038"/>
                  <a:pt x="4129554" y="3075214"/>
                </a:cubicBezTo>
                <a:cubicBezTo>
                  <a:pt x="4155452" y="3018239"/>
                  <a:pt x="4161964" y="3018936"/>
                  <a:pt x="4183982" y="2957285"/>
                </a:cubicBezTo>
                <a:cubicBezTo>
                  <a:pt x="4191386" y="2936554"/>
                  <a:pt x="4193453" y="2914019"/>
                  <a:pt x="4202125" y="2893785"/>
                </a:cubicBezTo>
                <a:cubicBezTo>
                  <a:pt x="4244855" y="2794082"/>
                  <a:pt x="4235246" y="2866202"/>
                  <a:pt x="4274696" y="2757714"/>
                </a:cubicBezTo>
                <a:cubicBezTo>
                  <a:pt x="4289742" y="2716337"/>
                  <a:pt x="4303744" y="2674142"/>
                  <a:pt x="4310982" y="2630714"/>
                </a:cubicBezTo>
                <a:cubicBezTo>
                  <a:pt x="4322104" y="2563987"/>
                  <a:pt x="4315593" y="2594129"/>
                  <a:pt x="4329125" y="2540000"/>
                </a:cubicBezTo>
                <a:cubicBezTo>
                  <a:pt x="4323077" y="2485571"/>
                  <a:pt x="4321229" y="2430510"/>
                  <a:pt x="4310982" y="2376714"/>
                </a:cubicBezTo>
                <a:cubicBezTo>
                  <a:pt x="4308942" y="2366004"/>
                  <a:pt x="4299176" y="2358372"/>
                  <a:pt x="4292839" y="2349500"/>
                </a:cubicBezTo>
                <a:cubicBezTo>
                  <a:pt x="4208166" y="2230958"/>
                  <a:pt x="4326108" y="2392446"/>
                  <a:pt x="4229339" y="2286000"/>
                </a:cubicBezTo>
                <a:cubicBezTo>
                  <a:pt x="4208999" y="2263626"/>
                  <a:pt x="4196293" y="2234809"/>
                  <a:pt x="4174911" y="2213428"/>
                </a:cubicBezTo>
                <a:cubicBezTo>
                  <a:pt x="4112773" y="2151291"/>
                  <a:pt x="4141830" y="2173233"/>
                  <a:pt x="4093268" y="2140857"/>
                </a:cubicBezTo>
                <a:cubicBezTo>
                  <a:pt x="4051792" y="2146387"/>
                  <a:pt x="3970157" y="2136967"/>
                  <a:pt x="3929982" y="2177142"/>
                </a:cubicBezTo>
                <a:cubicBezTo>
                  <a:pt x="3919291" y="2187833"/>
                  <a:pt x="3911839" y="2201333"/>
                  <a:pt x="3902768" y="2213428"/>
                </a:cubicBezTo>
                <a:cubicBezTo>
                  <a:pt x="3896720" y="2231571"/>
                  <a:pt x="3885686" y="2248762"/>
                  <a:pt x="3884625" y="2267857"/>
                </a:cubicBezTo>
                <a:cubicBezTo>
                  <a:pt x="3884341" y="2272976"/>
                  <a:pt x="3893207" y="2402459"/>
                  <a:pt x="3902768" y="2431142"/>
                </a:cubicBezTo>
                <a:cubicBezTo>
                  <a:pt x="3915063" y="2468027"/>
                  <a:pt x="3927716" y="2455443"/>
                  <a:pt x="3957196" y="2476500"/>
                </a:cubicBezTo>
                <a:cubicBezTo>
                  <a:pt x="4029520" y="2528160"/>
                  <a:pt x="3917695" y="2493235"/>
                  <a:pt x="4066054" y="2558142"/>
                </a:cubicBezTo>
                <a:cubicBezTo>
                  <a:pt x="4085643" y="2566712"/>
                  <a:pt x="4108387" y="2564190"/>
                  <a:pt x="4129554" y="2567214"/>
                </a:cubicBezTo>
                <a:cubicBezTo>
                  <a:pt x="4151760" y="2556111"/>
                  <a:pt x="4292337" y="2502557"/>
                  <a:pt x="4310982" y="2449285"/>
                </a:cubicBezTo>
                <a:cubicBezTo>
                  <a:pt x="4325002" y="2409227"/>
                  <a:pt x="4317030" y="2364618"/>
                  <a:pt x="4320054" y="2322285"/>
                </a:cubicBezTo>
                <a:cubicBezTo>
                  <a:pt x="4310982" y="2237618"/>
                  <a:pt x="4303401" y="2152779"/>
                  <a:pt x="4292839" y="2068285"/>
                </a:cubicBezTo>
                <a:cubicBezTo>
                  <a:pt x="4291293" y="2055914"/>
                  <a:pt x="4288146" y="2043673"/>
                  <a:pt x="4283768" y="2032000"/>
                </a:cubicBezTo>
                <a:cubicBezTo>
                  <a:pt x="4279020" y="2019338"/>
                  <a:pt x="4271117" y="2008071"/>
                  <a:pt x="4265625" y="1995714"/>
                </a:cubicBezTo>
                <a:cubicBezTo>
                  <a:pt x="4259012" y="1980834"/>
                  <a:pt x="4253530" y="1965476"/>
                  <a:pt x="4247482" y="1950357"/>
                </a:cubicBezTo>
                <a:cubicBezTo>
                  <a:pt x="4244458" y="1935238"/>
                  <a:pt x="4241942" y="1920009"/>
                  <a:pt x="4238411" y="1905000"/>
                </a:cubicBezTo>
                <a:cubicBezTo>
                  <a:pt x="4229844" y="1868591"/>
                  <a:pt x="4217345" y="1833036"/>
                  <a:pt x="4211196" y="1796142"/>
                </a:cubicBezTo>
                <a:cubicBezTo>
                  <a:pt x="4208172" y="1777999"/>
                  <a:pt x="4206964" y="1759459"/>
                  <a:pt x="4202125" y="1741714"/>
                </a:cubicBezTo>
                <a:cubicBezTo>
                  <a:pt x="4195176" y="1716234"/>
                  <a:pt x="4177797" y="1683988"/>
                  <a:pt x="4165839" y="1660071"/>
                </a:cubicBezTo>
                <a:cubicBezTo>
                  <a:pt x="4159346" y="1634098"/>
                  <a:pt x="4139547" y="1551482"/>
                  <a:pt x="4129554" y="1524000"/>
                </a:cubicBezTo>
                <a:cubicBezTo>
                  <a:pt x="4120347" y="1498679"/>
                  <a:pt x="4107777" y="1482264"/>
                  <a:pt x="4093268" y="1460500"/>
                </a:cubicBezTo>
                <a:cubicBezTo>
                  <a:pt x="4077273" y="1396522"/>
                  <a:pt x="4093723" y="1451172"/>
                  <a:pt x="4066054" y="1387928"/>
                </a:cubicBezTo>
                <a:cubicBezTo>
                  <a:pt x="4053188" y="1358520"/>
                  <a:pt x="4025308" y="1282606"/>
                  <a:pt x="4002554" y="1242785"/>
                </a:cubicBezTo>
                <a:cubicBezTo>
                  <a:pt x="3976974" y="1198019"/>
                  <a:pt x="3989636" y="1231188"/>
                  <a:pt x="3957196" y="1179285"/>
                </a:cubicBezTo>
                <a:cubicBezTo>
                  <a:pt x="3929283" y="1134624"/>
                  <a:pt x="3952443" y="1149622"/>
                  <a:pt x="3911839" y="1115785"/>
                </a:cubicBezTo>
                <a:cubicBezTo>
                  <a:pt x="3903464" y="1108805"/>
                  <a:pt x="3894196" y="1102863"/>
                  <a:pt x="3884625" y="1097642"/>
                </a:cubicBezTo>
                <a:cubicBezTo>
                  <a:pt x="3824722" y="1064968"/>
                  <a:pt x="3820769" y="1064843"/>
                  <a:pt x="3766696" y="1043214"/>
                </a:cubicBezTo>
                <a:cubicBezTo>
                  <a:pt x="3760649" y="1034143"/>
                  <a:pt x="3758020" y="1021409"/>
                  <a:pt x="3748554" y="1016000"/>
                </a:cubicBezTo>
                <a:cubicBezTo>
                  <a:pt x="3735167" y="1008350"/>
                  <a:pt x="3718366" y="1009686"/>
                  <a:pt x="3703196" y="1006928"/>
                </a:cubicBezTo>
                <a:cubicBezTo>
                  <a:pt x="3621638" y="992099"/>
                  <a:pt x="3676666" y="1004832"/>
                  <a:pt x="3612482" y="988785"/>
                </a:cubicBezTo>
                <a:cubicBezTo>
                  <a:pt x="3591315" y="991809"/>
                  <a:pt x="3569948" y="993664"/>
                  <a:pt x="3548982" y="997857"/>
                </a:cubicBezTo>
                <a:cubicBezTo>
                  <a:pt x="3539606" y="999732"/>
                  <a:pt x="3527326" y="999147"/>
                  <a:pt x="3521768" y="1006928"/>
                </a:cubicBezTo>
                <a:cubicBezTo>
                  <a:pt x="3510652" y="1022490"/>
                  <a:pt x="3512178" y="1044252"/>
                  <a:pt x="3503625" y="1061357"/>
                </a:cubicBezTo>
                <a:cubicBezTo>
                  <a:pt x="3481206" y="1106195"/>
                  <a:pt x="3489758" y="1084813"/>
                  <a:pt x="3476411" y="1124857"/>
                </a:cubicBezTo>
                <a:cubicBezTo>
                  <a:pt x="3482459" y="1167190"/>
                  <a:pt x="3486168" y="1209924"/>
                  <a:pt x="3494554" y="1251857"/>
                </a:cubicBezTo>
                <a:cubicBezTo>
                  <a:pt x="3503301" y="1295592"/>
                  <a:pt x="3528696" y="1353951"/>
                  <a:pt x="3576196" y="1369785"/>
                </a:cubicBezTo>
                <a:lnTo>
                  <a:pt x="3603411" y="1378857"/>
                </a:lnTo>
                <a:cubicBezTo>
                  <a:pt x="3612482" y="1387928"/>
                  <a:pt x="3617925" y="1404257"/>
                  <a:pt x="3630625" y="1406071"/>
                </a:cubicBezTo>
                <a:cubicBezTo>
                  <a:pt x="3646854" y="1408389"/>
                  <a:pt x="3725375" y="1404054"/>
                  <a:pt x="3757625" y="1387928"/>
                </a:cubicBezTo>
                <a:cubicBezTo>
                  <a:pt x="3767376" y="1383052"/>
                  <a:pt x="3775768" y="1375833"/>
                  <a:pt x="3784839" y="1369785"/>
                </a:cubicBezTo>
                <a:cubicBezTo>
                  <a:pt x="3806430" y="1305014"/>
                  <a:pt x="3792374" y="1331269"/>
                  <a:pt x="3821125" y="1288142"/>
                </a:cubicBezTo>
                <a:cubicBezTo>
                  <a:pt x="3818101" y="1227666"/>
                  <a:pt x="3820328" y="1166698"/>
                  <a:pt x="3812054" y="1106714"/>
                </a:cubicBezTo>
                <a:cubicBezTo>
                  <a:pt x="3807883" y="1076477"/>
                  <a:pt x="3784789" y="1020448"/>
                  <a:pt x="3766696" y="988785"/>
                </a:cubicBezTo>
                <a:cubicBezTo>
                  <a:pt x="3761287" y="979319"/>
                  <a:pt x="3753430" y="971322"/>
                  <a:pt x="3748554" y="961571"/>
                </a:cubicBezTo>
                <a:cubicBezTo>
                  <a:pt x="3713103" y="890670"/>
                  <a:pt x="3786470" y="993091"/>
                  <a:pt x="3703196" y="889000"/>
                </a:cubicBezTo>
                <a:cubicBezTo>
                  <a:pt x="3686068" y="837612"/>
                  <a:pt x="3686645" y="823430"/>
                  <a:pt x="3648768" y="780142"/>
                </a:cubicBezTo>
                <a:cubicBezTo>
                  <a:pt x="3641589" y="771937"/>
                  <a:pt x="3630625" y="768047"/>
                  <a:pt x="3621554" y="762000"/>
                </a:cubicBezTo>
                <a:cubicBezTo>
                  <a:pt x="3609459" y="743857"/>
                  <a:pt x="3600687" y="722990"/>
                  <a:pt x="3585268" y="707571"/>
                </a:cubicBezTo>
                <a:cubicBezTo>
                  <a:pt x="3564101" y="686404"/>
                  <a:pt x="3545716" y="662031"/>
                  <a:pt x="3521768" y="644071"/>
                </a:cubicBezTo>
                <a:cubicBezTo>
                  <a:pt x="3509673" y="635000"/>
                  <a:pt x="3496627" y="627073"/>
                  <a:pt x="3485482" y="616857"/>
                </a:cubicBezTo>
                <a:cubicBezTo>
                  <a:pt x="3460264" y="593740"/>
                  <a:pt x="3443510" y="559584"/>
                  <a:pt x="3412911" y="544285"/>
                </a:cubicBezTo>
                <a:cubicBezTo>
                  <a:pt x="3400816" y="538237"/>
                  <a:pt x="3387877" y="533643"/>
                  <a:pt x="3376625" y="526142"/>
                </a:cubicBezTo>
                <a:cubicBezTo>
                  <a:pt x="3356606" y="512796"/>
                  <a:pt x="3328316" y="483845"/>
                  <a:pt x="3304054" y="471714"/>
                </a:cubicBezTo>
                <a:cubicBezTo>
                  <a:pt x="3289489" y="464432"/>
                  <a:pt x="3273576" y="460185"/>
                  <a:pt x="3258696" y="453571"/>
                </a:cubicBezTo>
                <a:cubicBezTo>
                  <a:pt x="3246339" y="448079"/>
                  <a:pt x="3234840" y="440755"/>
                  <a:pt x="3222411" y="435428"/>
                </a:cubicBezTo>
                <a:cubicBezTo>
                  <a:pt x="3209493" y="429892"/>
                  <a:pt x="3170412" y="418928"/>
                  <a:pt x="3158911" y="417285"/>
                </a:cubicBezTo>
                <a:cubicBezTo>
                  <a:pt x="3128827" y="412987"/>
                  <a:pt x="3098350" y="411983"/>
                  <a:pt x="3068196" y="408214"/>
                </a:cubicBezTo>
                <a:cubicBezTo>
                  <a:pt x="2985316" y="397854"/>
                  <a:pt x="3042562" y="403086"/>
                  <a:pt x="2977482" y="390071"/>
                </a:cubicBezTo>
                <a:cubicBezTo>
                  <a:pt x="2959446" y="386464"/>
                  <a:pt x="2941233" y="383797"/>
                  <a:pt x="2923054" y="381000"/>
                </a:cubicBezTo>
                <a:cubicBezTo>
                  <a:pt x="2839010" y="368070"/>
                  <a:pt x="2854462" y="371504"/>
                  <a:pt x="2750696" y="362857"/>
                </a:cubicBezTo>
                <a:cubicBezTo>
                  <a:pt x="2738601" y="359833"/>
                  <a:pt x="2726399" y="357210"/>
                  <a:pt x="2714411" y="353785"/>
                </a:cubicBezTo>
                <a:cubicBezTo>
                  <a:pt x="2705217" y="351158"/>
                  <a:pt x="2696473" y="347033"/>
                  <a:pt x="2687196" y="344714"/>
                </a:cubicBezTo>
                <a:cubicBezTo>
                  <a:pt x="2660150" y="337953"/>
                  <a:pt x="2632768" y="332619"/>
                  <a:pt x="2605554" y="326571"/>
                </a:cubicBezTo>
                <a:cubicBezTo>
                  <a:pt x="2548101" y="332619"/>
                  <a:pt x="2490481" y="337242"/>
                  <a:pt x="2433196" y="344714"/>
                </a:cubicBezTo>
                <a:cubicBezTo>
                  <a:pt x="2420833" y="346326"/>
                  <a:pt x="2408062" y="348209"/>
                  <a:pt x="2396911" y="353785"/>
                </a:cubicBezTo>
                <a:cubicBezTo>
                  <a:pt x="2377408" y="363537"/>
                  <a:pt x="2342482" y="390071"/>
                  <a:pt x="2342482" y="390071"/>
                </a:cubicBezTo>
                <a:cubicBezTo>
                  <a:pt x="2357601" y="438452"/>
                  <a:pt x="2360515" y="492521"/>
                  <a:pt x="2387839" y="535214"/>
                </a:cubicBezTo>
                <a:cubicBezTo>
                  <a:pt x="2411006" y="571412"/>
                  <a:pt x="2450128" y="595859"/>
                  <a:pt x="2487625" y="616857"/>
                </a:cubicBezTo>
                <a:cubicBezTo>
                  <a:pt x="2498210" y="622785"/>
                  <a:pt x="2748086" y="774178"/>
                  <a:pt x="2823268" y="789214"/>
                </a:cubicBezTo>
                <a:lnTo>
                  <a:pt x="2868625" y="798285"/>
                </a:lnTo>
                <a:cubicBezTo>
                  <a:pt x="2922746" y="808125"/>
                  <a:pt x="2918025" y="805231"/>
                  <a:pt x="2968411" y="816428"/>
                </a:cubicBezTo>
                <a:cubicBezTo>
                  <a:pt x="2980581" y="819133"/>
                  <a:pt x="2992601" y="822476"/>
                  <a:pt x="3004696" y="825500"/>
                </a:cubicBezTo>
                <a:cubicBezTo>
                  <a:pt x="3019815" y="819452"/>
                  <a:pt x="3035819" y="815265"/>
                  <a:pt x="3050054" y="807357"/>
                </a:cubicBezTo>
                <a:cubicBezTo>
                  <a:pt x="3063270" y="800014"/>
                  <a:pt x="3075648" y="790833"/>
                  <a:pt x="3086339" y="780142"/>
                </a:cubicBezTo>
                <a:cubicBezTo>
                  <a:pt x="3107888" y="758593"/>
                  <a:pt x="3124018" y="732695"/>
                  <a:pt x="3140768" y="707571"/>
                </a:cubicBezTo>
                <a:cubicBezTo>
                  <a:pt x="3130477" y="676701"/>
                  <a:pt x="3128581" y="664455"/>
                  <a:pt x="3104482" y="635000"/>
                </a:cubicBezTo>
                <a:cubicBezTo>
                  <a:pt x="3088235" y="615142"/>
                  <a:pt x="3061529" y="603520"/>
                  <a:pt x="3050054" y="580571"/>
                </a:cubicBezTo>
                <a:cubicBezTo>
                  <a:pt x="3006545" y="493552"/>
                  <a:pt x="3061661" y="601466"/>
                  <a:pt x="3004696" y="498928"/>
                </a:cubicBezTo>
                <a:cubicBezTo>
                  <a:pt x="2998129" y="487107"/>
                  <a:pt x="2994055" y="473894"/>
                  <a:pt x="2986554" y="462642"/>
                </a:cubicBezTo>
                <a:cubicBezTo>
                  <a:pt x="2969781" y="437482"/>
                  <a:pt x="2947682" y="416000"/>
                  <a:pt x="2932125" y="390071"/>
                </a:cubicBezTo>
                <a:cubicBezTo>
                  <a:pt x="2923054" y="374952"/>
                  <a:pt x="2915490" y="358819"/>
                  <a:pt x="2904911" y="344714"/>
                </a:cubicBezTo>
                <a:cubicBezTo>
                  <a:pt x="2897214" y="334451"/>
                  <a:pt x="2886144" y="327155"/>
                  <a:pt x="2877696" y="317500"/>
                </a:cubicBezTo>
                <a:cubicBezTo>
                  <a:pt x="2864946" y="302929"/>
                  <a:pt x="2852514" y="288004"/>
                  <a:pt x="2841411" y="272142"/>
                </a:cubicBezTo>
                <a:cubicBezTo>
                  <a:pt x="2831300" y="257697"/>
                  <a:pt x="2822759" y="242198"/>
                  <a:pt x="2814196" y="226785"/>
                </a:cubicBezTo>
                <a:cubicBezTo>
                  <a:pt x="2807629" y="214964"/>
                  <a:pt x="2803555" y="201751"/>
                  <a:pt x="2796054" y="190500"/>
                </a:cubicBezTo>
                <a:cubicBezTo>
                  <a:pt x="2785314" y="174390"/>
                  <a:pt x="2772518" y="159714"/>
                  <a:pt x="2759768" y="145142"/>
                </a:cubicBezTo>
                <a:cubicBezTo>
                  <a:pt x="2751320" y="135487"/>
                  <a:pt x="2743228" y="125044"/>
                  <a:pt x="2732554" y="117928"/>
                </a:cubicBezTo>
                <a:cubicBezTo>
                  <a:pt x="2715676" y="106676"/>
                  <a:pt x="2695238" y="101604"/>
                  <a:pt x="2678125" y="90714"/>
                </a:cubicBezTo>
                <a:cubicBezTo>
                  <a:pt x="2596776" y="38946"/>
                  <a:pt x="2665224" y="65246"/>
                  <a:pt x="2605554" y="45357"/>
                </a:cubicBezTo>
                <a:cubicBezTo>
                  <a:pt x="2596482" y="39309"/>
                  <a:pt x="2588091" y="32090"/>
                  <a:pt x="2578339" y="27214"/>
                </a:cubicBezTo>
                <a:cubicBezTo>
                  <a:pt x="2544177" y="10133"/>
                  <a:pt x="2531345" y="8662"/>
                  <a:pt x="2496696" y="0"/>
                </a:cubicBezTo>
                <a:lnTo>
                  <a:pt x="1843554" y="9071"/>
                </a:lnTo>
                <a:cubicBezTo>
                  <a:pt x="1798108" y="10116"/>
                  <a:pt x="1752690" y="13383"/>
                  <a:pt x="1707482" y="18142"/>
                </a:cubicBezTo>
                <a:cubicBezTo>
                  <a:pt x="1695083" y="19447"/>
                  <a:pt x="1683494" y="25164"/>
                  <a:pt x="1671196" y="27214"/>
                </a:cubicBezTo>
                <a:cubicBezTo>
                  <a:pt x="1647149" y="31222"/>
                  <a:pt x="1622815" y="33261"/>
                  <a:pt x="1598625" y="36285"/>
                </a:cubicBezTo>
                <a:cubicBezTo>
                  <a:pt x="1530216" y="59090"/>
                  <a:pt x="1614545" y="28326"/>
                  <a:pt x="1544196" y="63500"/>
                </a:cubicBezTo>
                <a:cubicBezTo>
                  <a:pt x="1535643" y="67776"/>
                  <a:pt x="1526053" y="69547"/>
                  <a:pt x="1516982" y="72571"/>
                </a:cubicBezTo>
                <a:cubicBezTo>
                  <a:pt x="1507911" y="78619"/>
                  <a:pt x="1499731" y="86286"/>
                  <a:pt x="1489768" y="90714"/>
                </a:cubicBezTo>
                <a:cubicBezTo>
                  <a:pt x="1444644" y="110769"/>
                  <a:pt x="1449707" y="108857"/>
                  <a:pt x="1417196" y="10885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Oval 5"/>
          <p:cNvSpPr/>
          <p:nvPr/>
        </p:nvSpPr>
        <p:spPr>
          <a:xfrm>
            <a:off x="3519785" y="5464770"/>
            <a:ext cx="478830" cy="47883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630315" y="5464770"/>
            <a:ext cx="469900" cy="461665"/>
          </a:xfrm>
          <a:prstGeom prst="rect">
            <a:avLst/>
          </a:prstGeom>
          <a:noFill/>
        </p:spPr>
        <p:txBody>
          <a:bodyPr wrap="square" rtlCol="0">
            <a:spAutoFit/>
          </a:bodyPr>
          <a:lstStyle/>
          <a:p>
            <a:r>
              <a:rPr lang="en-US" sz="2400" dirty="0"/>
              <a:t>J</a:t>
            </a:r>
          </a:p>
        </p:txBody>
      </p:sp>
      <p:sp>
        <p:nvSpPr>
          <p:cNvPr id="12" name="Oval 11"/>
          <p:cNvSpPr/>
          <p:nvPr/>
        </p:nvSpPr>
        <p:spPr>
          <a:xfrm>
            <a:off x="3759200" y="3354614"/>
            <a:ext cx="1714500" cy="17145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p:nvGrpSpPr>
        <p:grpSpPr>
          <a:xfrm>
            <a:off x="3600450" y="3684885"/>
            <a:ext cx="563265" cy="478830"/>
            <a:chOff x="5151735" y="4173835"/>
            <a:chExt cx="563265" cy="478830"/>
          </a:xfrm>
        </p:grpSpPr>
        <p:sp>
          <p:nvSpPr>
            <p:cNvPr id="10" name="Oval 9"/>
            <p:cNvSpPr/>
            <p:nvPr/>
          </p:nvSpPr>
          <p:spPr>
            <a:xfrm>
              <a:off x="5151735" y="4173835"/>
              <a:ext cx="478830" cy="47883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245100" y="4173835"/>
              <a:ext cx="469900" cy="461665"/>
            </a:xfrm>
            <a:prstGeom prst="rect">
              <a:avLst/>
            </a:prstGeom>
            <a:noFill/>
          </p:spPr>
          <p:txBody>
            <a:bodyPr wrap="square" rtlCol="0">
              <a:spAutoFit/>
            </a:bodyPr>
            <a:lstStyle/>
            <a:p>
              <a:r>
                <a:rPr lang="en-US" sz="2400" dirty="0"/>
                <a:t>S</a:t>
              </a: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ristarchus.gif"/>
          <p:cNvPicPr>
            <a:picLocks noChangeAspect="1"/>
          </p:cNvPicPr>
          <p:nvPr/>
        </p:nvPicPr>
        <p:blipFill>
          <a:blip r:embed="rId3"/>
          <a:stretch>
            <a:fillRect/>
          </a:stretch>
        </p:blipFill>
        <p:spPr>
          <a:xfrm>
            <a:off x="0" y="0"/>
            <a:ext cx="9144000" cy="6858000"/>
          </a:xfrm>
          <a:prstGeom prst="rect">
            <a:avLst/>
          </a:prstGeom>
        </p:spPr>
      </p:pic>
      <p:sp>
        <p:nvSpPr>
          <p:cNvPr id="3" name="TextBox 2"/>
          <p:cNvSpPr txBox="1"/>
          <p:nvPr/>
        </p:nvSpPr>
        <p:spPr>
          <a:xfrm>
            <a:off x="3744383" y="5716611"/>
            <a:ext cx="2106278" cy="369332"/>
          </a:xfrm>
          <a:prstGeom prst="rect">
            <a:avLst/>
          </a:prstGeom>
          <a:noFill/>
        </p:spPr>
        <p:txBody>
          <a:bodyPr wrap="none" rtlCol="0">
            <a:spAutoFit/>
          </a:bodyPr>
          <a:lstStyle/>
          <a:p>
            <a:r>
              <a:rPr lang="en-US"/>
              <a:t>Aristarchus, 250 BCE</a:t>
            </a:r>
          </a:p>
        </p:txBody>
      </p:sp>
      <p:sp>
        <p:nvSpPr>
          <p:cNvPr id="4" name="TextBox 3"/>
          <p:cNvSpPr txBox="1"/>
          <p:nvPr/>
        </p:nvSpPr>
        <p:spPr>
          <a:xfrm>
            <a:off x="1803400" y="520700"/>
            <a:ext cx="5727700" cy="707886"/>
          </a:xfrm>
          <a:prstGeom prst="rect">
            <a:avLst/>
          </a:prstGeom>
          <a:noFill/>
        </p:spPr>
        <p:txBody>
          <a:bodyPr wrap="square" rtlCol="0">
            <a:spAutoFit/>
          </a:bodyPr>
          <a:lstStyle/>
          <a:p>
            <a:pPr algn="ctr"/>
            <a:r>
              <a:rPr lang="en-US" sz="4000">
                <a:solidFill>
                  <a:srgbClr val="FF0000"/>
                </a:solidFill>
                <a:effectLst>
                  <a:outerShdw blurRad="50800" dist="38100" dir="2700000">
                    <a:srgbClr val="000000">
                      <a:alpha val="43000"/>
                    </a:srgbClr>
                  </a:outerShdw>
                </a:effectLst>
              </a:rPr>
              <a:t>Heliocentric Universe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759200" y="2933700"/>
            <a:ext cx="1714500" cy="17145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803400" y="520700"/>
            <a:ext cx="5727700" cy="6247864"/>
          </a:xfrm>
          <a:prstGeom prst="rect">
            <a:avLst/>
          </a:prstGeom>
          <a:noFill/>
        </p:spPr>
        <p:txBody>
          <a:bodyPr wrap="square" rtlCol="0">
            <a:spAutoFit/>
          </a:bodyPr>
          <a:lstStyle/>
          <a:p>
            <a:pPr algn="ctr"/>
            <a:r>
              <a:rPr lang="en-US" sz="4000" dirty="0">
                <a:solidFill>
                  <a:srgbClr val="FF0000"/>
                </a:solidFill>
                <a:effectLst>
                  <a:outerShdw blurRad="50800" dist="38100" dir="2700000">
                    <a:srgbClr val="000000">
                      <a:alpha val="43000"/>
                    </a:srgbClr>
                  </a:outerShdw>
                </a:effectLst>
              </a:rPr>
              <a:t>Heliocentric Universe</a:t>
            </a: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r>
              <a:rPr lang="en-US" sz="4000" dirty="0">
                <a:solidFill>
                  <a:srgbClr val="FF0000"/>
                </a:solidFill>
                <a:effectLst>
                  <a:outerShdw blurRad="50800" dist="38100" dir="2700000">
                    <a:srgbClr val="000000">
                      <a:alpha val="43000"/>
                    </a:srgbClr>
                  </a:outerShdw>
                </a:effectLst>
              </a:rPr>
              <a:t>Planets move around sun</a:t>
            </a:r>
          </a:p>
        </p:txBody>
      </p:sp>
      <p:sp>
        <p:nvSpPr>
          <p:cNvPr id="5" name="Oval 4"/>
          <p:cNvSpPr/>
          <p:nvPr/>
        </p:nvSpPr>
        <p:spPr>
          <a:xfrm>
            <a:off x="2921000" y="2095500"/>
            <a:ext cx="3390900" cy="339090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p:nvGrpSpPr>
        <p:grpSpPr>
          <a:xfrm>
            <a:off x="4415135" y="3566120"/>
            <a:ext cx="563265" cy="478830"/>
            <a:chOff x="5151735" y="4173835"/>
            <a:chExt cx="563265" cy="478830"/>
          </a:xfrm>
        </p:grpSpPr>
        <p:sp>
          <p:nvSpPr>
            <p:cNvPr id="6" name="Oval 5"/>
            <p:cNvSpPr/>
            <p:nvPr/>
          </p:nvSpPr>
          <p:spPr>
            <a:xfrm>
              <a:off x="5151735" y="4173835"/>
              <a:ext cx="478830" cy="47883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245100" y="4173835"/>
              <a:ext cx="469900" cy="461665"/>
            </a:xfrm>
            <a:prstGeom prst="rect">
              <a:avLst/>
            </a:prstGeom>
            <a:noFill/>
          </p:spPr>
          <p:txBody>
            <a:bodyPr wrap="square" rtlCol="0">
              <a:spAutoFit/>
            </a:bodyPr>
            <a:lstStyle/>
            <a:p>
              <a:r>
                <a:rPr lang="en-US" sz="2400" dirty="0"/>
                <a:t>S</a:t>
              </a:r>
            </a:p>
          </p:txBody>
        </p:sp>
      </p:grpSp>
      <p:grpSp>
        <p:nvGrpSpPr>
          <p:cNvPr id="12" name="Group 11"/>
          <p:cNvGrpSpPr/>
          <p:nvPr/>
        </p:nvGrpSpPr>
        <p:grpSpPr>
          <a:xfrm>
            <a:off x="3519785" y="4982170"/>
            <a:ext cx="580430" cy="478830"/>
            <a:chOff x="3519785" y="5464770"/>
            <a:chExt cx="580430" cy="478830"/>
          </a:xfrm>
        </p:grpSpPr>
        <p:sp>
          <p:nvSpPr>
            <p:cNvPr id="8" name="Oval 7"/>
            <p:cNvSpPr/>
            <p:nvPr/>
          </p:nvSpPr>
          <p:spPr>
            <a:xfrm>
              <a:off x="3519785" y="5464770"/>
              <a:ext cx="478830" cy="47883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630315" y="5464770"/>
              <a:ext cx="469900" cy="461665"/>
            </a:xfrm>
            <a:prstGeom prst="rect">
              <a:avLst/>
            </a:prstGeom>
            <a:noFill/>
          </p:spPr>
          <p:txBody>
            <a:bodyPr wrap="square" rtlCol="0">
              <a:spAutoFit/>
            </a:bodyPr>
            <a:lstStyle/>
            <a:p>
              <a:r>
                <a:rPr lang="en-US" sz="2400"/>
                <a:t>J</a:t>
              </a:r>
            </a:p>
          </p:txBody>
        </p:sp>
      </p:grpSp>
      <p:grpSp>
        <p:nvGrpSpPr>
          <p:cNvPr id="15" name="Group 14"/>
          <p:cNvGrpSpPr/>
          <p:nvPr/>
        </p:nvGrpSpPr>
        <p:grpSpPr>
          <a:xfrm>
            <a:off x="4965700" y="4178300"/>
            <a:ext cx="526142" cy="461665"/>
            <a:chOff x="5156200" y="4267200"/>
            <a:chExt cx="526142" cy="461665"/>
          </a:xfrm>
        </p:grpSpPr>
        <p:sp>
          <p:nvSpPr>
            <p:cNvPr id="16" name="Oval 15"/>
            <p:cNvSpPr/>
            <p:nvPr/>
          </p:nvSpPr>
          <p:spPr>
            <a:xfrm>
              <a:off x="5156200" y="4284365"/>
              <a:ext cx="444500" cy="444500"/>
            </a:xfrm>
            <a:prstGeom prst="ellipse">
              <a:avLst/>
            </a:prstGeom>
            <a:solidFill>
              <a:srgbClr val="3366FF">
                <a:alpha val="22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5212442" y="4267200"/>
              <a:ext cx="469900" cy="461665"/>
            </a:xfrm>
            <a:prstGeom prst="rect">
              <a:avLst/>
            </a:prstGeom>
            <a:noFill/>
          </p:spPr>
          <p:txBody>
            <a:bodyPr wrap="square" rtlCol="0">
              <a:spAutoFit/>
            </a:bodyPr>
            <a:lstStyle/>
            <a:p>
              <a:r>
                <a:rPr lang="en-US" sz="2400" dirty="0"/>
                <a:t>E</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778476" y="41232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96546" y="4014740"/>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6934171" y="3868119"/>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trograde Mars.jpg"/>
          <p:cNvPicPr>
            <a:picLocks noChangeAspect="1"/>
          </p:cNvPicPr>
          <p:nvPr/>
        </p:nvPicPr>
        <p:blipFill>
          <a:blip r:embed="rId2"/>
          <a:stretch>
            <a:fillRect/>
          </a:stretch>
        </p:blipFill>
        <p:spPr>
          <a:xfrm>
            <a:off x="283535" y="0"/>
            <a:ext cx="8576930" cy="6858000"/>
          </a:xfrm>
          <a:prstGeom prst="rect">
            <a:avLst/>
          </a:prstGeom>
        </p:spPr>
      </p:pic>
      <p:cxnSp>
        <p:nvCxnSpPr>
          <p:cNvPr id="4" name="Straight Arrow Connector 3"/>
          <p:cNvCxnSpPr/>
          <p:nvPr/>
        </p:nvCxnSpPr>
        <p:spPr>
          <a:xfrm rot="16200000" flipV="1">
            <a:off x="4544787" y="1387929"/>
            <a:ext cx="1124857" cy="834571"/>
          </a:xfrm>
          <a:prstGeom prst="straightConnector1">
            <a:avLst/>
          </a:prstGeom>
          <a:ln w="38100" cap="flat" cmpd="sng" algn="ctr">
            <a:solidFill>
              <a:schemeClr val="bg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4425648" y="1993295"/>
            <a:ext cx="28121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3435653" y="2312912"/>
            <a:ext cx="28121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3458633" y="2400300"/>
            <a:ext cx="237067" cy="190500"/>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Freeform 13"/>
          <p:cNvSpPr/>
          <p:nvPr/>
        </p:nvSpPr>
        <p:spPr>
          <a:xfrm rot="2219963">
            <a:off x="4469795" y="2041985"/>
            <a:ext cx="237067" cy="190500"/>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trograde Mars.jpg"/>
          <p:cNvPicPr>
            <a:picLocks noChangeAspect="1"/>
          </p:cNvPicPr>
          <p:nvPr/>
        </p:nvPicPr>
        <p:blipFill>
          <a:blip r:embed="rId2"/>
          <a:stretch>
            <a:fillRect/>
          </a:stretch>
        </p:blipFill>
        <p:spPr>
          <a:xfrm>
            <a:off x="283535" y="0"/>
            <a:ext cx="8576930" cy="6858000"/>
          </a:xfrm>
          <a:prstGeom prst="rect">
            <a:avLst/>
          </a:prstGeom>
        </p:spPr>
      </p:pic>
      <p:cxnSp>
        <p:nvCxnSpPr>
          <p:cNvPr id="5" name="Straight Arrow Connector 4"/>
          <p:cNvCxnSpPr/>
          <p:nvPr/>
        </p:nvCxnSpPr>
        <p:spPr>
          <a:xfrm rot="16200000" flipV="1">
            <a:off x="4203703" y="1600200"/>
            <a:ext cx="714829" cy="1"/>
          </a:xfrm>
          <a:prstGeom prst="straightConnector1">
            <a:avLst/>
          </a:prstGeom>
          <a:ln w="38100" cap="flat" cmpd="sng" algn="ctr">
            <a:solidFill>
              <a:schemeClr val="bg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3435653" y="2312912"/>
            <a:ext cx="28121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reeform 8"/>
          <p:cNvSpPr/>
          <p:nvPr/>
        </p:nvSpPr>
        <p:spPr>
          <a:xfrm>
            <a:off x="3458633" y="2400300"/>
            <a:ext cx="237067" cy="190500"/>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12" name="Group 11"/>
          <p:cNvGrpSpPr/>
          <p:nvPr/>
        </p:nvGrpSpPr>
        <p:grpSpPr>
          <a:xfrm>
            <a:off x="5401728" y="2286005"/>
            <a:ext cx="304800" cy="334871"/>
            <a:chOff x="5545667" y="2159000"/>
            <a:chExt cx="304800" cy="334871"/>
          </a:xfrm>
        </p:grpSpPr>
        <p:sp>
          <p:nvSpPr>
            <p:cNvPr id="13" name="Oval 12"/>
            <p:cNvSpPr/>
            <p:nvPr/>
          </p:nvSpPr>
          <p:spPr>
            <a:xfrm>
              <a:off x="5545667" y="2159000"/>
              <a:ext cx="304800" cy="330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rot="4620209">
              <a:off x="5557554" y="2203734"/>
              <a:ext cx="309596" cy="270678"/>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trograde Mars.jpg"/>
          <p:cNvPicPr>
            <a:picLocks noChangeAspect="1"/>
          </p:cNvPicPr>
          <p:nvPr/>
        </p:nvPicPr>
        <p:blipFill>
          <a:blip r:embed="rId2"/>
          <a:stretch>
            <a:fillRect/>
          </a:stretch>
        </p:blipFill>
        <p:spPr>
          <a:xfrm>
            <a:off x="283535" y="0"/>
            <a:ext cx="8576930" cy="6858000"/>
          </a:xfrm>
          <a:prstGeom prst="rect">
            <a:avLst/>
          </a:prstGeom>
        </p:spPr>
      </p:pic>
      <p:cxnSp>
        <p:nvCxnSpPr>
          <p:cNvPr id="7" name="Straight Arrow Connector 6"/>
          <p:cNvCxnSpPr/>
          <p:nvPr/>
        </p:nvCxnSpPr>
        <p:spPr>
          <a:xfrm rot="5400000" flipH="1" flipV="1">
            <a:off x="3400879" y="1405166"/>
            <a:ext cx="1124858" cy="800098"/>
          </a:xfrm>
          <a:prstGeom prst="straightConnector1">
            <a:avLst/>
          </a:prstGeom>
          <a:ln w="38100" cap="flat" cmpd="sng" algn="ctr">
            <a:solidFill>
              <a:schemeClr val="bg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6" name="Oval 5"/>
          <p:cNvSpPr/>
          <p:nvPr/>
        </p:nvSpPr>
        <p:spPr>
          <a:xfrm>
            <a:off x="4429881" y="1972130"/>
            <a:ext cx="28121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rot="2219963">
            <a:off x="4469795" y="2041985"/>
            <a:ext cx="237067" cy="190500"/>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Oval 8"/>
          <p:cNvSpPr/>
          <p:nvPr/>
        </p:nvSpPr>
        <p:spPr>
          <a:xfrm>
            <a:off x="5398690" y="2284640"/>
            <a:ext cx="341584" cy="334435"/>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C</a:t>
            </a:r>
          </a:p>
        </p:txBody>
      </p:sp>
      <p:grpSp>
        <p:nvGrpSpPr>
          <p:cNvPr id="12" name="Group 11"/>
          <p:cNvGrpSpPr/>
          <p:nvPr/>
        </p:nvGrpSpPr>
        <p:grpSpPr>
          <a:xfrm>
            <a:off x="5387569" y="2133599"/>
            <a:ext cx="437497" cy="473513"/>
            <a:chOff x="5412970" y="2159000"/>
            <a:chExt cx="437497" cy="473513"/>
          </a:xfrm>
        </p:grpSpPr>
        <p:sp>
          <p:nvSpPr>
            <p:cNvPr id="11" name="Oval 10"/>
            <p:cNvSpPr/>
            <p:nvPr/>
          </p:nvSpPr>
          <p:spPr>
            <a:xfrm>
              <a:off x="5545667" y="2159000"/>
              <a:ext cx="304800" cy="330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rot="4620209">
              <a:off x="5393511" y="2342376"/>
              <a:ext cx="309596" cy="270678"/>
            </a:xfrm>
            <a:custGeom>
              <a:avLst/>
              <a:gdLst>
                <a:gd name="connsiteX0" fmla="*/ 0 w 237067"/>
                <a:gd name="connsiteY0" fmla="*/ 190500 h 190500"/>
                <a:gd name="connsiteX1" fmla="*/ 46567 w 237067"/>
                <a:gd name="connsiteY1" fmla="*/ 135467 h 190500"/>
                <a:gd name="connsiteX2" fmla="*/ 237067 w 237067"/>
                <a:gd name="connsiteY2" fmla="*/ 0 h 190500"/>
              </a:gdLst>
              <a:ahLst/>
              <a:cxnLst>
                <a:cxn ang="0">
                  <a:pos x="connsiteX0" y="connsiteY0"/>
                </a:cxn>
                <a:cxn ang="0">
                  <a:pos x="connsiteX1" y="connsiteY1"/>
                </a:cxn>
                <a:cxn ang="0">
                  <a:pos x="connsiteX2" y="connsiteY2"/>
                </a:cxn>
              </a:cxnLst>
              <a:rect l="l" t="t" r="r" b="b"/>
              <a:pathLst>
                <a:path w="237067" h="190500">
                  <a:moveTo>
                    <a:pt x="0" y="190500"/>
                  </a:moveTo>
                  <a:cubicBezTo>
                    <a:pt x="3528" y="178858"/>
                    <a:pt x="7056" y="167217"/>
                    <a:pt x="46567" y="135467"/>
                  </a:cubicBezTo>
                  <a:cubicBezTo>
                    <a:pt x="86078" y="103717"/>
                    <a:pt x="237067" y="0"/>
                    <a:pt x="237067" y="0"/>
                  </a:cubicBezTo>
                </a:path>
              </a:pathLst>
            </a:custGeom>
            <a:ln w="1270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adBinary.aspx.gif"/>
          <p:cNvPicPr>
            <a:picLocks noChangeAspect="1"/>
          </p:cNvPicPr>
          <p:nvPr/>
        </p:nvPicPr>
        <p:blipFill>
          <a:blip r:embed="rId2">
            <a:lum contrast="17000"/>
          </a:blip>
          <a:stretch>
            <a:fillRect/>
          </a:stretch>
        </p:blipFill>
        <p:spPr>
          <a:xfrm>
            <a:off x="658451" y="63500"/>
            <a:ext cx="8025060" cy="6692900"/>
          </a:xfrm>
          <a:prstGeom prst="rect">
            <a:avLst/>
          </a:prstGeom>
        </p:spPr>
      </p:pic>
      <p:sp>
        <p:nvSpPr>
          <p:cNvPr id="3" name="Rectangle 2"/>
          <p:cNvSpPr/>
          <p:nvPr/>
        </p:nvSpPr>
        <p:spPr>
          <a:xfrm>
            <a:off x="5638800" y="342900"/>
            <a:ext cx="1460500" cy="6604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a:off x="7086600" y="1003300"/>
            <a:ext cx="508000" cy="393700"/>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 name="Straight Connector 6"/>
          <p:cNvCxnSpPr>
            <a:endCxn id="3" idx="3"/>
          </p:cNvCxnSpPr>
          <p:nvPr/>
        </p:nvCxnSpPr>
        <p:spPr>
          <a:xfrm rot="5400000" flipH="1" flipV="1">
            <a:off x="7099300" y="673100"/>
            <a:ext cx="1588" cy="1588"/>
          </a:xfrm>
          <a:prstGeom prst="line">
            <a:avLst/>
          </a:prstGeom>
          <a:ln w="28575" cap="flat" cmpd="sng" algn="ctr">
            <a:solidFill>
              <a:srgbClr val="0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a:off x="7099301" y="673100"/>
            <a:ext cx="122767" cy="1588"/>
          </a:xfrm>
          <a:prstGeom prst="line">
            <a:avLst/>
          </a:prstGeom>
          <a:ln w="38100" cap="flat" cmpd="sng" algn="ctr">
            <a:solidFill>
              <a:srgbClr val="0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746421" y="18145"/>
            <a:ext cx="2080079" cy="584776"/>
          </a:xfrm>
          <a:prstGeom prst="rect">
            <a:avLst/>
          </a:prstGeom>
          <a:solidFill>
            <a:schemeClr val="tx1"/>
          </a:solidFill>
        </p:spPr>
        <p:txBody>
          <a:bodyPr wrap="square" rtlCol="0">
            <a:spAutoFit/>
          </a:bodyPr>
          <a:lstStyle/>
          <a:p>
            <a:r>
              <a:rPr lang="en-US" sz="1600">
                <a:solidFill>
                  <a:schemeClr val="bg1"/>
                </a:solidFill>
                <a:latin typeface="Arial"/>
                <a:cs typeface="Arial"/>
              </a:rPr>
              <a:t>retrograde motion</a:t>
            </a:r>
          </a:p>
          <a:p>
            <a:endParaRPr lang="en-US" sz="1600">
              <a:solidFill>
                <a:schemeClr val="bg1"/>
              </a:solidFill>
              <a:latin typeface="Arial"/>
              <a:cs typeface="Arial"/>
            </a:endParaRPr>
          </a:p>
        </p:txBody>
      </p:sp>
      <p:sp>
        <p:nvSpPr>
          <p:cNvPr id="11" name="TextBox 10"/>
          <p:cNvSpPr txBox="1"/>
          <p:nvPr/>
        </p:nvSpPr>
        <p:spPr>
          <a:xfrm>
            <a:off x="2580821" y="673099"/>
            <a:ext cx="2080079" cy="1077218"/>
          </a:xfrm>
          <a:prstGeom prst="rect">
            <a:avLst/>
          </a:prstGeom>
          <a:solidFill>
            <a:schemeClr val="tx1"/>
          </a:solidFill>
        </p:spPr>
        <p:txBody>
          <a:bodyPr wrap="square" rtlCol="0">
            <a:spAutoFit/>
          </a:bodyPr>
          <a:lstStyle/>
          <a:p>
            <a:r>
              <a:rPr lang="en-US" sz="1600">
                <a:solidFill>
                  <a:schemeClr val="bg1"/>
                </a:solidFill>
                <a:latin typeface="Arial"/>
                <a:cs typeface="Arial"/>
              </a:rPr>
              <a:t>direction of Mars with respect to background stars</a:t>
            </a:r>
          </a:p>
          <a:p>
            <a:endParaRPr lang="en-US" sz="1600">
              <a:solidFill>
                <a:schemeClr val="bg1"/>
              </a:solidFill>
              <a:latin typeface="Arial"/>
              <a:cs typeface="Arial"/>
            </a:endParaRPr>
          </a:p>
        </p:txBody>
      </p:sp>
      <p:sp>
        <p:nvSpPr>
          <p:cNvPr id="12" name="TextBox 11"/>
          <p:cNvSpPr txBox="1"/>
          <p:nvPr/>
        </p:nvSpPr>
        <p:spPr>
          <a:xfrm>
            <a:off x="899866" y="2366354"/>
            <a:ext cx="1141187" cy="338554"/>
          </a:xfrm>
          <a:prstGeom prst="rect">
            <a:avLst/>
          </a:prstGeom>
          <a:solidFill>
            <a:schemeClr val="tx1"/>
          </a:solidFill>
        </p:spPr>
        <p:txBody>
          <a:bodyPr wrap="square" rtlCol="0">
            <a:spAutoFit/>
          </a:bodyPr>
          <a:lstStyle/>
          <a:p>
            <a:r>
              <a:rPr lang="en-US" sz="1600">
                <a:solidFill>
                  <a:schemeClr val="bg1"/>
                </a:solidFill>
                <a:latin typeface="Arial"/>
                <a:cs typeface="Arial"/>
              </a:rPr>
              <a:t>Mars orbit</a:t>
            </a:r>
          </a:p>
        </p:txBody>
      </p:sp>
      <p:sp>
        <p:nvSpPr>
          <p:cNvPr id="13" name="TextBox 12"/>
          <p:cNvSpPr txBox="1"/>
          <p:nvPr/>
        </p:nvSpPr>
        <p:spPr>
          <a:xfrm>
            <a:off x="1977568" y="5530660"/>
            <a:ext cx="1514949" cy="338554"/>
          </a:xfrm>
          <a:prstGeom prst="rect">
            <a:avLst/>
          </a:prstGeom>
          <a:solidFill>
            <a:schemeClr val="tx1"/>
          </a:solidFill>
        </p:spPr>
        <p:txBody>
          <a:bodyPr wrap="square" rtlCol="0">
            <a:spAutoFit/>
          </a:bodyPr>
          <a:lstStyle/>
          <a:p>
            <a:pPr algn="r"/>
            <a:r>
              <a:rPr lang="en-US" sz="1600">
                <a:solidFill>
                  <a:schemeClr val="bg1"/>
                </a:solidFill>
                <a:latin typeface="Arial"/>
                <a:cs typeface="Arial"/>
              </a:rPr>
              <a:t>Earth's orbit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gure_04_05_nb.jpg"/>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11000"/>
                    </a14:imgEffect>
                  </a14:imgLayer>
                </a14:imgProps>
              </a:ext>
              <a:ext uri="{28A0092B-C50C-407E-A947-70E740481C1C}">
                <a14:useLocalDpi xmlns:a14="http://schemas.microsoft.com/office/drawing/2010/main" val="0"/>
              </a:ext>
            </a:extLst>
          </a:blip>
          <a:srcRect l="1189" t="1702" r="953" b="8743"/>
          <a:stretch/>
        </p:blipFill>
        <p:spPr>
          <a:xfrm>
            <a:off x="71120" y="254000"/>
            <a:ext cx="9032240" cy="6010506"/>
          </a:xfrm>
          <a:prstGeom prst="rect">
            <a:avLst/>
          </a:prstGeom>
        </p:spPr>
      </p:pic>
      <p:sp>
        <p:nvSpPr>
          <p:cNvPr id="5" name="Rectangle 4"/>
          <p:cNvSpPr/>
          <p:nvPr/>
        </p:nvSpPr>
        <p:spPr>
          <a:xfrm>
            <a:off x="0" y="2052320"/>
            <a:ext cx="1452880" cy="75184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7691120" y="2052320"/>
            <a:ext cx="1452880" cy="75184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Retrograde Mars.jpg"/>
          <p:cNvPicPr>
            <a:picLocks noChangeAspect="1"/>
          </p:cNvPicPr>
          <p:nvPr/>
        </p:nvPicPr>
        <p:blipFill rotWithShape="1">
          <a:blip r:embed="rId4">
            <a:clrChange>
              <a:clrFrom>
                <a:srgbClr val="000000"/>
              </a:clrFrom>
              <a:clrTo>
                <a:srgbClr val="000000">
                  <a:alpha val="0"/>
                </a:srgbClr>
              </a:clrTo>
            </a:clrChange>
          </a:blip>
          <a:srcRect l="43129" t="45925" r="43485" b="36741"/>
          <a:stretch/>
        </p:blipFill>
        <p:spPr>
          <a:xfrm>
            <a:off x="4368799" y="4709654"/>
            <a:ext cx="485250" cy="502426"/>
          </a:xfrm>
          <a:prstGeom prst="rect">
            <a:avLst/>
          </a:prstGeom>
        </p:spPr>
      </p:pic>
    </p:spTree>
    <p:extLst>
      <p:ext uri="{BB962C8B-B14F-4D97-AF65-F5344CB8AC3E}">
        <p14:creationId xmlns:p14="http://schemas.microsoft.com/office/powerpoint/2010/main" val="17065392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e7bf4d5ac9cee9fdc491d0167130632_1M.png.jpeg"/>
          <p:cNvPicPr>
            <a:picLocks noChangeAspect="1"/>
          </p:cNvPicPr>
          <p:nvPr/>
        </p:nvPicPr>
        <p:blipFill>
          <a:blip r:embed="rId2"/>
          <a:stretch>
            <a:fillRect/>
          </a:stretch>
        </p:blipFill>
        <p:spPr>
          <a:xfrm>
            <a:off x="3200400" y="1828800"/>
            <a:ext cx="2743200" cy="3200400"/>
          </a:xfrm>
          <a:prstGeom prst="rect">
            <a:avLst/>
          </a:prstGeom>
        </p:spPr>
      </p:pic>
      <p:sp>
        <p:nvSpPr>
          <p:cNvPr id="3" name="TextBox 2"/>
          <p:cNvSpPr txBox="1"/>
          <p:nvPr/>
        </p:nvSpPr>
        <p:spPr>
          <a:xfrm>
            <a:off x="3431105" y="5149334"/>
            <a:ext cx="2360893" cy="369332"/>
          </a:xfrm>
          <a:prstGeom prst="rect">
            <a:avLst/>
          </a:prstGeom>
          <a:noFill/>
        </p:spPr>
        <p:txBody>
          <a:bodyPr wrap="none" rtlCol="0">
            <a:spAutoFit/>
          </a:bodyPr>
          <a:lstStyle/>
          <a:p>
            <a:r>
              <a:rPr lang="en-US"/>
              <a:t>Copernicus, 1500’s ACE</a:t>
            </a:r>
          </a:p>
        </p:txBody>
      </p:sp>
      <p:sp>
        <p:nvSpPr>
          <p:cNvPr id="4" name="TextBox 3"/>
          <p:cNvSpPr txBox="1"/>
          <p:nvPr/>
        </p:nvSpPr>
        <p:spPr>
          <a:xfrm>
            <a:off x="1803400" y="520700"/>
            <a:ext cx="5727700" cy="5632311"/>
          </a:xfrm>
          <a:prstGeom prst="rect">
            <a:avLst/>
          </a:prstGeom>
          <a:noFill/>
        </p:spPr>
        <p:txBody>
          <a:bodyPr wrap="square" rtlCol="0">
            <a:spAutoFit/>
          </a:bodyPr>
          <a:lstStyle/>
          <a:p>
            <a:pPr algn="ctr"/>
            <a:r>
              <a:rPr lang="en-US" sz="4000" dirty="0">
                <a:solidFill>
                  <a:srgbClr val="FF0000"/>
                </a:solidFill>
                <a:effectLst>
                  <a:outerShdw blurRad="50800" dist="38100" dir="2700000">
                    <a:srgbClr val="000000">
                      <a:alpha val="43000"/>
                    </a:srgbClr>
                  </a:outerShdw>
                </a:effectLst>
              </a:rPr>
              <a:t>Heliocentric Universe</a:t>
            </a: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endParaRPr lang="en-US" sz="4000" dirty="0">
              <a:solidFill>
                <a:srgbClr val="FF0000"/>
              </a:solidFill>
              <a:effectLst>
                <a:outerShdw blurRad="50800" dist="38100" dir="2700000">
                  <a:srgbClr val="000000">
                    <a:alpha val="43000"/>
                  </a:srgbClr>
                </a:outerShdw>
              </a:effectLst>
            </a:endParaRPr>
          </a:p>
          <a:p>
            <a:pPr algn="ctr"/>
            <a:r>
              <a:rPr lang="en-US" sz="4000" dirty="0">
                <a:solidFill>
                  <a:srgbClr val="FF0000"/>
                </a:solidFill>
                <a:effectLst>
                  <a:outerShdw blurRad="50800" dist="38100" dir="2700000">
                    <a:srgbClr val="000000">
                      <a:alpha val="43000"/>
                    </a:srgbClr>
                  </a:outerShdw>
                </a:effectLst>
              </a:rPr>
              <a:t>Mathematical basis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0707solarsystem.jpg"/>
          <p:cNvPicPr>
            <a:picLocks noChangeAspect="1"/>
          </p:cNvPicPr>
          <p:nvPr/>
        </p:nvPicPr>
        <p:blipFill>
          <a:blip r:embed="rId2"/>
          <a:srcRect/>
          <a:stretch>
            <a:fillRect/>
          </a:stretch>
        </p:blipFill>
        <p:spPr bwMode="auto">
          <a:xfrm>
            <a:off x="399143" y="166585"/>
            <a:ext cx="8345714" cy="6524830"/>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3" descr="sunspot2.gif                                                   00012402Mac OS X                       BADBF046:">
            <a:extLst>
              <a:ext uri="{FF2B5EF4-FFF2-40B4-BE49-F238E27FC236}">
                <a16:creationId xmlns:a16="http://schemas.microsoft.com/office/drawing/2014/main" id="{ED0E722D-35E5-4024-8A6B-7DAE150884CB}"/>
              </a:ext>
            </a:extLst>
          </p:cNvPr>
          <p:cNvPicPr>
            <a:picLocks noChangeAspect="1" noChangeArrowheads="1"/>
          </p:cNvPicPr>
          <p:nvPr/>
        </p:nvPicPr>
        <p:blipFill>
          <a:blip r:embed="rId3">
            <a:lum bright="-4000" contrast="32000"/>
            <a:extLst>
              <a:ext uri="{28A0092B-C50C-407E-A947-70E740481C1C}">
                <a14:useLocalDpi xmlns:a14="http://schemas.microsoft.com/office/drawing/2010/main" val="0"/>
              </a:ext>
            </a:extLst>
          </a:blip>
          <a:srcRect l="2377" t="2318" r="1097" b="2293"/>
          <a:stretch>
            <a:fillRect/>
          </a:stretch>
        </p:blipFill>
        <p:spPr bwMode="auto">
          <a:xfrm>
            <a:off x="1676400" y="428017"/>
            <a:ext cx="58674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FDA7788C-B1D8-43DC-B291-D10D4D9C2DA0}"/>
              </a:ext>
            </a:extLst>
          </p:cNvPr>
          <p:cNvSpPr>
            <a:spLocks noGrp="1"/>
          </p:cNvSpPr>
          <p:nvPr>
            <p:ph type="title"/>
          </p:nvPr>
        </p:nvSpPr>
        <p:spPr>
          <a:xfrm>
            <a:off x="0" y="2589821"/>
            <a:ext cx="9144000" cy="1143000"/>
          </a:xfrm>
        </p:spPr>
        <p:txBody>
          <a:bodyPr/>
          <a:lstStyle/>
          <a:p>
            <a:r>
              <a:rPr lang="en-US" b="1" dirty="0"/>
              <a:t>Our Solar System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descr="090707solarsystem.jpg">
            <a:extLst>
              <a:ext uri="{FF2B5EF4-FFF2-40B4-BE49-F238E27FC236}">
                <a16:creationId xmlns:a16="http://schemas.microsoft.com/office/drawing/2014/main" id="{20EB1F37-6DA6-4865-957C-DFBAF5EB044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4284" y="1660492"/>
            <a:ext cx="6152745" cy="436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Rectangle 6">
            <a:extLst>
              <a:ext uri="{FF2B5EF4-FFF2-40B4-BE49-F238E27FC236}">
                <a16:creationId xmlns:a16="http://schemas.microsoft.com/office/drawing/2014/main" id="{02E61C5E-BAE2-4A52-8E7B-3C8B4FEADD60}"/>
              </a:ext>
            </a:extLst>
          </p:cNvPr>
          <p:cNvSpPr>
            <a:spLocks noChangeArrowheads="1"/>
          </p:cNvSpPr>
          <p:nvPr/>
        </p:nvSpPr>
        <p:spPr bwMode="auto">
          <a:xfrm>
            <a:off x="1994170" y="559573"/>
            <a:ext cx="450823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2000" dirty="0">
                <a:solidFill>
                  <a:srgbClr val="FFFF00"/>
                </a:solidFill>
                <a:latin typeface="Arial" panose="020B0604020202020204" pitchFamily="34" charset="0"/>
                <a:cs typeface="Arial" panose="020B0604020202020204" pitchFamily="34" charset="0"/>
              </a:rPr>
              <a:t>Planets orbit the Sun in a plane known as the  </a:t>
            </a:r>
            <a:r>
              <a:rPr lang="en-US" altLang="en-US" sz="2000" b="1" dirty="0">
                <a:solidFill>
                  <a:srgbClr val="FFFFFF"/>
                </a:solidFill>
                <a:latin typeface="Arial" panose="020B0604020202020204" pitchFamily="34" charset="0"/>
                <a:cs typeface="Arial" panose="020B0604020202020204" pitchFamily="34" charset="0"/>
              </a:rPr>
              <a:t>ECLIPTIC PLANE</a:t>
            </a:r>
            <a:endParaRPr lang="en-US" altLang="en-US" sz="2000" b="1" dirty="0">
              <a:solidFill>
                <a:srgbClr val="FFFFFF"/>
              </a:solidFill>
              <a:cs typeface="Arial" panose="020B0604020202020204" pitchFamily="34" charset="0"/>
            </a:endParaRPr>
          </a:p>
        </p:txBody>
      </p:sp>
      <p:sp>
        <p:nvSpPr>
          <p:cNvPr id="18435" name="Rectangle 3">
            <a:extLst>
              <a:ext uri="{FF2B5EF4-FFF2-40B4-BE49-F238E27FC236}">
                <a16:creationId xmlns:a16="http://schemas.microsoft.com/office/drawing/2014/main" id="{2E0B1449-08FE-44EF-BF2E-D2904C136BFE}"/>
              </a:ext>
            </a:extLst>
          </p:cNvPr>
          <p:cNvSpPr>
            <a:spLocks noChangeArrowheads="1"/>
          </p:cNvSpPr>
          <p:nvPr/>
        </p:nvSpPr>
        <p:spPr bwMode="auto">
          <a:xfrm>
            <a:off x="7048500" y="1544638"/>
            <a:ext cx="685800" cy="12954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8436" name="Rectangle 4">
            <a:extLst>
              <a:ext uri="{FF2B5EF4-FFF2-40B4-BE49-F238E27FC236}">
                <a16:creationId xmlns:a16="http://schemas.microsoft.com/office/drawing/2014/main" id="{3FB8ECA0-B08E-49F7-B045-0E4D9842A634}"/>
              </a:ext>
            </a:extLst>
          </p:cNvPr>
          <p:cNvSpPr>
            <a:spLocks noChangeArrowheads="1"/>
          </p:cNvSpPr>
          <p:nvPr/>
        </p:nvSpPr>
        <p:spPr bwMode="auto">
          <a:xfrm rot="-960000">
            <a:off x="3321050" y="1624013"/>
            <a:ext cx="4038600" cy="2286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8440" name="Straight Connector 16">
            <a:extLst>
              <a:ext uri="{FF2B5EF4-FFF2-40B4-BE49-F238E27FC236}">
                <a16:creationId xmlns:a16="http://schemas.microsoft.com/office/drawing/2014/main" id="{7EDC8503-AC55-4E60-8C43-21351A667393}"/>
              </a:ext>
            </a:extLst>
          </p:cNvPr>
          <p:cNvCxnSpPr>
            <a:cxnSpLocks noChangeShapeType="1"/>
          </p:cNvCxnSpPr>
          <p:nvPr/>
        </p:nvCxnSpPr>
        <p:spPr bwMode="auto">
          <a:xfrm rot="21180000" flipV="1">
            <a:off x="6611938" y="2154238"/>
            <a:ext cx="320675" cy="76200"/>
          </a:xfrm>
          <a:prstGeom prst="line">
            <a:avLst/>
          </a:prstGeom>
          <a:noFill/>
          <a:ln w="69850">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descr="8planetssun.jpg">
            <a:extLst>
              <a:ext uri="{FF2B5EF4-FFF2-40B4-BE49-F238E27FC236}">
                <a16:creationId xmlns:a16="http://schemas.microsoft.com/office/drawing/2014/main" id="{E05D5C92-23FE-45A7-BA47-4C451C095BF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5443" y="303213"/>
            <a:ext cx="4793305" cy="339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Rectangle 6">
            <a:extLst>
              <a:ext uri="{FF2B5EF4-FFF2-40B4-BE49-F238E27FC236}">
                <a16:creationId xmlns:a16="http://schemas.microsoft.com/office/drawing/2014/main" id="{8C66652D-3C95-47E0-8B48-8AE9B5012B50}"/>
              </a:ext>
            </a:extLst>
          </p:cNvPr>
          <p:cNvSpPr>
            <a:spLocks noChangeArrowheads="1"/>
          </p:cNvSpPr>
          <p:nvPr/>
        </p:nvSpPr>
        <p:spPr bwMode="auto">
          <a:xfrm>
            <a:off x="2438400" y="5102225"/>
            <a:ext cx="83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1400" b="1">
                <a:latin typeface="Arial" panose="020B0604020202020204" pitchFamily="34" charset="0"/>
                <a:cs typeface="Arial" panose="020B0604020202020204" pitchFamily="34" charset="0"/>
              </a:rPr>
              <a:t>Jupiter</a:t>
            </a:r>
            <a:endParaRPr lang="en-US" altLang="en-US" sz="1400" b="1">
              <a:cs typeface="Arial" panose="020B0604020202020204" pitchFamily="34" charset="0"/>
            </a:endParaRPr>
          </a:p>
        </p:txBody>
      </p:sp>
      <p:pic>
        <p:nvPicPr>
          <p:cNvPr id="7" name="Picture 1" descr="images-1.jpeg">
            <a:extLst>
              <a:ext uri="{FF2B5EF4-FFF2-40B4-BE49-F238E27FC236}">
                <a16:creationId xmlns:a16="http://schemas.microsoft.com/office/drawing/2014/main" id="{077DB8A8-9A36-49F2-A985-39050A6FE87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4984" y="3957637"/>
            <a:ext cx="4594225" cy="25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778476" y="41232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96546" y="4014740"/>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orbits-pluto.sm.gif                                            0005186FMac OS X                       BADBF046:">
            <a:extLst>
              <a:ext uri="{FF2B5EF4-FFF2-40B4-BE49-F238E27FC236}">
                <a16:creationId xmlns:a16="http://schemas.microsoft.com/office/drawing/2014/main" id="{485AC2CB-232D-4FB7-9251-0692F21C0B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0000">
            <a:off x="1295400" y="990600"/>
            <a:ext cx="6705600" cy="468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Oval 3">
            <a:extLst>
              <a:ext uri="{FF2B5EF4-FFF2-40B4-BE49-F238E27FC236}">
                <a16:creationId xmlns:a16="http://schemas.microsoft.com/office/drawing/2014/main" id="{90165A38-66C4-4CAF-8808-1154A92C0A99}"/>
              </a:ext>
            </a:extLst>
          </p:cNvPr>
          <p:cNvSpPr>
            <a:spLocks noChangeArrowheads="1"/>
          </p:cNvSpPr>
          <p:nvPr/>
        </p:nvSpPr>
        <p:spPr bwMode="auto">
          <a:xfrm rot="-960000">
            <a:off x="1906588" y="3116263"/>
            <a:ext cx="5257800" cy="841375"/>
          </a:xfrm>
          <a:prstGeom prst="ellipse">
            <a:avLst/>
          </a:prstGeom>
          <a:noFill/>
          <a:ln w="889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9459" name="Text Box 4">
            <a:extLst>
              <a:ext uri="{FF2B5EF4-FFF2-40B4-BE49-F238E27FC236}">
                <a16:creationId xmlns:a16="http://schemas.microsoft.com/office/drawing/2014/main" id="{BADC22E1-8124-4D31-A3FB-B7548DCCAFA8}"/>
              </a:ext>
            </a:extLst>
          </p:cNvPr>
          <p:cNvSpPr txBox="1">
            <a:spLocks noChangeArrowheads="1"/>
          </p:cNvSpPr>
          <p:nvPr/>
        </p:nvSpPr>
        <p:spPr bwMode="auto">
          <a:xfrm>
            <a:off x="4343400" y="1600200"/>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FF0003"/>
                </a:solidFill>
                <a:latin typeface="Arial" panose="020B0604020202020204" pitchFamily="34" charset="0"/>
              </a:rPr>
              <a:t>Sun</a:t>
            </a:r>
            <a:endParaRPr lang="en-US" altLang="en-US" b="1">
              <a:solidFill>
                <a:srgbClr val="FF0003"/>
              </a:solidFill>
            </a:endParaRPr>
          </a:p>
        </p:txBody>
      </p:sp>
      <p:sp>
        <p:nvSpPr>
          <p:cNvPr id="19460" name="Text Box 6">
            <a:extLst>
              <a:ext uri="{FF2B5EF4-FFF2-40B4-BE49-F238E27FC236}">
                <a16:creationId xmlns:a16="http://schemas.microsoft.com/office/drawing/2014/main" id="{276D6E99-7DCF-49F9-BEFF-2CD4A69D4A00}"/>
              </a:ext>
            </a:extLst>
          </p:cNvPr>
          <p:cNvSpPr txBox="1">
            <a:spLocks noChangeArrowheads="1"/>
          </p:cNvSpPr>
          <p:nvPr/>
        </p:nvSpPr>
        <p:spPr bwMode="auto">
          <a:xfrm>
            <a:off x="7239000" y="3124200"/>
            <a:ext cx="1905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bg1"/>
                </a:solidFill>
                <a:latin typeface="Arial" panose="020B0604020202020204" pitchFamily="34" charset="0"/>
              </a:rPr>
              <a:t>ecliptic plane</a:t>
            </a:r>
            <a:endParaRPr lang="en-US" altLang="en-US">
              <a:solidFill>
                <a:srgbClr val="FF0003"/>
              </a:solidFill>
            </a:endParaRPr>
          </a:p>
        </p:txBody>
      </p:sp>
      <p:cxnSp>
        <p:nvCxnSpPr>
          <p:cNvPr id="19461" name="Straight Arrow Connector 7">
            <a:extLst>
              <a:ext uri="{FF2B5EF4-FFF2-40B4-BE49-F238E27FC236}">
                <a16:creationId xmlns:a16="http://schemas.microsoft.com/office/drawing/2014/main" id="{315AB070-46EB-4B1B-8702-7D822D762BA6}"/>
              </a:ext>
            </a:extLst>
          </p:cNvPr>
          <p:cNvCxnSpPr>
            <a:cxnSpLocks noChangeShapeType="1"/>
          </p:cNvCxnSpPr>
          <p:nvPr/>
        </p:nvCxnSpPr>
        <p:spPr bwMode="auto">
          <a:xfrm rot="16440000" flipH="1">
            <a:off x="4151313" y="2592388"/>
            <a:ext cx="1143000" cy="76200"/>
          </a:xfrm>
          <a:prstGeom prst="straightConnector1">
            <a:avLst/>
          </a:prstGeom>
          <a:noFill/>
          <a:ln w="50800">
            <a:solidFill>
              <a:srgbClr val="FF090F"/>
            </a:solidFill>
            <a:round/>
            <a:headEnd/>
            <a:tailEnd type="arrow" w="med" len="med"/>
          </a:ln>
          <a:extLst>
            <a:ext uri="{909E8E84-426E-40DD-AFC4-6F175D3DCCD1}">
              <a14:hiddenFill xmlns:a14="http://schemas.microsoft.com/office/drawing/2010/main">
                <a:noFill/>
              </a14:hiddenFill>
            </a:ext>
          </a:extLst>
        </p:spPr>
      </p:cxnSp>
      <p:sp>
        <p:nvSpPr>
          <p:cNvPr id="19462" name="Rectangle 6">
            <a:extLst>
              <a:ext uri="{FF2B5EF4-FFF2-40B4-BE49-F238E27FC236}">
                <a16:creationId xmlns:a16="http://schemas.microsoft.com/office/drawing/2014/main" id="{CDFB37D9-B78A-46D8-A1A0-DA44B0AE4110}"/>
              </a:ext>
            </a:extLst>
          </p:cNvPr>
          <p:cNvSpPr>
            <a:spLocks noChangeArrowheads="1"/>
          </p:cNvSpPr>
          <p:nvPr/>
        </p:nvSpPr>
        <p:spPr bwMode="auto">
          <a:xfrm>
            <a:off x="838200" y="6000750"/>
            <a:ext cx="7467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2000" dirty="0">
                <a:solidFill>
                  <a:srgbClr val="FFFF00"/>
                </a:solidFill>
                <a:latin typeface="Arial" panose="020B0604020202020204" pitchFamily="34" charset="0"/>
                <a:cs typeface="Arial" panose="020B0604020202020204" pitchFamily="34" charset="0"/>
              </a:rPr>
              <a:t>Path of planets around the Sun edge-on view</a:t>
            </a:r>
            <a:endParaRPr lang="en-US" altLang="en-US" sz="2000" dirty="0">
              <a:solidFill>
                <a:srgbClr val="FFFF00"/>
              </a:solidFill>
              <a:cs typeface="Arial" panose="020B0604020202020204" pitchFamily="34" charset="0"/>
            </a:endParaRPr>
          </a:p>
        </p:txBody>
      </p:sp>
      <p:cxnSp>
        <p:nvCxnSpPr>
          <p:cNvPr id="19463" name="Straight Arrow Connector 8">
            <a:extLst>
              <a:ext uri="{FF2B5EF4-FFF2-40B4-BE49-F238E27FC236}">
                <a16:creationId xmlns:a16="http://schemas.microsoft.com/office/drawing/2014/main" id="{E57B2A7D-6CDF-4FBF-9475-51AF8D07AA06}"/>
              </a:ext>
            </a:extLst>
          </p:cNvPr>
          <p:cNvCxnSpPr>
            <a:cxnSpLocks noChangeShapeType="1"/>
          </p:cNvCxnSpPr>
          <p:nvPr/>
        </p:nvCxnSpPr>
        <p:spPr bwMode="auto">
          <a:xfrm rot="10800000">
            <a:off x="7010400" y="3429000"/>
            <a:ext cx="609600" cy="1588"/>
          </a:xfrm>
          <a:prstGeom prst="straightConnector1">
            <a:avLst/>
          </a:prstGeom>
          <a:noFill/>
          <a:ln w="25400">
            <a:solidFill>
              <a:schemeClr val="bg1"/>
            </a:solidFill>
            <a:round/>
            <a:headEnd/>
            <a:tailEnd type="arrow" w="med" len="med"/>
          </a:ln>
          <a:extLst>
            <a:ext uri="{909E8E84-426E-40DD-AFC4-6F175D3DCCD1}">
              <a14:hiddenFill xmlns:a14="http://schemas.microsoft.com/office/drawing/2010/main">
                <a:noFill/>
              </a14:hiddenFill>
            </a:ext>
          </a:extLst>
        </p:spPr>
      </p:cxnSp>
      <p:pic>
        <p:nvPicPr>
          <p:cNvPr id="19464" name="Picture 2" descr="orbits-pluto.sm.gif                                            0005186FMac OS X                       BADBF046:">
            <a:extLst>
              <a:ext uri="{FF2B5EF4-FFF2-40B4-BE49-F238E27FC236}">
                <a16:creationId xmlns:a16="http://schemas.microsoft.com/office/drawing/2014/main" id="{62166B0C-9EAE-47B5-8FD3-C414EA6B97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3102" t="54503" r="53448" b="40616"/>
          <a:stretch>
            <a:fillRect/>
          </a:stretch>
        </p:blipFill>
        <p:spPr bwMode="auto">
          <a:xfrm rot="120000">
            <a:off x="2897188" y="3513138"/>
            <a:ext cx="9001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2" descr="orbits-pluto.sm.gif                                            0005186FMac OS X                       BADBF046:">
            <a:extLst>
              <a:ext uri="{FF2B5EF4-FFF2-40B4-BE49-F238E27FC236}">
                <a16:creationId xmlns:a16="http://schemas.microsoft.com/office/drawing/2014/main" id="{58392DEF-368B-4B9A-B157-4CD2E2E392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3102" t="54503" r="53448" b="40616"/>
          <a:stretch>
            <a:fillRect/>
          </a:stretch>
        </p:blipFill>
        <p:spPr bwMode="auto">
          <a:xfrm rot="-120000">
            <a:off x="5337175" y="3495675"/>
            <a:ext cx="9001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6" name="Picture 2" descr="orbits-pluto.sm.gif                                            0005186FMac OS X                       BADBF046:">
            <a:extLst>
              <a:ext uri="{FF2B5EF4-FFF2-40B4-BE49-F238E27FC236}">
                <a16:creationId xmlns:a16="http://schemas.microsoft.com/office/drawing/2014/main" id="{70166C32-BE67-4DB2-A828-53D2505CC6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3102" t="56148" r="53448" b="41440"/>
          <a:stretch>
            <a:fillRect/>
          </a:stretch>
        </p:blipFill>
        <p:spPr bwMode="auto">
          <a:xfrm rot="360000">
            <a:off x="3355975" y="3384550"/>
            <a:ext cx="301625" cy="11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7" name="Picture 2" descr="orbits-pluto.sm.gif                                            0005186FMac OS X                       BADBF046:">
            <a:extLst>
              <a:ext uri="{FF2B5EF4-FFF2-40B4-BE49-F238E27FC236}">
                <a16:creationId xmlns:a16="http://schemas.microsoft.com/office/drawing/2014/main" id="{EB5EB707-64EC-44D0-B798-57142B7CA7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3102" t="54503" r="53448" b="40616"/>
          <a:stretch>
            <a:fillRect/>
          </a:stretch>
        </p:blipFill>
        <p:spPr bwMode="auto">
          <a:xfrm rot="120000">
            <a:off x="3889375" y="3357563"/>
            <a:ext cx="9890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8" name="Picture 2" descr="orbits-pluto.sm.gif                                            0005186FMac OS X                       BADBF046:">
            <a:extLst>
              <a:ext uri="{FF2B5EF4-FFF2-40B4-BE49-F238E27FC236}">
                <a16:creationId xmlns:a16="http://schemas.microsoft.com/office/drawing/2014/main" id="{E372179E-C664-42BC-8D63-4B666B195C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3102" t="56148" r="53448" b="41440"/>
          <a:stretch>
            <a:fillRect/>
          </a:stretch>
        </p:blipFill>
        <p:spPr bwMode="auto">
          <a:xfrm rot="360000">
            <a:off x="6253163" y="3267075"/>
            <a:ext cx="301625" cy="11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9" name="Oval 14">
            <a:extLst>
              <a:ext uri="{FF2B5EF4-FFF2-40B4-BE49-F238E27FC236}">
                <a16:creationId xmlns:a16="http://schemas.microsoft.com/office/drawing/2014/main" id="{204481A1-597B-498C-B16B-537A98D6D6F2}"/>
              </a:ext>
            </a:extLst>
          </p:cNvPr>
          <p:cNvSpPr>
            <a:spLocks noChangeArrowheads="1"/>
          </p:cNvSpPr>
          <p:nvPr/>
        </p:nvSpPr>
        <p:spPr bwMode="auto">
          <a:xfrm>
            <a:off x="4597400" y="3200400"/>
            <a:ext cx="228600" cy="228600"/>
          </a:xfrm>
          <a:prstGeom prst="ellipse">
            <a:avLst/>
          </a:pr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jupiter-with-moons.jpg">
            <a:extLst>
              <a:ext uri="{FF2B5EF4-FFF2-40B4-BE49-F238E27FC236}">
                <a16:creationId xmlns:a16="http://schemas.microsoft.com/office/drawing/2014/main" id="{3341A379-70D5-4662-B2EC-F414698372C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140000">
            <a:off x="2286000" y="1087438"/>
            <a:ext cx="4572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2" name="Rectangle 6">
            <a:extLst>
              <a:ext uri="{FF2B5EF4-FFF2-40B4-BE49-F238E27FC236}">
                <a16:creationId xmlns:a16="http://schemas.microsoft.com/office/drawing/2014/main" id="{7092023F-8AB3-4F08-800A-5BE1270B75F1}"/>
              </a:ext>
            </a:extLst>
          </p:cNvPr>
          <p:cNvSpPr>
            <a:spLocks noChangeArrowheads="1"/>
          </p:cNvSpPr>
          <p:nvPr/>
        </p:nvSpPr>
        <p:spPr bwMode="auto">
          <a:xfrm>
            <a:off x="838200" y="5715000"/>
            <a:ext cx="7467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2000">
                <a:solidFill>
                  <a:srgbClr val="FFFF00"/>
                </a:solidFill>
                <a:latin typeface="Arial" panose="020B0604020202020204" pitchFamily="34" charset="0"/>
                <a:cs typeface="Arial" panose="020B0604020202020204" pitchFamily="34" charset="0"/>
              </a:rPr>
              <a:t>Jupiter and its moon orbit Jupiter in a flat plane, too.  There is a reason the Solar System and Jupiter</a:t>
            </a:r>
            <a:r>
              <a:rPr lang="ja-JP" altLang="en-US" sz="2000">
                <a:solidFill>
                  <a:srgbClr val="FFFF00"/>
                </a:solidFill>
                <a:latin typeface="Arial" panose="020B0604020202020204" pitchFamily="34" charset="0"/>
                <a:cs typeface="Arial" panose="020B0604020202020204" pitchFamily="34" charset="0"/>
              </a:rPr>
              <a:t>’</a:t>
            </a:r>
            <a:r>
              <a:rPr lang="en-US" altLang="ja-JP" sz="2000">
                <a:solidFill>
                  <a:srgbClr val="FFFF00"/>
                </a:solidFill>
                <a:latin typeface="Arial" panose="020B0604020202020204" pitchFamily="34" charset="0"/>
                <a:cs typeface="Arial" panose="020B0604020202020204" pitchFamily="34" charset="0"/>
              </a:rPr>
              <a:t>s moon system orbits are flat —  we</a:t>
            </a:r>
            <a:r>
              <a:rPr lang="ja-JP" altLang="en-US" sz="2000">
                <a:solidFill>
                  <a:srgbClr val="FFFF00"/>
                </a:solidFill>
                <a:latin typeface="Arial" panose="020B0604020202020204" pitchFamily="34" charset="0"/>
                <a:cs typeface="Arial" panose="020B0604020202020204" pitchFamily="34" charset="0"/>
              </a:rPr>
              <a:t>’</a:t>
            </a:r>
            <a:r>
              <a:rPr lang="en-US" altLang="ja-JP" sz="2000">
                <a:solidFill>
                  <a:srgbClr val="FFFF00"/>
                </a:solidFill>
                <a:latin typeface="Arial" panose="020B0604020202020204" pitchFamily="34" charset="0"/>
                <a:cs typeface="Arial" panose="020B0604020202020204" pitchFamily="34" charset="0"/>
              </a:rPr>
              <a:t>ll talk about it soon!</a:t>
            </a:r>
            <a:endParaRPr lang="en-US" altLang="en-US" sz="2000">
              <a:solidFill>
                <a:srgbClr val="FFFF00"/>
              </a:solidFill>
              <a:cs typeface="Arial" panose="020B0604020202020204" pitchFamily="34" charset="0"/>
            </a:endParaRPr>
          </a:p>
        </p:txBody>
      </p:sp>
      <p:sp>
        <p:nvSpPr>
          <p:cNvPr id="20483" name="Rectangle 5">
            <a:extLst>
              <a:ext uri="{FF2B5EF4-FFF2-40B4-BE49-F238E27FC236}">
                <a16:creationId xmlns:a16="http://schemas.microsoft.com/office/drawing/2014/main" id="{D9548902-32F5-486E-BCEA-F44771A1D0F6}"/>
              </a:ext>
            </a:extLst>
          </p:cNvPr>
          <p:cNvSpPr>
            <a:spLocks noChangeArrowheads="1"/>
          </p:cNvSpPr>
          <p:nvPr/>
        </p:nvSpPr>
        <p:spPr bwMode="auto">
          <a:xfrm>
            <a:off x="4495800" y="3200400"/>
            <a:ext cx="83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1400" b="1">
                <a:solidFill>
                  <a:srgbClr val="FF0000"/>
                </a:solidFill>
                <a:latin typeface="Arial" panose="020B0604020202020204" pitchFamily="34" charset="0"/>
                <a:cs typeface="Arial" panose="020B0604020202020204" pitchFamily="34" charset="0"/>
              </a:rPr>
              <a:t>Jupiter</a:t>
            </a:r>
            <a:endParaRPr lang="en-US" altLang="en-US" sz="1400" b="1">
              <a:solidFill>
                <a:srgbClr val="FF0000"/>
              </a:solidFill>
              <a:cs typeface="Arial" panose="020B0604020202020204"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4">
            <a:extLst>
              <a:ext uri="{FF2B5EF4-FFF2-40B4-BE49-F238E27FC236}">
                <a16:creationId xmlns:a16="http://schemas.microsoft.com/office/drawing/2014/main" id="{CBA9E71B-34CE-4CB8-B513-259D3F1B6E4F}"/>
              </a:ext>
            </a:extLst>
          </p:cNvPr>
          <p:cNvSpPr txBox="1">
            <a:spLocks noChangeArrowheads="1"/>
          </p:cNvSpPr>
          <p:nvPr/>
        </p:nvSpPr>
        <p:spPr bwMode="auto">
          <a:xfrm>
            <a:off x="914400" y="4154488"/>
            <a:ext cx="2209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0"/>
                </a:solidFill>
                <a:latin typeface="Arial" panose="020B0604020202020204" pitchFamily="34" charset="0"/>
              </a:rPr>
              <a:t>Moon</a:t>
            </a:r>
            <a:r>
              <a:rPr lang="ja-JP" altLang="en-US" sz="1800">
                <a:solidFill>
                  <a:srgbClr val="FF0000"/>
                </a:solidFill>
                <a:latin typeface="Arial" panose="020B0604020202020204" pitchFamily="34" charset="0"/>
              </a:rPr>
              <a:t>’</a:t>
            </a:r>
            <a:r>
              <a:rPr lang="en-US" altLang="ja-JP" sz="1800">
                <a:solidFill>
                  <a:srgbClr val="FF0000"/>
                </a:solidFill>
                <a:latin typeface="Arial" panose="020B0604020202020204" pitchFamily="34" charset="0"/>
              </a:rPr>
              <a:t>s orbit is only slightly tilted out of ecliptic plane</a:t>
            </a:r>
            <a:endParaRPr lang="en-US" altLang="en-US" sz="1800">
              <a:solidFill>
                <a:srgbClr val="FF0000"/>
              </a:solidFill>
            </a:endParaRPr>
          </a:p>
        </p:txBody>
      </p:sp>
      <p:pic>
        <p:nvPicPr>
          <p:cNvPr id="21506" name="Picture 1" descr="earth_moon_2.gif">
            <a:extLst>
              <a:ext uri="{FF2B5EF4-FFF2-40B4-BE49-F238E27FC236}">
                <a16:creationId xmlns:a16="http://schemas.microsoft.com/office/drawing/2014/main" id="{076D5EF2-B646-42E3-900A-CC230165C5F9}"/>
              </a:ext>
            </a:extLst>
          </p:cNvPr>
          <p:cNvPicPr>
            <a:picLocks noChangeAspect="1"/>
          </p:cNvPicPr>
          <p:nvPr/>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rcRect t="39262" r="4054" b="37920"/>
          <a:stretch>
            <a:fillRect/>
          </a:stretch>
        </p:blipFill>
        <p:spPr bwMode="auto">
          <a:xfrm>
            <a:off x="1752600" y="2819400"/>
            <a:ext cx="5410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ext Box 4">
            <a:extLst>
              <a:ext uri="{FF2B5EF4-FFF2-40B4-BE49-F238E27FC236}">
                <a16:creationId xmlns:a16="http://schemas.microsoft.com/office/drawing/2014/main" id="{7D02A1DB-E8E2-4CB4-B67A-EED47233E6C5}"/>
              </a:ext>
            </a:extLst>
          </p:cNvPr>
          <p:cNvSpPr txBox="1">
            <a:spLocks noChangeArrowheads="1"/>
          </p:cNvSpPr>
          <p:nvPr/>
        </p:nvSpPr>
        <p:spPr bwMode="auto">
          <a:xfrm>
            <a:off x="2286000" y="1524000"/>
            <a:ext cx="373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3366FF"/>
                </a:solidFill>
                <a:latin typeface="Arial" panose="020B0604020202020204" pitchFamily="34" charset="0"/>
              </a:rPr>
              <a:t>Earth      </a:t>
            </a:r>
            <a:r>
              <a:rPr lang="en-US" altLang="en-US" sz="2000">
                <a:solidFill>
                  <a:schemeClr val="bg1"/>
                </a:solidFill>
                <a:latin typeface="Arial" panose="020B0604020202020204" pitchFamily="34" charset="0"/>
              </a:rPr>
              <a:t>Moon    </a:t>
            </a:r>
            <a:r>
              <a:rPr lang="en-US" altLang="en-US" sz="2000">
                <a:solidFill>
                  <a:srgbClr val="FFFF00"/>
                </a:solidFill>
                <a:latin typeface="Arial" panose="020B0604020202020204" pitchFamily="34" charset="0"/>
              </a:rPr>
              <a:t>Sun</a:t>
            </a:r>
            <a:endParaRPr lang="en-US" altLang="en-US" sz="2000">
              <a:solidFill>
                <a:srgbClr val="FFFF00"/>
              </a:solidFill>
            </a:endParaRPr>
          </a:p>
        </p:txBody>
      </p:sp>
      <p:cxnSp>
        <p:nvCxnSpPr>
          <p:cNvPr id="21508" name="Straight Arrow Connector 3">
            <a:extLst>
              <a:ext uri="{FF2B5EF4-FFF2-40B4-BE49-F238E27FC236}">
                <a16:creationId xmlns:a16="http://schemas.microsoft.com/office/drawing/2014/main" id="{070F611F-C917-45C6-9D6C-CC1CC0108A63}"/>
              </a:ext>
            </a:extLst>
          </p:cNvPr>
          <p:cNvCxnSpPr>
            <a:cxnSpLocks noChangeShapeType="1"/>
          </p:cNvCxnSpPr>
          <p:nvPr/>
        </p:nvCxnSpPr>
        <p:spPr bwMode="auto">
          <a:xfrm rot="5400000">
            <a:off x="3999707" y="2551906"/>
            <a:ext cx="1143000" cy="1587"/>
          </a:xfrm>
          <a:prstGeom prst="straightConnector1">
            <a:avLst/>
          </a:prstGeom>
          <a:noFill/>
          <a:ln w="38100">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21509" name="Straight Arrow Connector 6">
            <a:extLst>
              <a:ext uri="{FF2B5EF4-FFF2-40B4-BE49-F238E27FC236}">
                <a16:creationId xmlns:a16="http://schemas.microsoft.com/office/drawing/2014/main" id="{0DEEF482-827A-4E72-8399-C7A3B4BB2D5A}"/>
              </a:ext>
            </a:extLst>
          </p:cNvPr>
          <p:cNvCxnSpPr>
            <a:cxnSpLocks noChangeShapeType="1"/>
          </p:cNvCxnSpPr>
          <p:nvPr/>
        </p:nvCxnSpPr>
        <p:spPr bwMode="auto">
          <a:xfrm rot="16560000" flipH="1">
            <a:off x="3290094" y="2515394"/>
            <a:ext cx="1219200" cy="150812"/>
          </a:xfrm>
          <a:prstGeom prst="straightConnector1">
            <a:avLst/>
          </a:prstGeom>
          <a:noFill/>
          <a:ln w="38100">
            <a:solidFill>
              <a:schemeClr val="bg1"/>
            </a:solidFill>
            <a:round/>
            <a:headEnd/>
            <a:tailEnd type="arrow" w="med" len="med"/>
          </a:ln>
          <a:extLst>
            <a:ext uri="{909E8E84-426E-40DD-AFC4-6F175D3DCCD1}">
              <a14:hiddenFill xmlns:a14="http://schemas.microsoft.com/office/drawing/2010/main">
                <a:noFill/>
              </a14:hiddenFill>
            </a:ext>
          </a:extLst>
        </p:spPr>
      </p:cxnSp>
      <p:cxnSp>
        <p:nvCxnSpPr>
          <p:cNvPr id="21510" name="Straight Arrow Connector 8">
            <a:extLst>
              <a:ext uri="{FF2B5EF4-FFF2-40B4-BE49-F238E27FC236}">
                <a16:creationId xmlns:a16="http://schemas.microsoft.com/office/drawing/2014/main" id="{63B8B87D-BC17-4082-8E05-707B272A2163}"/>
              </a:ext>
            </a:extLst>
          </p:cNvPr>
          <p:cNvCxnSpPr>
            <a:cxnSpLocks noChangeShapeType="1"/>
          </p:cNvCxnSpPr>
          <p:nvPr/>
        </p:nvCxnSpPr>
        <p:spPr bwMode="auto">
          <a:xfrm rot="16560000" flipH="1">
            <a:off x="2272507" y="2515393"/>
            <a:ext cx="1219200" cy="150813"/>
          </a:xfrm>
          <a:prstGeom prst="straightConnector1">
            <a:avLst/>
          </a:prstGeom>
          <a:noFill/>
          <a:ln w="38100">
            <a:solidFill>
              <a:srgbClr val="3366FF"/>
            </a:solidFill>
            <a:round/>
            <a:headEnd/>
            <a:tailEnd type="arrow" w="med" len="med"/>
          </a:ln>
          <a:extLst>
            <a:ext uri="{909E8E84-426E-40DD-AFC4-6F175D3DCCD1}">
              <a14:hiddenFill xmlns:a14="http://schemas.microsoft.com/office/drawing/2010/main">
                <a:noFill/>
              </a14:hiddenFill>
            </a:ext>
          </a:extLst>
        </p:spPr>
      </p:cxnSp>
      <p:sp>
        <p:nvSpPr>
          <p:cNvPr id="21511" name="Text Box 6">
            <a:extLst>
              <a:ext uri="{FF2B5EF4-FFF2-40B4-BE49-F238E27FC236}">
                <a16:creationId xmlns:a16="http://schemas.microsoft.com/office/drawing/2014/main" id="{83BCD09E-9CE0-47D2-8D5E-E1111147A842}"/>
              </a:ext>
            </a:extLst>
          </p:cNvPr>
          <p:cNvSpPr txBox="1">
            <a:spLocks noChangeArrowheads="1"/>
          </p:cNvSpPr>
          <p:nvPr/>
        </p:nvSpPr>
        <p:spPr bwMode="auto">
          <a:xfrm>
            <a:off x="7696200" y="3048000"/>
            <a:ext cx="1447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chemeClr val="bg1"/>
                </a:solidFill>
                <a:latin typeface="Arial" panose="020B0604020202020204" pitchFamily="34" charset="0"/>
              </a:rPr>
              <a:t>ecliptic </a:t>
            </a:r>
          </a:p>
          <a:p>
            <a:pPr>
              <a:spcBef>
                <a:spcPct val="50000"/>
              </a:spcBef>
            </a:pPr>
            <a:r>
              <a:rPr lang="en-US" altLang="en-US">
                <a:solidFill>
                  <a:schemeClr val="bg1"/>
                </a:solidFill>
                <a:latin typeface="Arial" panose="020B0604020202020204" pitchFamily="34" charset="0"/>
              </a:rPr>
              <a:t>plane</a:t>
            </a:r>
            <a:endParaRPr lang="en-US" altLang="en-US">
              <a:solidFill>
                <a:srgbClr val="FF0003"/>
              </a:solidFill>
            </a:endParaRPr>
          </a:p>
        </p:txBody>
      </p:sp>
      <p:cxnSp>
        <p:nvCxnSpPr>
          <p:cNvPr id="21512" name="Straight Arrow Connector 10">
            <a:extLst>
              <a:ext uri="{FF2B5EF4-FFF2-40B4-BE49-F238E27FC236}">
                <a16:creationId xmlns:a16="http://schemas.microsoft.com/office/drawing/2014/main" id="{EFABBDCF-7480-4D54-ABF0-7CA4E4D2ECCA}"/>
              </a:ext>
            </a:extLst>
          </p:cNvPr>
          <p:cNvCxnSpPr>
            <a:cxnSpLocks noChangeShapeType="1"/>
          </p:cNvCxnSpPr>
          <p:nvPr/>
        </p:nvCxnSpPr>
        <p:spPr bwMode="auto">
          <a:xfrm rot="10800000">
            <a:off x="7313613" y="3581400"/>
            <a:ext cx="1068387" cy="1588"/>
          </a:xfrm>
          <a:prstGeom prst="straightConnector1">
            <a:avLst/>
          </a:prstGeom>
          <a:noFill/>
          <a:ln w="50800">
            <a:solidFill>
              <a:schemeClr val="bg1"/>
            </a:solidFill>
            <a:round/>
            <a:headEnd/>
            <a:tailEnd type="arrow" w="med" len="med"/>
          </a:ln>
          <a:extLst>
            <a:ext uri="{909E8E84-426E-40DD-AFC4-6F175D3DCCD1}">
              <a14:hiddenFill xmlns:a14="http://schemas.microsoft.com/office/drawing/2010/main">
                <a:noFill/>
              </a14:hiddenFill>
            </a:ext>
          </a:extLst>
        </p:spPr>
      </p:cxnSp>
      <p:sp>
        <p:nvSpPr>
          <p:cNvPr id="21513" name="Rectangle 10">
            <a:extLst>
              <a:ext uri="{FF2B5EF4-FFF2-40B4-BE49-F238E27FC236}">
                <a16:creationId xmlns:a16="http://schemas.microsoft.com/office/drawing/2014/main" id="{7395071B-FA6B-40FF-A6C4-59224A31080D}"/>
              </a:ext>
            </a:extLst>
          </p:cNvPr>
          <p:cNvSpPr>
            <a:spLocks noChangeArrowheads="1"/>
          </p:cNvSpPr>
          <p:nvPr/>
        </p:nvSpPr>
        <p:spPr bwMode="auto">
          <a:xfrm>
            <a:off x="1701800" y="2743200"/>
            <a:ext cx="76200" cy="14478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21514" name="Straight Arrow Connector 13">
            <a:extLst>
              <a:ext uri="{FF2B5EF4-FFF2-40B4-BE49-F238E27FC236}">
                <a16:creationId xmlns:a16="http://schemas.microsoft.com/office/drawing/2014/main" id="{413B821A-7242-4D6C-BCA4-7D5002136156}"/>
              </a:ext>
            </a:extLst>
          </p:cNvPr>
          <p:cNvCxnSpPr>
            <a:cxnSpLocks noChangeShapeType="1"/>
          </p:cNvCxnSpPr>
          <p:nvPr/>
        </p:nvCxnSpPr>
        <p:spPr bwMode="auto">
          <a:xfrm rot="5400000" flipH="1" flipV="1">
            <a:off x="1752601" y="3960812"/>
            <a:ext cx="457200" cy="3175"/>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1515" name="Straight Connector 12">
            <a:extLst>
              <a:ext uri="{FF2B5EF4-FFF2-40B4-BE49-F238E27FC236}">
                <a16:creationId xmlns:a16="http://schemas.microsoft.com/office/drawing/2014/main" id="{25158EB7-193C-4F52-870A-0FAEF28F4641}"/>
              </a:ext>
            </a:extLst>
          </p:cNvPr>
          <p:cNvCxnSpPr>
            <a:cxnSpLocks noChangeShapeType="1"/>
          </p:cNvCxnSpPr>
          <p:nvPr/>
        </p:nvCxnSpPr>
        <p:spPr bwMode="auto">
          <a:xfrm rot="10800000">
            <a:off x="609600" y="3443288"/>
            <a:ext cx="6553200" cy="138112"/>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pic>
        <p:nvPicPr>
          <p:cNvPr id="21516" name="Picture 1" descr="earth_moon_2.gif">
            <a:extLst>
              <a:ext uri="{FF2B5EF4-FFF2-40B4-BE49-F238E27FC236}">
                <a16:creationId xmlns:a16="http://schemas.microsoft.com/office/drawing/2014/main" id="{D4535F93-261E-494C-8EDB-77045D545BD4}"/>
              </a:ext>
            </a:extLst>
          </p:cNvPr>
          <p:cNvPicPr>
            <a:picLocks noChangeAspect="1"/>
          </p:cNvPicPr>
          <p:nvPr/>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rcRect l="-1622" t="48926" r="58649" b="45973"/>
          <a:stretch>
            <a:fillRect/>
          </a:stretch>
        </p:blipFill>
        <p:spPr bwMode="auto">
          <a:xfrm>
            <a:off x="1676400" y="3352800"/>
            <a:ext cx="24082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517" name="Straight Connector 15">
            <a:extLst>
              <a:ext uri="{FF2B5EF4-FFF2-40B4-BE49-F238E27FC236}">
                <a16:creationId xmlns:a16="http://schemas.microsoft.com/office/drawing/2014/main" id="{0CF5AE05-453C-47E2-BF79-009CDBDFE1D3}"/>
              </a:ext>
            </a:extLst>
          </p:cNvPr>
          <p:cNvCxnSpPr>
            <a:cxnSpLocks noChangeShapeType="1"/>
          </p:cNvCxnSpPr>
          <p:nvPr/>
        </p:nvCxnSpPr>
        <p:spPr bwMode="auto">
          <a:xfrm rot="10740000">
            <a:off x="3187700" y="3505200"/>
            <a:ext cx="1066800" cy="22225"/>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cxnSp>
        <p:nvCxnSpPr>
          <p:cNvPr id="21518" name="Straight Connector 19">
            <a:extLst>
              <a:ext uri="{FF2B5EF4-FFF2-40B4-BE49-F238E27FC236}">
                <a16:creationId xmlns:a16="http://schemas.microsoft.com/office/drawing/2014/main" id="{5EFADE43-3559-40D2-9A16-747E938FF218}"/>
              </a:ext>
            </a:extLst>
          </p:cNvPr>
          <p:cNvCxnSpPr>
            <a:cxnSpLocks noChangeShapeType="1"/>
          </p:cNvCxnSpPr>
          <p:nvPr/>
        </p:nvCxnSpPr>
        <p:spPr bwMode="auto">
          <a:xfrm rot="11160000" flipV="1">
            <a:off x="1676400" y="3457575"/>
            <a:ext cx="381000" cy="26988"/>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cxnSp>
        <p:nvCxnSpPr>
          <p:cNvPr id="21519" name="Straight Connector 16">
            <a:extLst>
              <a:ext uri="{FF2B5EF4-FFF2-40B4-BE49-F238E27FC236}">
                <a16:creationId xmlns:a16="http://schemas.microsoft.com/office/drawing/2014/main" id="{6B94FD4D-5CBD-4BB6-9773-0553CF62F4E5}"/>
              </a:ext>
            </a:extLst>
          </p:cNvPr>
          <p:cNvCxnSpPr>
            <a:cxnSpLocks noChangeShapeType="1"/>
          </p:cNvCxnSpPr>
          <p:nvPr/>
        </p:nvCxnSpPr>
        <p:spPr bwMode="auto">
          <a:xfrm>
            <a:off x="2895600" y="6096000"/>
            <a:ext cx="1676400" cy="1588"/>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1520" name="Straight Arrow Connector 18">
            <a:extLst>
              <a:ext uri="{FF2B5EF4-FFF2-40B4-BE49-F238E27FC236}">
                <a16:creationId xmlns:a16="http://schemas.microsoft.com/office/drawing/2014/main" id="{0BDA2310-EBAC-440F-BA4B-38C00952430A}"/>
              </a:ext>
            </a:extLst>
          </p:cNvPr>
          <p:cNvCxnSpPr>
            <a:cxnSpLocks noChangeShapeType="1"/>
          </p:cNvCxnSpPr>
          <p:nvPr/>
        </p:nvCxnSpPr>
        <p:spPr bwMode="auto">
          <a:xfrm rot="5400000" flipH="1" flipV="1">
            <a:off x="2705101" y="5905500"/>
            <a:ext cx="381000" cy="3175"/>
          </a:xfrm>
          <a:prstGeom prst="straightConnector1">
            <a:avLst/>
          </a:prstGeom>
          <a:noFill/>
          <a:ln w="19050">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21521" name="Straight Arrow Connector 20">
            <a:extLst>
              <a:ext uri="{FF2B5EF4-FFF2-40B4-BE49-F238E27FC236}">
                <a16:creationId xmlns:a16="http://schemas.microsoft.com/office/drawing/2014/main" id="{986CB256-CEC0-4A9A-ABA0-3531A3D0CBC6}"/>
              </a:ext>
            </a:extLst>
          </p:cNvPr>
          <p:cNvCxnSpPr>
            <a:cxnSpLocks noChangeShapeType="1"/>
          </p:cNvCxnSpPr>
          <p:nvPr/>
        </p:nvCxnSpPr>
        <p:spPr bwMode="auto">
          <a:xfrm rot="5400000" flipH="1" flipV="1">
            <a:off x="4380707" y="5904706"/>
            <a:ext cx="381000" cy="1587"/>
          </a:xfrm>
          <a:prstGeom prst="straightConnector1">
            <a:avLst/>
          </a:prstGeom>
          <a:noFill/>
          <a:ln w="19050">
            <a:solidFill>
              <a:srgbClr val="FFFFFF"/>
            </a:solidFill>
            <a:round/>
            <a:headEnd/>
            <a:tailEnd type="arrow" w="med" len="med"/>
          </a:ln>
          <a:extLst>
            <a:ext uri="{909E8E84-426E-40DD-AFC4-6F175D3DCCD1}">
              <a14:hiddenFill xmlns:a14="http://schemas.microsoft.com/office/drawing/2010/main">
                <a:noFill/>
              </a14:hiddenFill>
            </a:ext>
          </a:extLst>
        </p:spPr>
      </p:cxnSp>
      <p:sp>
        <p:nvSpPr>
          <p:cNvPr id="21522" name="Text Box 4">
            <a:extLst>
              <a:ext uri="{FF2B5EF4-FFF2-40B4-BE49-F238E27FC236}">
                <a16:creationId xmlns:a16="http://schemas.microsoft.com/office/drawing/2014/main" id="{FF8049A1-F274-491E-92A9-07FFE04F7F6C}"/>
              </a:ext>
            </a:extLst>
          </p:cNvPr>
          <p:cNvSpPr txBox="1">
            <a:spLocks noChangeArrowheads="1"/>
          </p:cNvSpPr>
          <p:nvPr/>
        </p:nvSpPr>
        <p:spPr bwMode="auto">
          <a:xfrm>
            <a:off x="2209800" y="6248400"/>
            <a:ext cx="6019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FFFF"/>
                </a:solidFill>
                <a:latin typeface="Arial" panose="020B0604020202020204" pitchFamily="34" charset="0"/>
              </a:rPr>
              <a:t>Earth – Sun Distance  =  1 Astronomical Unit (AU)</a:t>
            </a:r>
            <a:endParaRPr lang="en-US" altLang="en-US" sz="2000">
              <a:solidFill>
                <a:srgbClr val="FFFFFF"/>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descr="model.gif">
            <a:extLst>
              <a:ext uri="{FF2B5EF4-FFF2-40B4-BE49-F238E27FC236}">
                <a16:creationId xmlns:a16="http://schemas.microsoft.com/office/drawing/2014/main" id="{9C9303E4-0C17-4FD4-BDD1-19E888FA7CC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914400"/>
            <a:ext cx="50800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Oval 2">
            <a:extLst>
              <a:ext uri="{FF2B5EF4-FFF2-40B4-BE49-F238E27FC236}">
                <a16:creationId xmlns:a16="http://schemas.microsoft.com/office/drawing/2014/main" id="{87550CDA-C838-41CE-B5F1-74B691E0A85F}"/>
              </a:ext>
            </a:extLst>
          </p:cNvPr>
          <p:cNvSpPr>
            <a:spLocks noChangeArrowheads="1"/>
          </p:cNvSpPr>
          <p:nvPr/>
        </p:nvSpPr>
        <p:spPr bwMode="auto">
          <a:xfrm>
            <a:off x="2895600" y="2616200"/>
            <a:ext cx="457200" cy="431800"/>
          </a:xfrm>
          <a:prstGeom prst="ellipse">
            <a:avLst/>
          </a:prstGeom>
          <a:noFill/>
          <a:ln w="0">
            <a:solidFill>
              <a:schemeClr val="bg1"/>
            </a:solidFill>
            <a:prstDash val="lgDash"/>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31" name="Text Box 6">
            <a:extLst>
              <a:ext uri="{FF2B5EF4-FFF2-40B4-BE49-F238E27FC236}">
                <a16:creationId xmlns:a16="http://schemas.microsoft.com/office/drawing/2014/main" id="{2B13D5C4-79EA-4E90-98D2-2CA2936A19ED}"/>
              </a:ext>
            </a:extLst>
          </p:cNvPr>
          <p:cNvSpPr txBox="1">
            <a:spLocks noChangeArrowheads="1"/>
          </p:cNvSpPr>
          <p:nvPr/>
        </p:nvSpPr>
        <p:spPr bwMode="auto">
          <a:xfrm>
            <a:off x="1828800" y="5845175"/>
            <a:ext cx="57150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chemeClr val="bg1"/>
                </a:solidFill>
                <a:latin typeface="Arial" panose="020B0604020202020204" pitchFamily="34" charset="0"/>
              </a:rPr>
              <a:t>Looking down onto (north) inner Solar System — </a:t>
            </a:r>
            <a:r>
              <a:rPr lang="en-US" altLang="en-US" sz="2000">
                <a:solidFill>
                  <a:srgbClr val="FFFF00"/>
                </a:solidFill>
                <a:latin typeface="Arial" panose="020B0604020202020204" pitchFamily="34" charset="0"/>
              </a:rPr>
              <a:t>all planets orbit Sun counterclockwise </a:t>
            </a:r>
          </a:p>
          <a:p>
            <a:pPr algn="ctr">
              <a:spcBef>
                <a:spcPct val="50000"/>
              </a:spcBef>
            </a:pPr>
            <a:r>
              <a:rPr lang="en-US" altLang="en-US" sz="1200">
                <a:solidFill>
                  <a:schemeClr val="bg1"/>
                </a:solidFill>
                <a:latin typeface="Arial" panose="020B0604020202020204" pitchFamily="34" charset="0"/>
              </a:rPr>
              <a:t>(not to scale)</a:t>
            </a:r>
            <a:endParaRPr lang="en-US" altLang="en-US" sz="1200">
              <a:solidFill>
                <a:schemeClr val="bg1"/>
              </a:solidFill>
            </a:endParaRPr>
          </a:p>
        </p:txBody>
      </p:sp>
      <p:sp>
        <p:nvSpPr>
          <p:cNvPr id="22532" name="Text Box 4">
            <a:extLst>
              <a:ext uri="{FF2B5EF4-FFF2-40B4-BE49-F238E27FC236}">
                <a16:creationId xmlns:a16="http://schemas.microsoft.com/office/drawing/2014/main" id="{F6860311-AC07-4F15-9106-1A148ED326D9}"/>
              </a:ext>
            </a:extLst>
          </p:cNvPr>
          <p:cNvSpPr txBox="1">
            <a:spLocks noChangeArrowheads="1"/>
          </p:cNvSpPr>
          <p:nvPr/>
        </p:nvSpPr>
        <p:spPr bwMode="auto">
          <a:xfrm>
            <a:off x="2667000" y="2209800"/>
            <a:ext cx="838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b="1">
                <a:solidFill>
                  <a:srgbClr val="2C26F9"/>
                </a:solidFill>
                <a:latin typeface="Arial" panose="020B0604020202020204" pitchFamily="34" charset="0"/>
              </a:rPr>
              <a:t>Earth</a:t>
            </a:r>
            <a:endParaRPr lang="en-US" altLang="en-US" sz="1800" b="1">
              <a:solidFill>
                <a:srgbClr val="2C26F9"/>
              </a:solidFill>
            </a:endParaRPr>
          </a:p>
        </p:txBody>
      </p:sp>
      <p:sp>
        <p:nvSpPr>
          <p:cNvPr id="22533" name="Text Box 4">
            <a:extLst>
              <a:ext uri="{FF2B5EF4-FFF2-40B4-BE49-F238E27FC236}">
                <a16:creationId xmlns:a16="http://schemas.microsoft.com/office/drawing/2014/main" id="{2C4D1B59-B0D7-441F-B7C1-5DBB9FE91ACF}"/>
              </a:ext>
            </a:extLst>
          </p:cNvPr>
          <p:cNvSpPr txBox="1">
            <a:spLocks noChangeArrowheads="1"/>
          </p:cNvSpPr>
          <p:nvPr/>
        </p:nvSpPr>
        <p:spPr bwMode="auto">
          <a:xfrm>
            <a:off x="4419600" y="3962400"/>
            <a:ext cx="838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AAAA"/>
                </a:solidFill>
                <a:latin typeface="Arial" panose="020B0604020202020204" pitchFamily="34" charset="0"/>
              </a:rPr>
              <a:t>Venus</a:t>
            </a:r>
            <a:endParaRPr lang="en-US" altLang="en-US" sz="1800">
              <a:solidFill>
                <a:srgbClr val="FFAAAA"/>
              </a:solidFill>
            </a:endParaRPr>
          </a:p>
        </p:txBody>
      </p:sp>
      <p:sp>
        <p:nvSpPr>
          <p:cNvPr id="22534" name="Text Box 4">
            <a:extLst>
              <a:ext uri="{FF2B5EF4-FFF2-40B4-BE49-F238E27FC236}">
                <a16:creationId xmlns:a16="http://schemas.microsoft.com/office/drawing/2014/main" id="{0F0711B3-4F64-4C9B-BC43-F29621EFC90C}"/>
              </a:ext>
            </a:extLst>
          </p:cNvPr>
          <p:cNvSpPr txBox="1">
            <a:spLocks noChangeArrowheads="1"/>
          </p:cNvSpPr>
          <p:nvPr/>
        </p:nvSpPr>
        <p:spPr bwMode="auto">
          <a:xfrm>
            <a:off x="4343400" y="24384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DADADA"/>
                </a:solidFill>
                <a:latin typeface="Arial" panose="020B0604020202020204" pitchFamily="34" charset="0"/>
              </a:rPr>
              <a:t>Mercury</a:t>
            </a:r>
            <a:endParaRPr lang="en-US" altLang="en-US" sz="1800">
              <a:solidFill>
                <a:srgbClr val="DADADA"/>
              </a:solidFill>
            </a:endParaRPr>
          </a:p>
        </p:txBody>
      </p:sp>
      <p:sp>
        <p:nvSpPr>
          <p:cNvPr id="22535" name="Text Box 4">
            <a:extLst>
              <a:ext uri="{FF2B5EF4-FFF2-40B4-BE49-F238E27FC236}">
                <a16:creationId xmlns:a16="http://schemas.microsoft.com/office/drawing/2014/main" id="{4422EB97-0107-431C-A15C-AB97D02A7FF9}"/>
              </a:ext>
            </a:extLst>
          </p:cNvPr>
          <p:cNvSpPr txBox="1">
            <a:spLocks noChangeArrowheads="1"/>
          </p:cNvSpPr>
          <p:nvPr/>
        </p:nvSpPr>
        <p:spPr bwMode="auto">
          <a:xfrm>
            <a:off x="1295400" y="2819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1B19"/>
                </a:solidFill>
                <a:latin typeface="Arial" panose="020B0604020202020204" pitchFamily="34" charset="0"/>
              </a:rPr>
              <a:t>Mars</a:t>
            </a:r>
            <a:endParaRPr lang="en-US" altLang="en-US" sz="1800">
              <a:solidFill>
                <a:srgbClr val="FF1B19"/>
              </a:solidFill>
            </a:endParaRPr>
          </a:p>
        </p:txBody>
      </p:sp>
      <p:cxnSp>
        <p:nvCxnSpPr>
          <p:cNvPr id="22536" name="Straight Arrow Connector 9">
            <a:extLst>
              <a:ext uri="{FF2B5EF4-FFF2-40B4-BE49-F238E27FC236}">
                <a16:creationId xmlns:a16="http://schemas.microsoft.com/office/drawing/2014/main" id="{EDC80984-88B0-4E73-9EC4-7E530DD70054}"/>
              </a:ext>
            </a:extLst>
          </p:cNvPr>
          <p:cNvCxnSpPr>
            <a:cxnSpLocks noChangeShapeType="1"/>
          </p:cNvCxnSpPr>
          <p:nvPr/>
        </p:nvCxnSpPr>
        <p:spPr bwMode="auto">
          <a:xfrm rot="4620000" flipH="1" flipV="1">
            <a:off x="6851650" y="3506788"/>
            <a:ext cx="228600" cy="76200"/>
          </a:xfrm>
          <a:prstGeom prst="straightConnector1">
            <a:avLst/>
          </a:prstGeom>
          <a:noFill/>
          <a:ln w="9525">
            <a:solidFill>
              <a:srgbClr val="FF1B19"/>
            </a:solidFill>
            <a:round/>
            <a:headEnd/>
            <a:tailEnd type="arrow" w="med" len="med"/>
          </a:ln>
          <a:extLst>
            <a:ext uri="{909E8E84-426E-40DD-AFC4-6F175D3DCCD1}">
              <a14:hiddenFill xmlns:a14="http://schemas.microsoft.com/office/drawing/2010/main">
                <a:noFill/>
              </a14:hiddenFill>
            </a:ext>
          </a:extLst>
        </p:spPr>
      </p:cxnSp>
      <p:cxnSp>
        <p:nvCxnSpPr>
          <p:cNvPr id="22537" name="Straight Arrow Connector 10">
            <a:extLst>
              <a:ext uri="{FF2B5EF4-FFF2-40B4-BE49-F238E27FC236}">
                <a16:creationId xmlns:a16="http://schemas.microsoft.com/office/drawing/2014/main" id="{9A1A035A-95B4-4FC0-A645-3C281D440348}"/>
              </a:ext>
            </a:extLst>
          </p:cNvPr>
          <p:cNvCxnSpPr>
            <a:cxnSpLocks noChangeShapeType="1"/>
          </p:cNvCxnSpPr>
          <p:nvPr/>
        </p:nvCxnSpPr>
        <p:spPr bwMode="auto">
          <a:xfrm rot="4800000" flipH="1" flipV="1">
            <a:off x="6048375" y="3506788"/>
            <a:ext cx="228600" cy="76200"/>
          </a:xfrm>
          <a:prstGeom prst="straightConnector1">
            <a:avLst/>
          </a:prstGeom>
          <a:noFill/>
          <a:ln w="9525">
            <a:solidFill>
              <a:srgbClr val="2C26F9"/>
            </a:solidFill>
            <a:round/>
            <a:headEnd/>
            <a:tailEnd type="arrow" w="med" len="med"/>
          </a:ln>
          <a:extLst>
            <a:ext uri="{909E8E84-426E-40DD-AFC4-6F175D3DCCD1}">
              <a14:hiddenFill xmlns:a14="http://schemas.microsoft.com/office/drawing/2010/main">
                <a:noFill/>
              </a14:hiddenFill>
            </a:ext>
          </a:extLst>
        </p:spPr>
      </p:cxnSp>
      <p:cxnSp>
        <p:nvCxnSpPr>
          <p:cNvPr id="22538" name="Straight Arrow Connector 11">
            <a:extLst>
              <a:ext uri="{FF2B5EF4-FFF2-40B4-BE49-F238E27FC236}">
                <a16:creationId xmlns:a16="http://schemas.microsoft.com/office/drawing/2014/main" id="{9B99B9CA-2178-49D7-BB1A-4956D9A8B635}"/>
              </a:ext>
            </a:extLst>
          </p:cNvPr>
          <p:cNvCxnSpPr>
            <a:cxnSpLocks noChangeShapeType="1"/>
          </p:cNvCxnSpPr>
          <p:nvPr/>
        </p:nvCxnSpPr>
        <p:spPr bwMode="auto">
          <a:xfrm rot="4980000" flipH="1" flipV="1">
            <a:off x="5641975" y="3509963"/>
            <a:ext cx="228600" cy="76200"/>
          </a:xfrm>
          <a:prstGeom prst="straightConnector1">
            <a:avLst/>
          </a:prstGeom>
          <a:noFill/>
          <a:ln w="9525">
            <a:solidFill>
              <a:srgbClr val="FFAAAA"/>
            </a:solidFill>
            <a:round/>
            <a:headEnd/>
            <a:tailEnd type="arrow" w="med" len="med"/>
          </a:ln>
          <a:extLst>
            <a:ext uri="{909E8E84-426E-40DD-AFC4-6F175D3DCCD1}">
              <a14:hiddenFill xmlns:a14="http://schemas.microsoft.com/office/drawing/2010/main">
                <a:noFill/>
              </a14:hiddenFill>
            </a:ext>
          </a:extLst>
        </p:spPr>
      </p:cxnSp>
      <p:cxnSp>
        <p:nvCxnSpPr>
          <p:cNvPr id="22539" name="Straight Arrow Connector 12">
            <a:extLst>
              <a:ext uri="{FF2B5EF4-FFF2-40B4-BE49-F238E27FC236}">
                <a16:creationId xmlns:a16="http://schemas.microsoft.com/office/drawing/2014/main" id="{9FC673C9-4540-4B57-AFDA-CDBA37772FC0}"/>
              </a:ext>
            </a:extLst>
          </p:cNvPr>
          <p:cNvCxnSpPr>
            <a:cxnSpLocks noChangeShapeType="1"/>
          </p:cNvCxnSpPr>
          <p:nvPr/>
        </p:nvCxnSpPr>
        <p:spPr bwMode="auto">
          <a:xfrm rot="5640000" flipH="1" flipV="1">
            <a:off x="5064125" y="3509963"/>
            <a:ext cx="228600" cy="76200"/>
          </a:xfrm>
          <a:prstGeom prst="straightConnector1">
            <a:avLst/>
          </a:prstGeom>
          <a:noFill/>
          <a:ln w="9525">
            <a:solidFill>
              <a:srgbClr val="DADADA"/>
            </a:solidFill>
            <a:round/>
            <a:headEnd/>
            <a:tailEnd type="arrow" w="med" len="med"/>
          </a:ln>
          <a:extLst>
            <a:ext uri="{909E8E84-426E-40DD-AFC4-6F175D3DCCD1}">
              <a14:hiddenFill xmlns:a14="http://schemas.microsoft.com/office/drawing/2010/main">
                <a:noFill/>
              </a14:hiddenFill>
            </a:ext>
          </a:extLst>
        </p:spPr>
      </p:cxnSp>
      <p:cxnSp>
        <p:nvCxnSpPr>
          <p:cNvPr id="22540" name="Straight Arrow Connector 15">
            <a:extLst>
              <a:ext uri="{FF2B5EF4-FFF2-40B4-BE49-F238E27FC236}">
                <a16:creationId xmlns:a16="http://schemas.microsoft.com/office/drawing/2014/main" id="{5698F899-C4B7-4FF2-BA0E-15E780BC8F55}"/>
              </a:ext>
            </a:extLst>
          </p:cNvPr>
          <p:cNvCxnSpPr>
            <a:cxnSpLocks noChangeShapeType="1"/>
          </p:cNvCxnSpPr>
          <p:nvPr/>
        </p:nvCxnSpPr>
        <p:spPr bwMode="auto">
          <a:xfrm rot="5040000" flipH="1" flipV="1">
            <a:off x="3257550" y="2847976"/>
            <a:ext cx="136525" cy="76200"/>
          </a:xfrm>
          <a:prstGeom prst="straightConnector1">
            <a:avLst/>
          </a:prstGeom>
          <a:noFill/>
          <a:ln w="0">
            <a:solidFill>
              <a:srgbClr val="FFFFFF"/>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vt2004-if8-fig6.jpg">
            <a:extLst>
              <a:ext uri="{FF2B5EF4-FFF2-40B4-BE49-F238E27FC236}">
                <a16:creationId xmlns:a16="http://schemas.microsoft.com/office/drawing/2014/main" id="{13DEBEA2-B4FD-4C94-AC36-54ADBA51048C}"/>
              </a:ext>
            </a:extLst>
          </p:cNvPr>
          <p:cNvPicPr>
            <a:picLocks noChangeAspect="1"/>
          </p:cNvPicPr>
          <p:nvPr/>
        </p:nvPicPr>
        <p:blipFill>
          <a:blip r:embed="rId2">
            <a:lum contrast="2000"/>
            <a:extLst>
              <a:ext uri="{28A0092B-C50C-407E-A947-70E740481C1C}">
                <a14:useLocalDpi xmlns:a14="http://schemas.microsoft.com/office/drawing/2010/main" val="0"/>
              </a:ext>
            </a:extLst>
          </a:blip>
          <a:srcRect/>
          <a:stretch>
            <a:fillRect/>
          </a:stretch>
        </p:blipFill>
        <p:spPr bwMode="auto">
          <a:xfrm>
            <a:off x="965200" y="406400"/>
            <a:ext cx="6807200" cy="506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 Box 6">
            <a:extLst>
              <a:ext uri="{FF2B5EF4-FFF2-40B4-BE49-F238E27FC236}">
                <a16:creationId xmlns:a16="http://schemas.microsoft.com/office/drawing/2014/main" id="{438C94EF-905D-40E0-9193-C30BD655F384}"/>
              </a:ext>
            </a:extLst>
          </p:cNvPr>
          <p:cNvSpPr txBox="1">
            <a:spLocks noChangeArrowheads="1"/>
          </p:cNvSpPr>
          <p:nvPr/>
        </p:nvSpPr>
        <p:spPr bwMode="auto">
          <a:xfrm>
            <a:off x="1295400" y="6019800"/>
            <a:ext cx="6553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rgbClr val="FFFF00"/>
                </a:solidFill>
                <a:latin typeface="Arial" panose="020B0604020202020204" pitchFamily="34" charset="0"/>
              </a:rPr>
              <a:t>How does </a:t>
            </a:r>
            <a:r>
              <a:rPr lang="en-US" altLang="en-US" sz="2000">
                <a:solidFill>
                  <a:schemeClr val="bg1"/>
                </a:solidFill>
                <a:latin typeface="Arial" panose="020B0604020202020204" pitchFamily="34" charset="0"/>
              </a:rPr>
              <a:t>being in the ecliptic  </a:t>
            </a:r>
            <a:r>
              <a:rPr lang="en-US" altLang="en-US" sz="2000">
                <a:solidFill>
                  <a:srgbClr val="FFFF00"/>
                </a:solidFill>
                <a:latin typeface="Arial" panose="020B0604020202020204" pitchFamily="34" charset="0"/>
              </a:rPr>
              <a:t>affect where we see the planets in the sky from the ground, on Earth?</a:t>
            </a:r>
            <a:endParaRPr lang="en-US" altLang="en-US" sz="2000">
              <a:solidFill>
                <a:srgbClr val="FFFF00"/>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descr="ecliptic.jpg">
            <a:extLst>
              <a:ext uri="{FF2B5EF4-FFF2-40B4-BE49-F238E27FC236}">
                <a16:creationId xmlns:a16="http://schemas.microsoft.com/office/drawing/2014/main" id="{CAA63161-63E3-4C0A-A22A-A857F3CAF6E3}"/>
              </a:ext>
            </a:extLst>
          </p:cNvPr>
          <p:cNvPicPr>
            <a:picLocks noChangeAspect="1"/>
          </p:cNvPicPr>
          <p:nvPr/>
        </p:nvPicPr>
        <p:blipFill>
          <a:blip r:embed="rId2">
            <a:lum contrast="4000"/>
            <a:extLst>
              <a:ext uri="{28A0092B-C50C-407E-A947-70E740481C1C}">
                <a14:useLocalDpi xmlns:a14="http://schemas.microsoft.com/office/drawing/2010/main" val="0"/>
              </a:ext>
            </a:extLst>
          </a:blip>
          <a:srcRect/>
          <a:stretch>
            <a:fillRect/>
          </a:stretch>
        </p:blipFill>
        <p:spPr bwMode="auto">
          <a:xfrm>
            <a:off x="2286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Text Box 6">
            <a:extLst>
              <a:ext uri="{FF2B5EF4-FFF2-40B4-BE49-F238E27FC236}">
                <a16:creationId xmlns:a16="http://schemas.microsoft.com/office/drawing/2014/main" id="{21E4801F-5673-4DF7-B364-B353C986B751}"/>
              </a:ext>
            </a:extLst>
          </p:cNvPr>
          <p:cNvSpPr txBox="1">
            <a:spLocks noChangeArrowheads="1"/>
          </p:cNvSpPr>
          <p:nvPr/>
        </p:nvSpPr>
        <p:spPr bwMode="auto">
          <a:xfrm>
            <a:off x="7315200" y="4724400"/>
            <a:ext cx="1295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400">
                <a:solidFill>
                  <a:srgbClr val="FF1B19"/>
                </a:solidFill>
                <a:latin typeface="Arial" panose="020B0604020202020204" pitchFamily="34" charset="0"/>
              </a:rPr>
              <a:t>horizon</a:t>
            </a:r>
            <a:endParaRPr lang="en-US" altLang="en-US" sz="1400">
              <a:solidFill>
                <a:srgbClr val="FF1B19"/>
              </a:solidFill>
            </a:endParaRPr>
          </a:p>
        </p:txBody>
      </p:sp>
      <p:cxnSp>
        <p:nvCxnSpPr>
          <p:cNvPr id="24579" name="Straight Arrow Connector 4">
            <a:extLst>
              <a:ext uri="{FF2B5EF4-FFF2-40B4-BE49-F238E27FC236}">
                <a16:creationId xmlns:a16="http://schemas.microsoft.com/office/drawing/2014/main" id="{35DBE460-B0EF-41D2-9308-9AFB415F3A21}"/>
              </a:ext>
            </a:extLst>
          </p:cNvPr>
          <p:cNvCxnSpPr>
            <a:cxnSpLocks noChangeShapeType="1"/>
          </p:cNvCxnSpPr>
          <p:nvPr/>
        </p:nvCxnSpPr>
        <p:spPr bwMode="auto">
          <a:xfrm rot="10800000">
            <a:off x="6858000" y="4953000"/>
            <a:ext cx="685800" cy="1588"/>
          </a:xfrm>
          <a:prstGeom prst="straightConnector1">
            <a:avLst/>
          </a:prstGeom>
          <a:noFill/>
          <a:ln w="19050">
            <a:solidFill>
              <a:srgbClr val="FF1B19"/>
            </a:solidFill>
            <a:round/>
            <a:headEnd/>
            <a:tailEnd type="arrow" w="med" len="med"/>
          </a:ln>
          <a:extLst>
            <a:ext uri="{909E8E84-426E-40DD-AFC4-6F175D3DCCD1}">
              <a14:hiddenFill xmlns:a14="http://schemas.microsoft.com/office/drawing/2010/main">
                <a:noFill/>
              </a14:hiddenFill>
            </a:ext>
          </a:extLst>
        </p:spPr>
      </p:cxnSp>
      <p:sp>
        <p:nvSpPr>
          <p:cNvPr id="24580" name="Rectangle 5">
            <a:extLst>
              <a:ext uri="{FF2B5EF4-FFF2-40B4-BE49-F238E27FC236}">
                <a16:creationId xmlns:a16="http://schemas.microsoft.com/office/drawing/2014/main" id="{39DF5159-52AB-4836-8297-514C33DCBD46}"/>
              </a:ext>
            </a:extLst>
          </p:cNvPr>
          <p:cNvSpPr>
            <a:spLocks noChangeArrowheads="1"/>
          </p:cNvSpPr>
          <p:nvPr/>
        </p:nvSpPr>
        <p:spPr bwMode="auto">
          <a:xfrm>
            <a:off x="2286000" y="25400"/>
            <a:ext cx="4572000" cy="680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nvGrpSpPr>
          <p:cNvPr id="24581" name="Group 17">
            <a:extLst>
              <a:ext uri="{FF2B5EF4-FFF2-40B4-BE49-F238E27FC236}">
                <a16:creationId xmlns:a16="http://schemas.microsoft.com/office/drawing/2014/main" id="{65B4E522-3F94-4E18-964D-9A06BC164A0C}"/>
              </a:ext>
            </a:extLst>
          </p:cNvPr>
          <p:cNvGrpSpPr>
            <a:grpSpLocks/>
          </p:cNvGrpSpPr>
          <p:nvPr/>
        </p:nvGrpSpPr>
        <p:grpSpPr bwMode="auto">
          <a:xfrm>
            <a:off x="6477000" y="5791200"/>
            <a:ext cx="254000" cy="533400"/>
            <a:chOff x="7683180" y="5791200"/>
            <a:chExt cx="253577" cy="533399"/>
          </a:xfrm>
        </p:grpSpPr>
        <p:sp>
          <p:nvSpPr>
            <p:cNvPr id="24582" name="Line 16">
              <a:extLst>
                <a:ext uri="{FF2B5EF4-FFF2-40B4-BE49-F238E27FC236}">
                  <a16:creationId xmlns:a16="http://schemas.microsoft.com/office/drawing/2014/main" id="{6C8445FC-0993-4B46-ABA7-9320ACFFD434}"/>
                </a:ext>
              </a:extLst>
            </p:cNvPr>
            <p:cNvSpPr>
              <a:spLocks noChangeShapeType="1"/>
            </p:cNvSpPr>
            <p:nvPr/>
          </p:nvSpPr>
          <p:spPr bwMode="auto">
            <a:xfrm flipH="1">
              <a:off x="7830077" y="5983224"/>
              <a:ext cx="0" cy="234696"/>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3" name="Line 17">
              <a:extLst>
                <a:ext uri="{FF2B5EF4-FFF2-40B4-BE49-F238E27FC236}">
                  <a16:creationId xmlns:a16="http://schemas.microsoft.com/office/drawing/2014/main" id="{7A22C9BB-7FB0-4C31-B902-3F8EBE262D0D}"/>
                </a:ext>
              </a:extLst>
            </p:cNvPr>
            <p:cNvSpPr>
              <a:spLocks noChangeShapeType="1"/>
            </p:cNvSpPr>
            <p:nvPr/>
          </p:nvSpPr>
          <p:spPr bwMode="auto">
            <a:xfrm flipH="1">
              <a:off x="7830077" y="6025896"/>
              <a:ext cx="106680" cy="64008"/>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4" name="Line 18">
              <a:extLst>
                <a:ext uri="{FF2B5EF4-FFF2-40B4-BE49-F238E27FC236}">
                  <a16:creationId xmlns:a16="http://schemas.microsoft.com/office/drawing/2014/main" id="{AC52FADB-024B-4504-8FB9-9F963CF1922A}"/>
                </a:ext>
              </a:extLst>
            </p:cNvPr>
            <p:cNvSpPr>
              <a:spLocks noChangeShapeType="1"/>
            </p:cNvSpPr>
            <p:nvPr/>
          </p:nvSpPr>
          <p:spPr bwMode="auto">
            <a:xfrm flipH="1" flipV="1">
              <a:off x="7723398" y="6004560"/>
              <a:ext cx="106680" cy="85344"/>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5" name="Line 19">
              <a:extLst>
                <a:ext uri="{FF2B5EF4-FFF2-40B4-BE49-F238E27FC236}">
                  <a16:creationId xmlns:a16="http://schemas.microsoft.com/office/drawing/2014/main" id="{9A85920C-9410-47FE-914A-2D63CE12F595}"/>
                </a:ext>
              </a:extLst>
            </p:cNvPr>
            <p:cNvSpPr>
              <a:spLocks noChangeShapeType="1"/>
            </p:cNvSpPr>
            <p:nvPr/>
          </p:nvSpPr>
          <p:spPr bwMode="auto">
            <a:xfrm>
              <a:off x="7830077" y="6217919"/>
              <a:ext cx="42672" cy="106680"/>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6" name="Line 20">
              <a:extLst>
                <a:ext uri="{FF2B5EF4-FFF2-40B4-BE49-F238E27FC236}">
                  <a16:creationId xmlns:a16="http://schemas.microsoft.com/office/drawing/2014/main" id="{2E6B2BAC-D1CF-484C-B1E9-CD1DCC3FD1BF}"/>
                </a:ext>
              </a:extLst>
            </p:cNvPr>
            <p:cNvSpPr>
              <a:spLocks noChangeShapeType="1"/>
            </p:cNvSpPr>
            <p:nvPr/>
          </p:nvSpPr>
          <p:spPr bwMode="auto">
            <a:xfrm flipV="1">
              <a:off x="7872749" y="6303263"/>
              <a:ext cx="42672" cy="21336"/>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7" name="Line 21">
              <a:extLst>
                <a:ext uri="{FF2B5EF4-FFF2-40B4-BE49-F238E27FC236}">
                  <a16:creationId xmlns:a16="http://schemas.microsoft.com/office/drawing/2014/main" id="{B8FEFA9F-A84E-4AAD-A05F-C6F5B2DFA92A}"/>
                </a:ext>
              </a:extLst>
            </p:cNvPr>
            <p:cNvSpPr>
              <a:spLocks noChangeShapeType="1"/>
            </p:cNvSpPr>
            <p:nvPr/>
          </p:nvSpPr>
          <p:spPr bwMode="auto">
            <a:xfrm flipH="1">
              <a:off x="7766070" y="6217919"/>
              <a:ext cx="64008" cy="106680"/>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8" name="Line 22">
              <a:extLst>
                <a:ext uri="{FF2B5EF4-FFF2-40B4-BE49-F238E27FC236}">
                  <a16:creationId xmlns:a16="http://schemas.microsoft.com/office/drawing/2014/main" id="{F53BC3B7-71B3-46C9-984A-930F69753F77}"/>
                </a:ext>
              </a:extLst>
            </p:cNvPr>
            <p:cNvSpPr>
              <a:spLocks noChangeShapeType="1"/>
            </p:cNvSpPr>
            <p:nvPr/>
          </p:nvSpPr>
          <p:spPr bwMode="auto">
            <a:xfrm flipH="1">
              <a:off x="7723398" y="6324599"/>
              <a:ext cx="42672" cy="0"/>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9" name="Oval 24">
              <a:extLst>
                <a:ext uri="{FF2B5EF4-FFF2-40B4-BE49-F238E27FC236}">
                  <a16:creationId xmlns:a16="http://schemas.microsoft.com/office/drawing/2014/main" id="{C6A37BE0-4FA9-4B32-90D2-397CF27E70A5}"/>
                </a:ext>
              </a:extLst>
            </p:cNvPr>
            <p:cNvSpPr>
              <a:spLocks noChangeArrowheads="1"/>
            </p:cNvSpPr>
            <p:nvPr/>
          </p:nvSpPr>
          <p:spPr bwMode="auto">
            <a:xfrm flipH="1">
              <a:off x="7744734" y="5791200"/>
              <a:ext cx="170687" cy="192024"/>
            </a:xfrm>
            <a:prstGeom prst="ellipse">
              <a:avLst/>
            </a:prstGeom>
            <a:noFill/>
            <a:ln w="15875">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4590" name="Line 25">
              <a:extLst>
                <a:ext uri="{FF2B5EF4-FFF2-40B4-BE49-F238E27FC236}">
                  <a16:creationId xmlns:a16="http://schemas.microsoft.com/office/drawing/2014/main" id="{066DE016-E7D3-44EB-84D4-58A423BEAE57}"/>
                </a:ext>
              </a:extLst>
            </p:cNvPr>
            <p:cNvSpPr>
              <a:spLocks noChangeShapeType="1"/>
            </p:cNvSpPr>
            <p:nvPr/>
          </p:nvSpPr>
          <p:spPr bwMode="auto">
            <a:xfrm rot="1080000" flipH="1" flipV="1">
              <a:off x="7683180" y="5847928"/>
              <a:ext cx="55753" cy="0"/>
            </a:xfrm>
            <a:prstGeom prst="line">
              <a:avLst/>
            </a:prstGeom>
            <a:noFill/>
            <a:ln w="3492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91" name="Oval 26">
              <a:extLst>
                <a:ext uri="{FF2B5EF4-FFF2-40B4-BE49-F238E27FC236}">
                  <a16:creationId xmlns:a16="http://schemas.microsoft.com/office/drawing/2014/main" id="{FF1D44D3-2F6B-47EC-93EE-3A0312427E31}"/>
                </a:ext>
              </a:extLst>
            </p:cNvPr>
            <p:cNvSpPr>
              <a:spLocks noChangeArrowheads="1"/>
            </p:cNvSpPr>
            <p:nvPr/>
          </p:nvSpPr>
          <p:spPr bwMode="auto">
            <a:xfrm flipH="1">
              <a:off x="7787406" y="5855208"/>
              <a:ext cx="21336" cy="21336"/>
            </a:xfrm>
            <a:prstGeom prst="ellipse">
              <a:avLst/>
            </a:prstGeom>
            <a:solidFill>
              <a:srgbClr val="FF00FF"/>
            </a:solidFill>
            <a:ln w="9525">
              <a:solidFill>
                <a:srgbClr val="FF00FF"/>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ecliptic.jpg">
            <a:extLst>
              <a:ext uri="{FF2B5EF4-FFF2-40B4-BE49-F238E27FC236}">
                <a16:creationId xmlns:a16="http://schemas.microsoft.com/office/drawing/2014/main" id="{D9D8EF38-CB84-451A-A9B5-BEB7419FA729}"/>
              </a:ext>
            </a:extLst>
          </p:cNvPr>
          <p:cNvPicPr>
            <a:picLocks noChangeAspect="1"/>
          </p:cNvPicPr>
          <p:nvPr/>
        </p:nvPicPr>
        <p:blipFill>
          <a:blip r:embed="rId3">
            <a:lum contrast="4000"/>
            <a:extLst>
              <a:ext uri="{28A0092B-C50C-407E-A947-70E740481C1C}">
                <a14:useLocalDpi xmlns:a14="http://schemas.microsoft.com/office/drawing/2010/main" val="0"/>
              </a:ext>
            </a:extLst>
          </a:blip>
          <a:srcRect/>
          <a:stretch>
            <a:fillRect/>
          </a:stretch>
        </p:blipFill>
        <p:spPr bwMode="auto">
          <a:xfrm>
            <a:off x="2286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602" name="Straight Connector 5">
            <a:extLst>
              <a:ext uri="{FF2B5EF4-FFF2-40B4-BE49-F238E27FC236}">
                <a16:creationId xmlns:a16="http://schemas.microsoft.com/office/drawing/2014/main" id="{305D2E46-4D7D-4B30-A6B6-4B761746538E}"/>
              </a:ext>
            </a:extLst>
          </p:cNvPr>
          <p:cNvCxnSpPr>
            <a:cxnSpLocks noChangeShapeType="1"/>
          </p:cNvCxnSpPr>
          <p:nvPr/>
        </p:nvCxnSpPr>
        <p:spPr bwMode="auto">
          <a:xfrm rot="5460000" flipH="1" flipV="1">
            <a:off x="3454400" y="2743200"/>
            <a:ext cx="1371600" cy="762000"/>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cxnSp>
        <p:nvCxnSpPr>
          <p:cNvPr id="25603" name="Straight Connector 9">
            <a:extLst>
              <a:ext uri="{FF2B5EF4-FFF2-40B4-BE49-F238E27FC236}">
                <a16:creationId xmlns:a16="http://schemas.microsoft.com/office/drawing/2014/main" id="{29DFAF1E-FD91-4488-877A-0E3FD1A361C1}"/>
              </a:ext>
            </a:extLst>
          </p:cNvPr>
          <p:cNvCxnSpPr>
            <a:cxnSpLocks noChangeShapeType="1"/>
          </p:cNvCxnSpPr>
          <p:nvPr/>
        </p:nvCxnSpPr>
        <p:spPr bwMode="auto">
          <a:xfrm rot="5220000" flipH="1" flipV="1">
            <a:off x="4597400" y="1447800"/>
            <a:ext cx="838200" cy="685800"/>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sp>
        <p:nvSpPr>
          <p:cNvPr id="25604" name="Text Box 6">
            <a:extLst>
              <a:ext uri="{FF2B5EF4-FFF2-40B4-BE49-F238E27FC236}">
                <a16:creationId xmlns:a16="http://schemas.microsoft.com/office/drawing/2014/main" id="{9933EF73-F4B8-4325-9630-340AF1962B21}"/>
              </a:ext>
            </a:extLst>
          </p:cNvPr>
          <p:cNvSpPr txBox="1">
            <a:spLocks noChangeArrowheads="1"/>
          </p:cNvSpPr>
          <p:nvPr/>
        </p:nvSpPr>
        <p:spPr bwMode="auto">
          <a:xfrm>
            <a:off x="2819400" y="37338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FF00"/>
                </a:solidFill>
                <a:latin typeface="Arial" panose="020B0604020202020204" pitchFamily="34" charset="0"/>
              </a:rPr>
              <a:t>venus</a:t>
            </a:r>
            <a:endParaRPr lang="en-US" altLang="en-US" sz="1800">
              <a:solidFill>
                <a:srgbClr val="FFFF00"/>
              </a:solidFill>
            </a:endParaRPr>
          </a:p>
        </p:txBody>
      </p:sp>
      <p:sp>
        <p:nvSpPr>
          <p:cNvPr id="25605" name="Text Box 6">
            <a:extLst>
              <a:ext uri="{FF2B5EF4-FFF2-40B4-BE49-F238E27FC236}">
                <a16:creationId xmlns:a16="http://schemas.microsoft.com/office/drawing/2014/main" id="{583D0B74-276C-4E91-863E-246563904E58}"/>
              </a:ext>
            </a:extLst>
          </p:cNvPr>
          <p:cNvSpPr txBox="1">
            <a:spLocks noChangeArrowheads="1"/>
          </p:cNvSpPr>
          <p:nvPr/>
        </p:nvSpPr>
        <p:spPr bwMode="auto">
          <a:xfrm>
            <a:off x="3810000" y="2057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FF00"/>
                </a:solidFill>
                <a:latin typeface="Arial" panose="020B0604020202020204" pitchFamily="34" charset="0"/>
              </a:rPr>
              <a:t>mars</a:t>
            </a:r>
            <a:endParaRPr lang="en-US" altLang="en-US" sz="1800">
              <a:solidFill>
                <a:srgbClr val="FFFF00"/>
              </a:solidFill>
            </a:endParaRPr>
          </a:p>
        </p:txBody>
      </p:sp>
      <p:sp>
        <p:nvSpPr>
          <p:cNvPr id="25606" name="Text Box 6">
            <a:extLst>
              <a:ext uri="{FF2B5EF4-FFF2-40B4-BE49-F238E27FC236}">
                <a16:creationId xmlns:a16="http://schemas.microsoft.com/office/drawing/2014/main" id="{3A61327D-3E2E-4EB9-B52B-4928102CFA67}"/>
              </a:ext>
            </a:extLst>
          </p:cNvPr>
          <p:cNvSpPr txBox="1">
            <a:spLocks noChangeArrowheads="1"/>
          </p:cNvSpPr>
          <p:nvPr/>
        </p:nvSpPr>
        <p:spPr bwMode="auto">
          <a:xfrm>
            <a:off x="4419600" y="10668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FF00"/>
                </a:solidFill>
                <a:latin typeface="Arial" panose="020B0604020202020204" pitchFamily="34" charset="0"/>
              </a:rPr>
              <a:t>saturn</a:t>
            </a:r>
            <a:endParaRPr lang="en-US" altLang="en-US" sz="1800">
              <a:solidFill>
                <a:srgbClr val="FFFF00"/>
              </a:solidFill>
            </a:endParaRPr>
          </a:p>
        </p:txBody>
      </p:sp>
      <p:cxnSp>
        <p:nvCxnSpPr>
          <p:cNvPr id="25607" name="Straight Arrow Connector 17">
            <a:extLst>
              <a:ext uri="{FF2B5EF4-FFF2-40B4-BE49-F238E27FC236}">
                <a16:creationId xmlns:a16="http://schemas.microsoft.com/office/drawing/2014/main" id="{29BEB5EB-CD8F-4304-BF96-D9FC7B07125A}"/>
              </a:ext>
            </a:extLst>
          </p:cNvPr>
          <p:cNvCxnSpPr>
            <a:cxnSpLocks noChangeShapeType="1"/>
          </p:cNvCxnSpPr>
          <p:nvPr/>
        </p:nvCxnSpPr>
        <p:spPr bwMode="auto">
          <a:xfrm rot="5520000">
            <a:off x="5435600" y="762000"/>
            <a:ext cx="457200" cy="304800"/>
          </a:xfrm>
          <a:prstGeom prst="straightConnector1">
            <a:avLst/>
          </a:prstGeom>
          <a:noFill/>
          <a:ln w="25400">
            <a:solidFill>
              <a:schemeClr val="bg1"/>
            </a:solidFill>
            <a:round/>
            <a:headEnd/>
            <a:tailEnd type="arrow" w="med" len="med"/>
          </a:ln>
          <a:extLst>
            <a:ext uri="{909E8E84-426E-40DD-AFC4-6F175D3DCCD1}">
              <a14:hiddenFill xmlns:a14="http://schemas.microsoft.com/office/drawing/2010/main">
                <a:noFill/>
              </a14:hiddenFill>
            </a:ext>
          </a:extLst>
        </p:spPr>
      </p:cxnSp>
      <p:sp>
        <p:nvSpPr>
          <p:cNvPr id="25608" name="Oval 12">
            <a:extLst>
              <a:ext uri="{FF2B5EF4-FFF2-40B4-BE49-F238E27FC236}">
                <a16:creationId xmlns:a16="http://schemas.microsoft.com/office/drawing/2014/main" id="{17055EEC-B5CC-4C0D-BA10-448B9A941817}"/>
              </a:ext>
            </a:extLst>
          </p:cNvPr>
          <p:cNvSpPr>
            <a:spLocks noChangeArrowheads="1"/>
          </p:cNvSpPr>
          <p:nvPr/>
        </p:nvSpPr>
        <p:spPr bwMode="auto">
          <a:xfrm>
            <a:off x="2514600" y="5486400"/>
            <a:ext cx="533400" cy="533400"/>
          </a:xfrm>
          <a:prstGeom prst="ellipse">
            <a:avLst/>
          </a:prstGeom>
          <a:noFill/>
          <a:ln w="28575">
            <a:solidFill>
              <a:srgbClr val="FFFF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5609" name="Text Box 6">
            <a:extLst>
              <a:ext uri="{FF2B5EF4-FFF2-40B4-BE49-F238E27FC236}">
                <a16:creationId xmlns:a16="http://schemas.microsoft.com/office/drawing/2014/main" id="{39DB7408-55F1-4C31-AE8B-4901B3EE19BD}"/>
              </a:ext>
            </a:extLst>
          </p:cNvPr>
          <p:cNvSpPr txBox="1">
            <a:spLocks noChangeArrowheads="1"/>
          </p:cNvSpPr>
          <p:nvPr/>
        </p:nvSpPr>
        <p:spPr bwMode="auto">
          <a:xfrm>
            <a:off x="3124200" y="55626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FF00"/>
                </a:solidFill>
                <a:latin typeface="Arial" panose="020B0604020202020204" pitchFamily="34" charset="0"/>
              </a:rPr>
              <a:t>Sun</a:t>
            </a:r>
            <a:endParaRPr lang="en-US" altLang="en-US" sz="1800">
              <a:solidFill>
                <a:srgbClr val="FFFF00"/>
              </a:solidFill>
            </a:endParaRPr>
          </a:p>
        </p:txBody>
      </p:sp>
      <p:cxnSp>
        <p:nvCxnSpPr>
          <p:cNvPr id="25610" name="Straight Connector 5">
            <a:extLst>
              <a:ext uri="{FF2B5EF4-FFF2-40B4-BE49-F238E27FC236}">
                <a16:creationId xmlns:a16="http://schemas.microsoft.com/office/drawing/2014/main" id="{5BBD9BEF-6380-4498-8B5C-16D544AA329E}"/>
              </a:ext>
            </a:extLst>
          </p:cNvPr>
          <p:cNvCxnSpPr>
            <a:cxnSpLocks noChangeShapeType="1"/>
          </p:cNvCxnSpPr>
          <p:nvPr/>
        </p:nvCxnSpPr>
        <p:spPr bwMode="auto">
          <a:xfrm rot="5460000" flipH="1" flipV="1">
            <a:off x="2593975" y="4406900"/>
            <a:ext cx="1371600" cy="635000"/>
          </a:xfrm>
          <a:prstGeom prst="line">
            <a:avLst/>
          </a:prstGeom>
          <a:noFill/>
          <a:ln w="22225">
            <a:solidFill>
              <a:schemeClr val="bg1"/>
            </a:solidFill>
            <a:prstDash val="lgDash"/>
            <a:round/>
            <a:headEnd/>
            <a:tailEnd/>
          </a:ln>
          <a:extLst>
            <a:ext uri="{909E8E84-426E-40DD-AFC4-6F175D3DCCD1}">
              <a14:hiddenFill xmlns:a14="http://schemas.microsoft.com/office/drawing/2010/main">
                <a:noFill/>
              </a14:hiddenFill>
            </a:ext>
          </a:extLst>
        </p:spPr>
      </p:cxnSp>
      <p:cxnSp>
        <p:nvCxnSpPr>
          <p:cNvPr id="25611" name="Straight Connector 5">
            <a:extLst>
              <a:ext uri="{FF2B5EF4-FFF2-40B4-BE49-F238E27FC236}">
                <a16:creationId xmlns:a16="http://schemas.microsoft.com/office/drawing/2014/main" id="{B02BA9E3-AC64-43C1-80F5-76E94000E6C4}"/>
              </a:ext>
            </a:extLst>
          </p:cNvPr>
          <p:cNvCxnSpPr>
            <a:cxnSpLocks noChangeShapeType="1"/>
          </p:cNvCxnSpPr>
          <p:nvPr/>
        </p:nvCxnSpPr>
        <p:spPr bwMode="auto">
          <a:xfrm rot="5460000" flipH="1" flipV="1">
            <a:off x="3085306" y="4229894"/>
            <a:ext cx="712788" cy="330200"/>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sp>
        <p:nvSpPr>
          <p:cNvPr id="25612" name="Text Box 6">
            <a:extLst>
              <a:ext uri="{FF2B5EF4-FFF2-40B4-BE49-F238E27FC236}">
                <a16:creationId xmlns:a16="http://schemas.microsoft.com/office/drawing/2014/main" id="{5A7401D1-0942-4804-8E95-F5C0A8E547EE}"/>
              </a:ext>
            </a:extLst>
          </p:cNvPr>
          <p:cNvSpPr txBox="1">
            <a:spLocks noChangeArrowheads="1"/>
          </p:cNvSpPr>
          <p:nvPr/>
        </p:nvSpPr>
        <p:spPr bwMode="auto">
          <a:xfrm>
            <a:off x="0" y="5857875"/>
            <a:ext cx="2286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800">
                <a:solidFill>
                  <a:schemeClr val="bg1"/>
                </a:solidFill>
                <a:latin typeface="Arial" panose="020B0604020202020204" pitchFamily="34" charset="0"/>
              </a:rPr>
              <a:t>Sun, planets look as if they</a:t>
            </a:r>
            <a:r>
              <a:rPr lang="ja-JP" altLang="en-US" sz="1800">
                <a:solidFill>
                  <a:schemeClr val="bg1"/>
                </a:solidFill>
                <a:latin typeface="Arial" panose="020B0604020202020204" pitchFamily="34" charset="0"/>
              </a:rPr>
              <a:t>’</a:t>
            </a:r>
            <a:r>
              <a:rPr lang="en-US" altLang="ja-JP" sz="1800">
                <a:solidFill>
                  <a:schemeClr val="bg1"/>
                </a:solidFill>
                <a:latin typeface="Arial" panose="020B0604020202020204" pitchFamily="34" charset="0"/>
              </a:rPr>
              <a:t>re in a gentle arc — the ecliptic</a:t>
            </a:r>
            <a:endParaRPr lang="en-US" altLang="en-US" sz="1800">
              <a:solidFill>
                <a:schemeClr val="bg1"/>
              </a:solidFill>
            </a:endParaRPr>
          </a:p>
        </p:txBody>
      </p:sp>
      <p:sp>
        <p:nvSpPr>
          <p:cNvPr id="25613" name="Text Box 6">
            <a:extLst>
              <a:ext uri="{FF2B5EF4-FFF2-40B4-BE49-F238E27FC236}">
                <a16:creationId xmlns:a16="http://schemas.microsoft.com/office/drawing/2014/main" id="{3335591D-F6EE-411E-8A66-FCF41488ECE3}"/>
              </a:ext>
            </a:extLst>
          </p:cNvPr>
          <p:cNvSpPr txBox="1">
            <a:spLocks noChangeArrowheads="1"/>
          </p:cNvSpPr>
          <p:nvPr/>
        </p:nvSpPr>
        <p:spPr bwMode="auto">
          <a:xfrm>
            <a:off x="7315200" y="4724400"/>
            <a:ext cx="1295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400">
                <a:solidFill>
                  <a:srgbClr val="FF1B19"/>
                </a:solidFill>
                <a:latin typeface="Arial" panose="020B0604020202020204" pitchFamily="34" charset="0"/>
              </a:rPr>
              <a:t>horizon</a:t>
            </a:r>
            <a:endParaRPr lang="en-US" altLang="en-US" sz="1400">
              <a:solidFill>
                <a:srgbClr val="FF1B19"/>
              </a:solidFill>
            </a:endParaRPr>
          </a:p>
        </p:txBody>
      </p:sp>
      <p:cxnSp>
        <p:nvCxnSpPr>
          <p:cNvPr id="25614" name="Straight Arrow Connector 18">
            <a:extLst>
              <a:ext uri="{FF2B5EF4-FFF2-40B4-BE49-F238E27FC236}">
                <a16:creationId xmlns:a16="http://schemas.microsoft.com/office/drawing/2014/main" id="{06AE75E3-020B-4259-A96A-5838FABB86C7}"/>
              </a:ext>
            </a:extLst>
          </p:cNvPr>
          <p:cNvCxnSpPr>
            <a:cxnSpLocks noChangeShapeType="1"/>
          </p:cNvCxnSpPr>
          <p:nvPr/>
        </p:nvCxnSpPr>
        <p:spPr bwMode="auto">
          <a:xfrm rot="10800000">
            <a:off x="6858000" y="4953000"/>
            <a:ext cx="685800" cy="1588"/>
          </a:xfrm>
          <a:prstGeom prst="straightConnector1">
            <a:avLst/>
          </a:prstGeom>
          <a:noFill/>
          <a:ln w="19050">
            <a:solidFill>
              <a:srgbClr val="FF1B19"/>
            </a:solidFill>
            <a:round/>
            <a:headEnd/>
            <a:tailEnd type="arrow" w="med" len="med"/>
          </a:ln>
          <a:extLst>
            <a:ext uri="{909E8E84-426E-40DD-AFC4-6F175D3DCCD1}">
              <a14:hiddenFill xmlns:a14="http://schemas.microsoft.com/office/drawing/2010/main">
                <a:noFill/>
              </a14:hiddenFill>
            </a:ext>
          </a:extLst>
        </p:spPr>
      </p:cxnSp>
      <p:sp>
        <p:nvSpPr>
          <p:cNvPr id="25615" name="Rectangle 19">
            <a:extLst>
              <a:ext uri="{FF2B5EF4-FFF2-40B4-BE49-F238E27FC236}">
                <a16:creationId xmlns:a16="http://schemas.microsoft.com/office/drawing/2014/main" id="{7B7926C6-FB7B-43B7-B5A4-B69AACA27FD4}"/>
              </a:ext>
            </a:extLst>
          </p:cNvPr>
          <p:cNvSpPr>
            <a:spLocks noChangeArrowheads="1"/>
          </p:cNvSpPr>
          <p:nvPr/>
        </p:nvSpPr>
        <p:spPr bwMode="auto">
          <a:xfrm>
            <a:off x="2286000" y="25400"/>
            <a:ext cx="4572000" cy="680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5616" name="Text Box 6">
            <a:extLst>
              <a:ext uri="{FF2B5EF4-FFF2-40B4-BE49-F238E27FC236}">
                <a16:creationId xmlns:a16="http://schemas.microsoft.com/office/drawing/2014/main" id="{3D7F5494-B331-4B74-B809-FB2AAF38B111}"/>
              </a:ext>
            </a:extLst>
          </p:cNvPr>
          <p:cNvSpPr txBox="1">
            <a:spLocks noChangeArrowheads="1"/>
          </p:cNvSpPr>
          <p:nvPr/>
        </p:nvSpPr>
        <p:spPr bwMode="auto">
          <a:xfrm>
            <a:off x="5943600" y="381000"/>
            <a:ext cx="1447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chemeClr val="bg1"/>
                </a:solidFill>
                <a:latin typeface="Arial" panose="020B0604020202020204" pitchFamily="34" charset="0"/>
              </a:rPr>
              <a:t>ecliptic </a:t>
            </a:r>
          </a:p>
        </p:txBody>
      </p:sp>
      <p:grpSp>
        <p:nvGrpSpPr>
          <p:cNvPr id="25617" name="Group 17">
            <a:extLst>
              <a:ext uri="{FF2B5EF4-FFF2-40B4-BE49-F238E27FC236}">
                <a16:creationId xmlns:a16="http://schemas.microsoft.com/office/drawing/2014/main" id="{B3C40353-8711-4C84-AAE9-8A2F1B1BB635}"/>
              </a:ext>
            </a:extLst>
          </p:cNvPr>
          <p:cNvGrpSpPr>
            <a:grpSpLocks/>
          </p:cNvGrpSpPr>
          <p:nvPr/>
        </p:nvGrpSpPr>
        <p:grpSpPr bwMode="auto">
          <a:xfrm>
            <a:off x="6477000" y="5791200"/>
            <a:ext cx="254000" cy="533400"/>
            <a:chOff x="7683180" y="5791200"/>
            <a:chExt cx="253577" cy="533399"/>
          </a:xfrm>
        </p:grpSpPr>
        <p:sp>
          <p:nvSpPr>
            <p:cNvPr id="25618" name="Line 16">
              <a:extLst>
                <a:ext uri="{FF2B5EF4-FFF2-40B4-BE49-F238E27FC236}">
                  <a16:creationId xmlns:a16="http://schemas.microsoft.com/office/drawing/2014/main" id="{C0C222FF-473C-40AC-BF29-19C43A4D2C8A}"/>
                </a:ext>
              </a:extLst>
            </p:cNvPr>
            <p:cNvSpPr>
              <a:spLocks noChangeShapeType="1"/>
            </p:cNvSpPr>
            <p:nvPr/>
          </p:nvSpPr>
          <p:spPr bwMode="auto">
            <a:xfrm flipH="1">
              <a:off x="7830077" y="5983224"/>
              <a:ext cx="0" cy="234696"/>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9" name="Line 17">
              <a:extLst>
                <a:ext uri="{FF2B5EF4-FFF2-40B4-BE49-F238E27FC236}">
                  <a16:creationId xmlns:a16="http://schemas.microsoft.com/office/drawing/2014/main" id="{9DAA7BD4-91A8-416B-811F-1ED3E32469D4}"/>
                </a:ext>
              </a:extLst>
            </p:cNvPr>
            <p:cNvSpPr>
              <a:spLocks noChangeShapeType="1"/>
            </p:cNvSpPr>
            <p:nvPr/>
          </p:nvSpPr>
          <p:spPr bwMode="auto">
            <a:xfrm flipH="1">
              <a:off x="7830077" y="6025896"/>
              <a:ext cx="106680" cy="64008"/>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0" name="Line 18">
              <a:extLst>
                <a:ext uri="{FF2B5EF4-FFF2-40B4-BE49-F238E27FC236}">
                  <a16:creationId xmlns:a16="http://schemas.microsoft.com/office/drawing/2014/main" id="{466E6E14-3A9B-4C43-813A-09186C55D276}"/>
                </a:ext>
              </a:extLst>
            </p:cNvPr>
            <p:cNvSpPr>
              <a:spLocks noChangeShapeType="1"/>
            </p:cNvSpPr>
            <p:nvPr/>
          </p:nvSpPr>
          <p:spPr bwMode="auto">
            <a:xfrm flipH="1" flipV="1">
              <a:off x="7723398" y="6004560"/>
              <a:ext cx="106680" cy="85344"/>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1" name="Line 19">
              <a:extLst>
                <a:ext uri="{FF2B5EF4-FFF2-40B4-BE49-F238E27FC236}">
                  <a16:creationId xmlns:a16="http://schemas.microsoft.com/office/drawing/2014/main" id="{37F5BBAA-6AEF-4B9C-B41F-B27591EEF762}"/>
                </a:ext>
              </a:extLst>
            </p:cNvPr>
            <p:cNvSpPr>
              <a:spLocks noChangeShapeType="1"/>
            </p:cNvSpPr>
            <p:nvPr/>
          </p:nvSpPr>
          <p:spPr bwMode="auto">
            <a:xfrm>
              <a:off x="7830077" y="6217919"/>
              <a:ext cx="42672" cy="106680"/>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2" name="Line 20">
              <a:extLst>
                <a:ext uri="{FF2B5EF4-FFF2-40B4-BE49-F238E27FC236}">
                  <a16:creationId xmlns:a16="http://schemas.microsoft.com/office/drawing/2014/main" id="{16E69030-298C-45E5-8BF6-4950DADA21D4}"/>
                </a:ext>
              </a:extLst>
            </p:cNvPr>
            <p:cNvSpPr>
              <a:spLocks noChangeShapeType="1"/>
            </p:cNvSpPr>
            <p:nvPr/>
          </p:nvSpPr>
          <p:spPr bwMode="auto">
            <a:xfrm flipV="1">
              <a:off x="7872749" y="6303263"/>
              <a:ext cx="42672" cy="21336"/>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3" name="Line 21">
              <a:extLst>
                <a:ext uri="{FF2B5EF4-FFF2-40B4-BE49-F238E27FC236}">
                  <a16:creationId xmlns:a16="http://schemas.microsoft.com/office/drawing/2014/main" id="{CF8E7429-B4A1-46EF-9242-DA442FA041ED}"/>
                </a:ext>
              </a:extLst>
            </p:cNvPr>
            <p:cNvSpPr>
              <a:spLocks noChangeShapeType="1"/>
            </p:cNvSpPr>
            <p:nvPr/>
          </p:nvSpPr>
          <p:spPr bwMode="auto">
            <a:xfrm flipH="1">
              <a:off x="7766070" y="6217919"/>
              <a:ext cx="64008" cy="106680"/>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4" name="Line 22">
              <a:extLst>
                <a:ext uri="{FF2B5EF4-FFF2-40B4-BE49-F238E27FC236}">
                  <a16:creationId xmlns:a16="http://schemas.microsoft.com/office/drawing/2014/main" id="{ED630DFB-0548-40D0-AF98-466DA5C38ED6}"/>
                </a:ext>
              </a:extLst>
            </p:cNvPr>
            <p:cNvSpPr>
              <a:spLocks noChangeShapeType="1"/>
            </p:cNvSpPr>
            <p:nvPr/>
          </p:nvSpPr>
          <p:spPr bwMode="auto">
            <a:xfrm flipH="1">
              <a:off x="7723398" y="6324599"/>
              <a:ext cx="42672" cy="0"/>
            </a:xfrm>
            <a:prstGeom prst="line">
              <a:avLst/>
            </a:prstGeom>
            <a:noFill/>
            <a:ln w="1587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5" name="Oval 24">
              <a:extLst>
                <a:ext uri="{FF2B5EF4-FFF2-40B4-BE49-F238E27FC236}">
                  <a16:creationId xmlns:a16="http://schemas.microsoft.com/office/drawing/2014/main" id="{BAC55D2A-368C-4881-A748-A9F37AF7D32D}"/>
                </a:ext>
              </a:extLst>
            </p:cNvPr>
            <p:cNvSpPr>
              <a:spLocks noChangeArrowheads="1"/>
            </p:cNvSpPr>
            <p:nvPr/>
          </p:nvSpPr>
          <p:spPr bwMode="auto">
            <a:xfrm flipH="1">
              <a:off x="7744734" y="5791200"/>
              <a:ext cx="170687" cy="192024"/>
            </a:xfrm>
            <a:prstGeom prst="ellipse">
              <a:avLst/>
            </a:prstGeom>
            <a:noFill/>
            <a:ln w="15875">
              <a:solidFill>
                <a:srgbClr val="FF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5626" name="Line 25">
              <a:extLst>
                <a:ext uri="{FF2B5EF4-FFF2-40B4-BE49-F238E27FC236}">
                  <a16:creationId xmlns:a16="http://schemas.microsoft.com/office/drawing/2014/main" id="{6546D4D6-CBD5-4AEF-954E-104A400444CB}"/>
                </a:ext>
              </a:extLst>
            </p:cNvPr>
            <p:cNvSpPr>
              <a:spLocks noChangeShapeType="1"/>
            </p:cNvSpPr>
            <p:nvPr/>
          </p:nvSpPr>
          <p:spPr bwMode="auto">
            <a:xfrm rot="1080000" flipH="1" flipV="1">
              <a:off x="7683180" y="5847928"/>
              <a:ext cx="55753" cy="0"/>
            </a:xfrm>
            <a:prstGeom prst="line">
              <a:avLst/>
            </a:prstGeom>
            <a:noFill/>
            <a:ln w="34925">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27" name="Oval 26">
              <a:extLst>
                <a:ext uri="{FF2B5EF4-FFF2-40B4-BE49-F238E27FC236}">
                  <a16:creationId xmlns:a16="http://schemas.microsoft.com/office/drawing/2014/main" id="{6542D8CF-CB25-4B5A-BA3B-1B88CA941171}"/>
                </a:ext>
              </a:extLst>
            </p:cNvPr>
            <p:cNvSpPr>
              <a:spLocks noChangeArrowheads="1"/>
            </p:cNvSpPr>
            <p:nvPr/>
          </p:nvSpPr>
          <p:spPr bwMode="auto">
            <a:xfrm flipH="1">
              <a:off x="7787406" y="5855208"/>
              <a:ext cx="21336" cy="21336"/>
            </a:xfrm>
            <a:prstGeom prst="ellipse">
              <a:avLst/>
            </a:prstGeom>
            <a:solidFill>
              <a:srgbClr val="FF00FF"/>
            </a:solidFill>
            <a:ln w="9525">
              <a:solidFill>
                <a:srgbClr val="FF00FF"/>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descr="amv.jpg">
            <a:extLst>
              <a:ext uri="{FF2B5EF4-FFF2-40B4-BE49-F238E27FC236}">
                <a16:creationId xmlns:a16="http://schemas.microsoft.com/office/drawing/2014/main" id="{1D6A204A-C08D-4CDD-B296-25E978CCDD46}"/>
              </a:ext>
            </a:extLst>
          </p:cNvPr>
          <p:cNvPicPr>
            <a:picLocks noChangeAspect="1"/>
          </p:cNvPicPr>
          <p:nvPr/>
        </p:nvPicPr>
        <p:blipFill>
          <a:blip r:embed="rId2">
            <a:extLst>
              <a:ext uri="{28A0092B-C50C-407E-A947-70E740481C1C}">
                <a14:useLocalDpi xmlns:a14="http://schemas.microsoft.com/office/drawing/2010/main" val="0"/>
              </a:ext>
            </a:extLst>
          </a:blip>
          <a:srcRect t="1765"/>
          <a:stretch>
            <a:fillRect/>
          </a:stretch>
        </p:blipFill>
        <p:spPr bwMode="auto">
          <a:xfrm>
            <a:off x="2438400" y="1219200"/>
            <a:ext cx="4419600"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Rectangle 4">
            <a:extLst>
              <a:ext uri="{FF2B5EF4-FFF2-40B4-BE49-F238E27FC236}">
                <a16:creationId xmlns:a16="http://schemas.microsoft.com/office/drawing/2014/main" id="{7897D59F-08E9-442B-BE48-471841DAC105}"/>
              </a:ext>
            </a:extLst>
          </p:cNvPr>
          <p:cNvSpPr>
            <a:spLocks noChangeArrowheads="1"/>
          </p:cNvSpPr>
          <p:nvPr/>
        </p:nvSpPr>
        <p:spPr bwMode="auto">
          <a:xfrm>
            <a:off x="914400" y="5791200"/>
            <a:ext cx="7162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2000">
                <a:solidFill>
                  <a:srgbClr val="FFFF00"/>
                </a:solidFill>
                <a:latin typeface="Arial" panose="020B0604020202020204" pitchFamily="34" charset="0"/>
                <a:cs typeface="Arial" panose="020B0604020202020204" pitchFamily="34" charset="0"/>
              </a:rPr>
              <a:t>there are more than just planets and Sun in the Solar System in the ecliptic plane</a:t>
            </a:r>
            <a:r>
              <a:rPr lang="en-US" altLang="en-US" sz="2000" b="1">
                <a:solidFill>
                  <a:schemeClr val="bg1"/>
                </a:solidFill>
                <a:latin typeface="Arial" panose="020B0604020202020204" pitchFamily="34" charset="0"/>
                <a:cs typeface="Arial" panose="020B0604020202020204" pitchFamily="34" charset="0"/>
              </a:rPr>
              <a:t>  </a:t>
            </a:r>
            <a:r>
              <a:rPr lang="en-US" altLang="en-US" sz="2000">
                <a:solidFill>
                  <a:srgbClr val="FFFF00"/>
                </a:solidFill>
                <a:latin typeface="Arial" panose="020B0604020202020204" pitchFamily="34" charset="0"/>
                <a:cs typeface="Arial" panose="020B0604020202020204" pitchFamily="34" charset="0"/>
              </a:rPr>
              <a:t>— </a:t>
            </a:r>
            <a:r>
              <a:rPr lang="en-US" altLang="en-US" sz="2000">
                <a:solidFill>
                  <a:schemeClr val="bg1"/>
                </a:solidFill>
                <a:latin typeface="Arial" panose="020B0604020202020204" pitchFamily="34" charset="0"/>
                <a:cs typeface="Arial" panose="020B0604020202020204" pitchFamily="34" charset="0"/>
              </a:rPr>
              <a:t>the </a:t>
            </a:r>
            <a:r>
              <a:rPr lang="en-US" altLang="en-US" sz="2000" b="1">
                <a:solidFill>
                  <a:schemeClr val="bg1"/>
                </a:solidFill>
                <a:latin typeface="Arial" panose="020B0604020202020204" pitchFamily="34" charset="0"/>
                <a:cs typeface="Arial" panose="020B0604020202020204" pitchFamily="34" charset="0"/>
              </a:rPr>
              <a:t>ASTEROID BELT</a:t>
            </a:r>
            <a:endParaRPr lang="en-US" altLang="en-US" sz="2000" b="1">
              <a:solidFill>
                <a:schemeClr val="bg1"/>
              </a:solidFill>
              <a:cs typeface="Arial" panose="020B0604020202020204" pitchFamily="34" charset="0"/>
            </a:endParaRPr>
          </a:p>
        </p:txBody>
      </p:sp>
      <p:pic>
        <p:nvPicPr>
          <p:cNvPr id="27651" name="Picture 3" descr="amv.jpg">
            <a:extLst>
              <a:ext uri="{FF2B5EF4-FFF2-40B4-BE49-F238E27FC236}">
                <a16:creationId xmlns:a16="http://schemas.microsoft.com/office/drawing/2014/main" id="{E1EC69D7-4B6E-4450-A91D-CF1416CF331E}"/>
              </a:ext>
            </a:extLst>
          </p:cNvPr>
          <p:cNvPicPr>
            <a:picLocks noChangeAspect="1"/>
          </p:cNvPicPr>
          <p:nvPr/>
        </p:nvPicPr>
        <p:blipFill>
          <a:blip r:embed="rId2">
            <a:extLst>
              <a:ext uri="{28A0092B-C50C-407E-A947-70E740481C1C}">
                <a14:useLocalDpi xmlns:a14="http://schemas.microsoft.com/office/drawing/2010/main" val="0"/>
              </a:ext>
            </a:extLst>
          </a:blip>
          <a:srcRect t="1765" r="82759" b="94704"/>
          <a:stretch>
            <a:fillRect/>
          </a:stretch>
        </p:blipFill>
        <p:spPr bwMode="auto">
          <a:xfrm>
            <a:off x="2438400" y="1371600"/>
            <a:ext cx="1371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6" descr="amv.jpg">
            <a:extLst>
              <a:ext uri="{FF2B5EF4-FFF2-40B4-BE49-F238E27FC236}">
                <a16:creationId xmlns:a16="http://schemas.microsoft.com/office/drawing/2014/main" id="{1A5B8F54-5311-40F2-B8A0-87E5E462174E}"/>
              </a:ext>
            </a:extLst>
          </p:cNvPr>
          <p:cNvPicPr>
            <a:picLocks noChangeAspect="1"/>
          </p:cNvPicPr>
          <p:nvPr/>
        </p:nvPicPr>
        <p:blipFill>
          <a:blip r:embed="rId2">
            <a:extLst>
              <a:ext uri="{28A0092B-C50C-407E-A947-70E740481C1C}">
                <a14:useLocalDpi xmlns:a14="http://schemas.microsoft.com/office/drawing/2010/main" val="0"/>
              </a:ext>
            </a:extLst>
          </a:blip>
          <a:srcRect t="1765" r="82759" b="94704"/>
          <a:stretch>
            <a:fillRect/>
          </a:stretch>
        </p:blipFill>
        <p:spPr bwMode="auto">
          <a:xfrm>
            <a:off x="2438400" y="1524000"/>
            <a:ext cx="762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 Box 6">
            <a:extLst>
              <a:ext uri="{FF2B5EF4-FFF2-40B4-BE49-F238E27FC236}">
                <a16:creationId xmlns:a16="http://schemas.microsoft.com/office/drawing/2014/main" id="{C5594BF9-499E-416D-9ACC-40E2C8016DA4}"/>
              </a:ext>
            </a:extLst>
          </p:cNvPr>
          <p:cNvSpPr txBox="1">
            <a:spLocks noChangeArrowheads="1"/>
          </p:cNvSpPr>
          <p:nvPr/>
        </p:nvSpPr>
        <p:spPr bwMode="auto">
          <a:xfrm>
            <a:off x="2514600" y="1295400"/>
            <a:ext cx="167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b="1">
                <a:solidFill>
                  <a:schemeClr val="bg1"/>
                </a:solidFill>
                <a:latin typeface="Arial" panose="020B0604020202020204" pitchFamily="34" charset="0"/>
              </a:rPr>
              <a:t>Asteroid Belt</a:t>
            </a:r>
            <a:endParaRPr lang="en-US" altLang="en-US" sz="1800" b="1">
              <a:solidFill>
                <a:schemeClr val="bg1"/>
              </a:solidFill>
            </a:endParaRPr>
          </a:p>
        </p:txBody>
      </p:sp>
      <p:cxnSp>
        <p:nvCxnSpPr>
          <p:cNvPr id="27654" name="Straight Connector 9">
            <a:extLst>
              <a:ext uri="{FF2B5EF4-FFF2-40B4-BE49-F238E27FC236}">
                <a16:creationId xmlns:a16="http://schemas.microsoft.com/office/drawing/2014/main" id="{62105379-38F4-4EE3-8017-C230AB1B8247}"/>
              </a:ext>
            </a:extLst>
          </p:cNvPr>
          <p:cNvCxnSpPr>
            <a:cxnSpLocks noChangeShapeType="1"/>
          </p:cNvCxnSpPr>
          <p:nvPr/>
        </p:nvCxnSpPr>
        <p:spPr bwMode="auto">
          <a:xfrm rot="10620000">
            <a:off x="3200400" y="1638300"/>
            <a:ext cx="1143000" cy="723900"/>
          </a:xfrm>
          <a:prstGeom prst="line">
            <a:avLst/>
          </a:prstGeom>
          <a:noFill/>
          <a:ln w="34925">
            <a:solidFill>
              <a:srgbClr val="FFFFFF"/>
            </a:solidFill>
            <a:round/>
            <a:headEnd/>
            <a:tailEnd/>
          </a:ln>
          <a:extLst>
            <a:ext uri="{909E8E84-426E-40DD-AFC4-6F175D3DCCD1}">
              <a14:hiddenFill xmlns:a14="http://schemas.microsoft.com/office/drawing/2010/main">
                <a:noFill/>
              </a14:hiddenFill>
            </a:ext>
          </a:extLst>
        </p:spPr>
      </p:cxn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asteroidbelt_map.gif">
            <a:extLst>
              <a:ext uri="{FF2B5EF4-FFF2-40B4-BE49-F238E27FC236}">
                <a16:creationId xmlns:a16="http://schemas.microsoft.com/office/drawing/2014/main" id="{25B2C7F7-D579-4CEB-ADCE-65A234121D5A}"/>
              </a:ext>
            </a:extLst>
          </p:cNvPr>
          <p:cNvPicPr>
            <a:picLocks noChangeAspect="1"/>
          </p:cNvPicPr>
          <p:nvPr/>
        </p:nvPicPr>
        <p:blipFill>
          <a:blip r:embed="rId2">
            <a:extLst>
              <a:ext uri="{28A0092B-C50C-407E-A947-70E740481C1C}">
                <a14:useLocalDpi xmlns:a14="http://schemas.microsoft.com/office/drawing/2010/main" val="0"/>
              </a:ext>
            </a:extLst>
          </a:blip>
          <a:srcRect r="25117" b="60645"/>
          <a:stretch>
            <a:fillRect/>
          </a:stretch>
        </p:blipFill>
        <p:spPr bwMode="auto">
          <a:xfrm>
            <a:off x="400050" y="1066800"/>
            <a:ext cx="8253413"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4" name="Rectangle 11">
            <a:extLst>
              <a:ext uri="{FF2B5EF4-FFF2-40B4-BE49-F238E27FC236}">
                <a16:creationId xmlns:a16="http://schemas.microsoft.com/office/drawing/2014/main" id="{315BECEA-9517-4498-BD0F-080E15F96054}"/>
              </a:ext>
            </a:extLst>
          </p:cNvPr>
          <p:cNvSpPr>
            <a:spLocks noChangeArrowheads="1"/>
          </p:cNvSpPr>
          <p:nvPr/>
        </p:nvSpPr>
        <p:spPr bwMode="auto">
          <a:xfrm>
            <a:off x="0" y="1651000"/>
            <a:ext cx="2857500" cy="390525"/>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28675" name="Picture 12" descr="asteroidbelt_map.gif">
            <a:extLst>
              <a:ext uri="{FF2B5EF4-FFF2-40B4-BE49-F238E27FC236}">
                <a16:creationId xmlns:a16="http://schemas.microsoft.com/office/drawing/2014/main" id="{FFB96DFF-2090-4AEF-934D-092955681013}"/>
              </a:ext>
            </a:extLst>
          </p:cNvPr>
          <p:cNvPicPr>
            <a:picLocks noChangeAspect="1"/>
          </p:cNvPicPr>
          <p:nvPr/>
        </p:nvPicPr>
        <p:blipFill>
          <a:blip r:embed="rId2">
            <a:extLst>
              <a:ext uri="{28A0092B-C50C-407E-A947-70E740481C1C}">
                <a14:useLocalDpi xmlns:a14="http://schemas.microsoft.com/office/drawing/2010/main" val="0"/>
              </a:ext>
            </a:extLst>
          </a:blip>
          <a:srcRect l="9901" t="25806" r="46228" b="72903"/>
          <a:stretch>
            <a:fillRect/>
          </a:stretch>
        </p:blipFill>
        <p:spPr bwMode="auto">
          <a:xfrm>
            <a:off x="1530350" y="3859213"/>
            <a:ext cx="48355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13" descr="asteroidbelt_map.gif">
            <a:extLst>
              <a:ext uri="{FF2B5EF4-FFF2-40B4-BE49-F238E27FC236}">
                <a16:creationId xmlns:a16="http://schemas.microsoft.com/office/drawing/2014/main" id="{8986F181-E609-45A4-BF2E-62D5D48276D4}"/>
              </a:ext>
            </a:extLst>
          </p:cNvPr>
          <p:cNvPicPr>
            <a:picLocks noChangeAspect="1"/>
          </p:cNvPicPr>
          <p:nvPr/>
        </p:nvPicPr>
        <p:blipFill>
          <a:blip r:embed="rId2">
            <a:extLst>
              <a:ext uri="{28A0092B-C50C-407E-A947-70E740481C1C}">
                <a14:useLocalDpi xmlns:a14="http://schemas.microsoft.com/office/drawing/2010/main" val="0"/>
              </a:ext>
            </a:extLst>
          </a:blip>
          <a:srcRect l="9901" t="25806" r="46228" b="72903"/>
          <a:stretch>
            <a:fillRect/>
          </a:stretch>
        </p:blipFill>
        <p:spPr bwMode="auto">
          <a:xfrm>
            <a:off x="1790700" y="3989388"/>
            <a:ext cx="4835525"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8677" name="Straight Connector 24">
            <a:extLst>
              <a:ext uri="{FF2B5EF4-FFF2-40B4-BE49-F238E27FC236}">
                <a16:creationId xmlns:a16="http://schemas.microsoft.com/office/drawing/2014/main" id="{7CDA7CF3-AEBC-4540-BA22-E720DA30FB8C}"/>
              </a:ext>
            </a:extLst>
          </p:cNvPr>
          <p:cNvCxnSpPr>
            <a:cxnSpLocks noChangeShapeType="1"/>
          </p:cNvCxnSpPr>
          <p:nvPr/>
        </p:nvCxnSpPr>
        <p:spPr bwMode="auto">
          <a:xfrm rot="16200000" flipH="1">
            <a:off x="1358900" y="4305300"/>
            <a:ext cx="914400" cy="68580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cxnSp>
      <p:cxnSp>
        <p:nvCxnSpPr>
          <p:cNvPr id="28678" name="Straight Connector 26">
            <a:extLst>
              <a:ext uri="{FF2B5EF4-FFF2-40B4-BE49-F238E27FC236}">
                <a16:creationId xmlns:a16="http://schemas.microsoft.com/office/drawing/2014/main" id="{5CD99701-D113-4012-8AA2-6AA35D13465C}"/>
              </a:ext>
            </a:extLst>
          </p:cNvPr>
          <p:cNvCxnSpPr>
            <a:cxnSpLocks noChangeShapeType="1"/>
          </p:cNvCxnSpPr>
          <p:nvPr/>
        </p:nvCxnSpPr>
        <p:spPr bwMode="auto">
          <a:xfrm rot="5400000">
            <a:off x="7048500" y="4191000"/>
            <a:ext cx="990600" cy="838200"/>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cxnSp>
      <p:sp>
        <p:nvSpPr>
          <p:cNvPr id="28679" name="Rectangle 4">
            <a:extLst>
              <a:ext uri="{FF2B5EF4-FFF2-40B4-BE49-F238E27FC236}">
                <a16:creationId xmlns:a16="http://schemas.microsoft.com/office/drawing/2014/main" id="{AEDFBA1F-808A-451D-AE2C-25222E9AEC9D}"/>
              </a:ext>
            </a:extLst>
          </p:cNvPr>
          <p:cNvSpPr>
            <a:spLocks noChangeArrowheads="1"/>
          </p:cNvSpPr>
          <p:nvPr/>
        </p:nvSpPr>
        <p:spPr bwMode="auto">
          <a:xfrm>
            <a:off x="495300" y="5486400"/>
            <a:ext cx="83248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2000">
                <a:solidFill>
                  <a:srgbClr val="FFFF00"/>
                </a:solidFill>
                <a:latin typeface="Arial" panose="020B0604020202020204" pitchFamily="34" charset="0"/>
                <a:cs typeface="Arial" panose="020B0604020202020204" pitchFamily="34" charset="0"/>
              </a:rPr>
              <a:t>Thousands of asteroids (rocks) — rubble from failed planets</a:t>
            </a:r>
          </a:p>
          <a:p>
            <a:pPr algn="ctr"/>
            <a:endParaRPr lang="en-US" altLang="en-US" sz="2000">
              <a:solidFill>
                <a:srgbClr val="FFFF00"/>
              </a:solidFill>
              <a:latin typeface="Arial" panose="020B0604020202020204" pitchFamily="34" charset="0"/>
              <a:cs typeface="Arial" panose="020B0604020202020204" pitchFamily="34" charset="0"/>
            </a:endParaRPr>
          </a:p>
          <a:p>
            <a:pPr algn="ctr"/>
            <a:r>
              <a:rPr lang="en-US" altLang="en-US" sz="2000">
                <a:solidFill>
                  <a:srgbClr val="FFFF00"/>
                </a:solidFill>
                <a:latin typeface="Arial" panose="020B0604020202020204" pitchFamily="34" charset="0"/>
                <a:cs typeface="Arial" panose="020B0604020202020204" pitchFamily="34" charset="0"/>
              </a:rPr>
              <a:t>Asteroids that wander to inner Solar System pose great danger to Earth</a:t>
            </a:r>
            <a:endParaRPr lang="en-US" altLang="en-US" sz="2000">
              <a:solidFill>
                <a:srgbClr val="FFFF00"/>
              </a:solidFill>
              <a:cs typeface="Arial" panose="020B0604020202020204" pitchFamily="34" charset="0"/>
            </a:endParaRPr>
          </a:p>
        </p:txBody>
      </p:sp>
      <p:cxnSp>
        <p:nvCxnSpPr>
          <p:cNvPr id="28680" name="Straight Arrow Connector 29">
            <a:extLst>
              <a:ext uri="{FF2B5EF4-FFF2-40B4-BE49-F238E27FC236}">
                <a16:creationId xmlns:a16="http://schemas.microsoft.com/office/drawing/2014/main" id="{72E72B0B-8129-491E-9E7F-BCECD7455546}"/>
              </a:ext>
            </a:extLst>
          </p:cNvPr>
          <p:cNvCxnSpPr>
            <a:cxnSpLocks noChangeShapeType="1"/>
          </p:cNvCxnSpPr>
          <p:nvPr/>
        </p:nvCxnSpPr>
        <p:spPr bwMode="auto">
          <a:xfrm flipV="1">
            <a:off x="1066800" y="3276600"/>
            <a:ext cx="1752600" cy="1524000"/>
          </a:xfrm>
          <a:prstGeom prst="straightConnector1">
            <a:avLst/>
          </a:prstGeom>
          <a:noFill/>
          <a:ln w="31750">
            <a:solidFill>
              <a:schemeClr val="bg1"/>
            </a:solidFill>
            <a:round/>
            <a:headEnd/>
            <a:tailEnd type="arrow" w="med" len="med"/>
          </a:ln>
          <a:extLst>
            <a:ext uri="{909E8E84-426E-40DD-AFC4-6F175D3DCCD1}">
              <a14:hiddenFill xmlns:a14="http://schemas.microsoft.com/office/drawing/2010/main">
                <a:noFill/>
              </a14:hiddenFill>
            </a:ext>
          </a:extLst>
        </p:spPr>
      </p:cxnSp>
      <p:sp>
        <p:nvSpPr>
          <p:cNvPr id="28681" name="Text Box 6">
            <a:extLst>
              <a:ext uri="{FF2B5EF4-FFF2-40B4-BE49-F238E27FC236}">
                <a16:creationId xmlns:a16="http://schemas.microsoft.com/office/drawing/2014/main" id="{2044327E-857F-4024-8A46-AC550714FFB3}"/>
              </a:ext>
            </a:extLst>
          </p:cNvPr>
          <p:cNvSpPr txBox="1">
            <a:spLocks noChangeArrowheads="1"/>
          </p:cNvSpPr>
          <p:nvPr/>
        </p:nvSpPr>
        <p:spPr bwMode="auto">
          <a:xfrm>
            <a:off x="304800" y="4800600"/>
            <a:ext cx="1981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b="1">
                <a:solidFill>
                  <a:srgbClr val="FFFFFF"/>
                </a:solidFill>
                <a:latin typeface="Arial" panose="020B0604020202020204" pitchFamily="34" charset="0"/>
              </a:rPr>
              <a:t>Asteroid Belt</a:t>
            </a:r>
            <a:endParaRPr lang="en-US" altLang="en-US" sz="2000" b="1">
              <a:solidFill>
                <a:srgbClr val="FFFFFF"/>
              </a:solidFill>
            </a:endParaRPr>
          </a:p>
        </p:txBody>
      </p:sp>
      <p:cxnSp>
        <p:nvCxnSpPr>
          <p:cNvPr id="28682" name="Straight Arrow Connector 31">
            <a:extLst>
              <a:ext uri="{FF2B5EF4-FFF2-40B4-BE49-F238E27FC236}">
                <a16:creationId xmlns:a16="http://schemas.microsoft.com/office/drawing/2014/main" id="{7636624A-F59E-4B54-BF58-33121630FB98}"/>
              </a:ext>
            </a:extLst>
          </p:cNvPr>
          <p:cNvCxnSpPr>
            <a:cxnSpLocks noChangeShapeType="1"/>
          </p:cNvCxnSpPr>
          <p:nvPr/>
        </p:nvCxnSpPr>
        <p:spPr bwMode="auto">
          <a:xfrm flipV="1">
            <a:off x="1066800" y="3962400"/>
            <a:ext cx="2590800" cy="838200"/>
          </a:xfrm>
          <a:prstGeom prst="straightConnector1">
            <a:avLst/>
          </a:prstGeom>
          <a:noFill/>
          <a:ln w="31750">
            <a:solidFill>
              <a:schemeClr val="bg1"/>
            </a:solidFill>
            <a:round/>
            <a:headEnd/>
            <a:tailEnd type="arrow" w="med" len="med"/>
          </a:ln>
          <a:extLst>
            <a:ext uri="{909E8E84-426E-40DD-AFC4-6F175D3DCCD1}">
              <a14:hiddenFill xmlns:a14="http://schemas.microsoft.com/office/drawing/2010/main">
                <a:noFill/>
              </a14:hiddenFill>
            </a:ext>
          </a:extLst>
        </p:spPr>
      </p:cxnSp>
      <p:cxnSp>
        <p:nvCxnSpPr>
          <p:cNvPr id="28683" name="Straight Arrow Connector 12">
            <a:extLst>
              <a:ext uri="{FF2B5EF4-FFF2-40B4-BE49-F238E27FC236}">
                <a16:creationId xmlns:a16="http://schemas.microsoft.com/office/drawing/2014/main" id="{078FAC11-E7BE-4B34-B6D3-CFA1AF619BC8}"/>
              </a:ext>
            </a:extLst>
          </p:cNvPr>
          <p:cNvCxnSpPr>
            <a:cxnSpLocks noChangeShapeType="1"/>
          </p:cNvCxnSpPr>
          <p:nvPr/>
        </p:nvCxnSpPr>
        <p:spPr bwMode="auto">
          <a:xfrm>
            <a:off x="4876800" y="2971800"/>
            <a:ext cx="3200400" cy="914400"/>
          </a:xfrm>
          <a:prstGeom prst="straightConnector1">
            <a:avLst/>
          </a:prstGeom>
          <a:noFill/>
          <a:ln w="25400">
            <a:solidFill>
              <a:srgbClr val="FF0000"/>
            </a:solidFill>
            <a:prstDash val="dash"/>
            <a:round/>
            <a:headEnd type="arrow" w="med" len="med"/>
            <a:tailEnd type="arrow" w="med" len="med"/>
          </a:ln>
          <a:extLst>
            <a:ext uri="{909E8E84-426E-40DD-AFC4-6F175D3DCCD1}">
              <a14:hiddenFill xmlns:a14="http://schemas.microsoft.com/office/drawing/2010/main">
                <a:noFill/>
              </a14:hiddenFill>
            </a:ext>
          </a:extLst>
        </p:spPr>
      </p:cxnSp>
      <p:sp>
        <p:nvSpPr>
          <p:cNvPr id="28684" name="Text Box 6">
            <a:extLst>
              <a:ext uri="{FF2B5EF4-FFF2-40B4-BE49-F238E27FC236}">
                <a16:creationId xmlns:a16="http://schemas.microsoft.com/office/drawing/2014/main" id="{FE3AEC9C-FD3E-4F09-9045-347FA4629D28}"/>
              </a:ext>
            </a:extLst>
          </p:cNvPr>
          <p:cNvSpPr txBox="1">
            <a:spLocks noChangeArrowheads="1"/>
          </p:cNvSpPr>
          <p:nvPr/>
        </p:nvSpPr>
        <p:spPr bwMode="auto">
          <a:xfrm>
            <a:off x="8153400" y="3810000"/>
            <a:ext cx="990600" cy="3381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600">
                <a:solidFill>
                  <a:srgbClr val="FF1B19"/>
                </a:solidFill>
                <a:latin typeface="Arial" panose="020B0604020202020204" pitchFamily="34" charset="0"/>
              </a:rPr>
              <a:t>5.3 (AU)</a:t>
            </a:r>
            <a:endParaRPr lang="en-US" altLang="en-US" sz="1600">
              <a:solidFill>
                <a:srgbClr val="FF1B19"/>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descr="Asteroid belt Dawn.jpg">
            <a:extLst>
              <a:ext uri="{FF2B5EF4-FFF2-40B4-BE49-F238E27FC236}">
                <a16:creationId xmlns:a16="http://schemas.microsoft.com/office/drawing/2014/main" id="{2DD34298-E618-434C-940D-9A2B4571DC2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19200"/>
            <a:ext cx="58705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8" name="Rectangle 4">
            <a:extLst>
              <a:ext uri="{FF2B5EF4-FFF2-40B4-BE49-F238E27FC236}">
                <a16:creationId xmlns:a16="http://schemas.microsoft.com/office/drawing/2014/main" id="{4FDD0CED-DBEA-4F4C-8BA8-DDD5206A0216}"/>
              </a:ext>
            </a:extLst>
          </p:cNvPr>
          <p:cNvSpPr>
            <a:spLocks noChangeArrowheads="1"/>
          </p:cNvSpPr>
          <p:nvPr/>
        </p:nvSpPr>
        <p:spPr bwMode="auto">
          <a:xfrm>
            <a:off x="2366963" y="5486400"/>
            <a:ext cx="45831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000">
                <a:solidFill>
                  <a:srgbClr val="FFFFFF"/>
                </a:solidFill>
                <a:latin typeface="Arial" panose="020B0604020202020204" pitchFamily="34" charset="0"/>
                <a:cs typeface="Arial" panose="020B0604020202020204" pitchFamily="34" charset="0"/>
              </a:rPr>
              <a:t>Ceres </a:t>
            </a:r>
            <a:r>
              <a:rPr lang="en-US" altLang="en-US" sz="2000">
                <a:solidFill>
                  <a:srgbClr val="FFFF00"/>
                </a:solidFill>
                <a:latin typeface="Arial" panose="020B0604020202020204" pitchFamily="34" charset="0"/>
                <a:cs typeface="Arial" panose="020B0604020202020204" pitchFamily="34" charset="0"/>
              </a:rPr>
              <a:t>(900 km) and </a:t>
            </a:r>
            <a:r>
              <a:rPr lang="en-US" altLang="en-US" sz="2000">
                <a:solidFill>
                  <a:srgbClr val="FFFFFF"/>
                </a:solidFill>
                <a:latin typeface="Arial" panose="020B0604020202020204" pitchFamily="34" charset="0"/>
                <a:cs typeface="Arial" panose="020B0604020202020204" pitchFamily="34" charset="0"/>
              </a:rPr>
              <a:t>Vesta </a:t>
            </a:r>
            <a:r>
              <a:rPr lang="en-US" altLang="en-US" sz="2000">
                <a:solidFill>
                  <a:srgbClr val="FFFF00"/>
                </a:solidFill>
                <a:latin typeface="Arial" panose="020B0604020202020204" pitchFamily="34" charset="0"/>
                <a:cs typeface="Arial" panose="020B0604020202020204" pitchFamily="34" charset="0"/>
              </a:rPr>
              <a:t>(400 km) — </a:t>
            </a:r>
          </a:p>
          <a:p>
            <a:endParaRPr lang="en-US" altLang="en-US" sz="2000">
              <a:solidFill>
                <a:srgbClr val="FFFF00"/>
              </a:solidFill>
              <a:latin typeface="Arial" panose="020B0604020202020204" pitchFamily="34" charset="0"/>
              <a:cs typeface="Arial" panose="020B0604020202020204" pitchFamily="34" charset="0"/>
            </a:endParaRPr>
          </a:p>
          <a:p>
            <a:r>
              <a:rPr lang="en-US" altLang="en-US" sz="2000">
                <a:solidFill>
                  <a:srgbClr val="FFFF00"/>
                </a:solidFill>
                <a:latin typeface="Arial" panose="020B0604020202020204" pitchFamily="34" charset="0"/>
                <a:cs typeface="Arial" panose="020B0604020202020204" pitchFamily="34" charset="0"/>
              </a:rPr>
              <a:t>others asteroids from  &lt; 1 m to 100 km</a:t>
            </a:r>
            <a:endParaRPr lang="en-US" altLang="en-US" sz="2000">
              <a:solidFill>
                <a:srgbClr val="FFFF00"/>
              </a:solidFill>
              <a:cs typeface="Arial" panose="020B0604020202020204" pitchFamily="34" charset="0"/>
            </a:endParaRPr>
          </a:p>
        </p:txBody>
      </p:sp>
      <p:sp>
        <p:nvSpPr>
          <p:cNvPr id="29699" name="Rectangle 5">
            <a:extLst>
              <a:ext uri="{FF2B5EF4-FFF2-40B4-BE49-F238E27FC236}">
                <a16:creationId xmlns:a16="http://schemas.microsoft.com/office/drawing/2014/main" id="{1A070A5A-642D-403C-B954-75562327F2A0}"/>
              </a:ext>
            </a:extLst>
          </p:cNvPr>
          <p:cNvSpPr>
            <a:spLocks noChangeArrowheads="1"/>
          </p:cNvSpPr>
          <p:nvPr/>
        </p:nvSpPr>
        <p:spPr bwMode="auto">
          <a:xfrm>
            <a:off x="5449888" y="1752600"/>
            <a:ext cx="6461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200">
                <a:solidFill>
                  <a:srgbClr val="EEB12D"/>
                </a:solidFill>
                <a:latin typeface="Arial" panose="020B0604020202020204" pitchFamily="34" charset="0"/>
                <a:cs typeface="Arial" panose="020B0604020202020204" pitchFamily="34" charset="0"/>
              </a:rPr>
              <a:t>Jupiter</a:t>
            </a:r>
            <a:endParaRPr lang="en-US" altLang="en-US" sz="1200">
              <a:solidFill>
                <a:srgbClr val="EEB12D"/>
              </a:solidFill>
              <a:cs typeface="Arial" panose="020B0604020202020204" pitchFamily="34" charset="0"/>
            </a:endParaRPr>
          </a:p>
        </p:txBody>
      </p:sp>
      <p:sp>
        <p:nvSpPr>
          <p:cNvPr id="29700" name="Rectangle 6">
            <a:extLst>
              <a:ext uri="{FF2B5EF4-FFF2-40B4-BE49-F238E27FC236}">
                <a16:creationId xmlns:a16="http://schemas.microsoft.com/office/drawing/2014/main" id="{EC05802A-B650-49AE-B40C-7731CEE8FEA1}"/>
              </a:ext>
            </a:extLst>
          </p:cNvPr>
          <p:cNvSpPr>
            <a:spLocks noChangeArrowheads="1"/>
          </p:cNvSpPr>
          <p:nvPr/>
        </p:nvSpPr>
        <p:spPr bwMode="auto">
          <a:xfrm>
            <a:off x="4575175" y="2743200"/>
            <a:ext cx="5302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200">
                <a:solidFill>
                  <a:srgbClr val="EEB12D"/>
                </a:solidFill>
                <a:latin typeface="Arial" panose="020B0604020202020204" pitchFamily="34" charset="0"/>
                <a:cs typeface="Arial" panose="020B0604020202020204" pitchFamily="34" charset="0"/>
              </a:rPr>
              <a:t>Mars</a:t>
            </a:r>
            <a:endParaRPr lang="en-US" altLang="en-US" sz="1200">
              <a:solidFill>
                <a:srgbClr val="EEB12D"/>
              </a:solidFill>
              <a:cs typeface="Arial" panose="020B0604020202020204" pitchFamily="34" charset="0"/>
            </a:endParaRPr>
          </a:p>
        </p:txBody>
      </p:sp>
      <p:sp>
        <p:nvSpPr>
          <p:cNvPr id="29701" name="Rectangle 4">
            <a:extLst>
              <a:ext uri="{FF2B5EF4-FFF2-40B4-BE49-F238E27FC236}">
                <a16:creationId xmlns:a16="http://schemas.microsoft.com/office/drawing/2014/main" id="{3B0CC301-9C54-46D1-ADB4-C3A57E76ABDE}"/>
              </a:ext>
            </a:extLst>
          </p:cNvPr>
          <p:cNvSpPr>
            <a:spLocks noChangeArrowheads="1"/>
          </p:cNvSpPr>
          <p:nvPr/>
        </p:nvSpPr>
        <p:spPr bwMode="auto">
          <a:xfrm>
            <a:off x="3071813" y="457200"/>
            <a:ext cx="34782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2000">
                <a:solidFill>
                  <a:srgbClr val="FFFF00"/>
                </a:solidFill>
                <a:latin typeface="Arial" panose="020B0604020202020204" pitchFamily="34" charset="0"/>
                <a:cs typeface="Arial" panose="020B0604020202020204" pitchFamily="34" charset="0"/>
              </a:rPr>
              <a:t>NASA missions arrival dates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778476" y="41232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1" name="Group 19">
            <a:extLst>
              <a:ext uri="{FF2B5EF4-FFF2-40B4-BE49-F238E27FC236}">
                <a16:creationId xmlns:a16="http://schemas.microsoft.com/office/drawing/2014/main" id="{69E5B22E-542C-4758-BEC5-A251F62DC255}"/>
              </a:ext>
            </a:extLst>
          </p:cNvPr>
          <p:cNvGrpSpPr>
            <a:grpSpLocks/>
          </p:cNvGrpSpPr>
          <p:nvPr/>
        </p:nvGrpSpPr>
        <p:grpSpPr bwMode="auto">
          <a:xfrm>
            <a:off x="762000" y="838200"/>
            <a:ext cx="8167688" cy="5334000"/>
            <a:chOff x="762000" y="381000"/>
            <a:chExt cx="8167403" cy="5334000"/>
          </a:xfrm>
        </p:grpSpPr>
        <p:pic>
          <p:nvPicPr>
            <p:cNvPr id="30738" name="Picture 1" descr="fig3.jpg">
              <a:extLst>
                <a:ext uri="{FF2B5EF4-FFF2-40B4-BE49-F238E27FC236}">
                  <a16:creationId xmlns:a16="http://schemas.microsoft.com/office/drawing/2014/main" id="{5C7BE97B-621E-4C13-A1B7-32B487214CEC}"/>
                </a:ext>
              </a:extLst>
            </p:cNvPr>
            <p:cNvPicPr>
              <a:picLocks noChangeAspect="1"/>
            </p:cNvPicPr>
            <p:nvPr/>
          </p:nvPicPr>
          <p:blipFill>
            <a:blip r:embed="rId2">
              <a:extLst>
                <a:ext uri="{28A0092B-C50C-407E-A947-70E740481C1C}">
                  <a14:useLocalDpi xmlns:a14="http://schemas.microsoft.com/office/drawing/2010/main" val="0"/>
                </a:ext>
              </a:extLst>
            </a:blip>
            <a:srcRect l="5505" t="13675" r="1834" b="10968"/>
            <a:stretch>
              <a:fillRect/>
            </a:stretch>
          </p:blipFill>
          <p:spPr bwMode="auto">
            <a:xfrm>
              <a:off x="762000" y="730770"/>
              <a:ext cx="7696200" cy="410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9" name="Rectangle 4">
              <a:extLst>
                <a:ext uri="{FF2B5EF4-FFF2-40B4-BE49-F238E27FC236}">
                  <a16:creationId xmlns:a16="http://schemas.microsoft.com/office/drawing/2014/main" id="{AC8F5A7E-1FCF-4DB8-B3B0-C08C5DC1353C}"/>
                </a:ext>
              </a:extLst>
            </p:cNvPr>
            <p:cNvSpPr>
              <a:spLocks noChangeArrowheads="1"/>
            </p:cNvSpPr>
            <p:nvPr/>
          </p:nvSpPr>
          <p:spPr bwMode="auto">
            <a:xfrm>
              <a:off x="7391400" y="4519951"/>
              <a:ext cx="1066800" cy="524656"/>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740" name="Rectangle 6">
              <a:extLst>
                <a:ext uri="{FF2B5EF4-FFF2-40B4-BE49-F238E27FC236}">
                  <a16:creationId xmlns:a16="http://schemas.microsoft.com/office/drawing/2014/main" id="{4299EA74-11FC-491C-BAB7-C0897E322475}"/>
                </a:ext>
              </a:extLst>
            </p:cNvPr>
            <p:cNvSpPr>
              <a:spLocks noChangeArrowheads="1"/>
            </p:cNvSpPr>
            <p:nvPr/>
          </p:nvSpPr>
          <p:spPr bwMode="auto">
            <a:xfrm rot="735221">
              <a:off x="7010400" y="381000"/>
              <a:ext cx="1524000" cy="524656"/>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30741" name="Picture 7" descr="fig3.jpg">
              <a:extLst>
                <a:ext uri="{FF2B5EF4-FFF2-40B4-BE49-F238E27FC236}">
                  <a16:creationId xmlns:a16="http://schemas.microsoft.com/office/drawing/2014/main" id="{92897373-D2F1-402B-88B5-0CC15F65810B}"/>
                </a:ext>
              </a:extLst>
            </p:cNvPr>
            <p:cNvPicPr>
              <a:picLocks noChangeAspect="1"/>
            </p:cNvPicPr>
            <p:nvPr/>
          </p:nvPicPr>
          <p:blipFill>
            <a:blip r:embed="rId2">
              <a:extLst>
                <a:ext uri="{28A0092B-C50C-407E-A947-70E740481C1C}">
                  <a14:useLocalDpi xmlns:a14="http://schemas.microsoft.com/office/drawing/2010/main" val="0"/>
                </a:ext>
              </a:extLst>
            </a:blip>
            <a:srcRect l="16434" t="13675" r="1834" b="76704"/>
            <a:stretch>
              <a:fillRect/>
            </a:stretch>
          </p:blipFill>
          <p:spPr bwMode="auto">
            <a:xfrm rot="-10620000">
              <a:off x="2140913" y="4843780"/>
              <a:ext cx="6788490" cy="52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2" name="Rectangle 8">
              <a:extLst>
                <a:ext uri="{FF2B5EF4-FFF2-40B4-BE49-F238E27FC236}">
                  <a16:creationId xmlns:a16="http://schemas.microsoft.com/office/drawing/2014/main" id="{FB0D4CFC-5438-41B4-BE0F-E3A022D4A421}"/>
                </a:ext>
              </a:extLst>
            </p:cNvPr>
            <p:cNvSpPr>
              <a:spLocks noChangeArrowheads="1"/>
            </p:cNvSpPr>
            <p:nvPr/>
          </p:nvSpPr>
          <p:spPr bwMode="auto">
            <a:xfrm rot="346702">
              <a:off x="2133600" y="5020376"/>
              <a:ext cx="1447800" cy="437213"/>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743" name="Rectangle 10">
              <a:extLst>
                <a:ext uri="{FF2B5EF4-FFF2-40B4-BE49-F238E27FC236}">
                  <a16:creationId xmlns:a16="http://schemas.microsoft.com/office/drawing/2014/main" id="{5F0BC11A-F7AE-4144-B0F2-DFE835DAD732}"/>
                </a:ext>
              </a:extLst>
            </p:cNvPr>
            <p:cNvSpPr>
              <a:spLocks noChangeArrowheads="1"/>
            </p:cNvSpPr>
            <p:nvPr/>
          </p:nvSpPr>
          <p:spPr bwMode="auto">
            <a:xfrm>
              <a:off x="6594243" y="5190344"/>
              <a:ext cx="656214" cy="524656"/>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30744" name="Picture 9" descr="fig3.jpg">
              <a:extLst>
                <a:ext uri="{FF2B5EF4-FFF2-40B4-BE49-F238E27FC236}">
                  <a16:creationId xmlns:a16="http://schemas.microsoft.com/office/drawing/2014/main" id="{C0AC868B-151F-4D91-A0F0-F29C1D94CC32}"/>
                </a:ext>
              </a:extLst>
            </p:cNvPr>
            <p:cNvPicPr>
              <a:picLocks noChangeAspect="1"/>
            </p:cNvPicPr>
            <p:nvPr/>
          </p:nvPicPr>
          <p:blipFill>
            <a:blip r:embed="rId2">
              <a:extLst>
                <a:ext uri="{28A0092B-C50C-407E-A947-70E740481C1C}">
                  <a14:useLocalDpi xmlns:a14="http://schemas.microsoft.com/office/drawing/2010/main" val="0"/>
                </a:ext>
              </a:extLst>
            </a:blip>
            <a:srcRect l="48596" t="13675" r="43979" b="76704"/>
            <a:stretch>
              <a:fillRect/>
            </a:stretch>
          </p:blipFill>
          <p:spPr bwMode="auto">
            <a:xfrm rot="-10680000">
              <a:off x="6130163" y="4854702"/>
              <a:ext cx="619575" cy="527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722" name="Group 13">
            <a:extLst>
              <a:ext uri="{FF2B5EF4-FFF2-40B4-BE49-F238E27FC236}">
                <a16:creationId xmlns:a16="http://schemas.microsoft.com/office/drawing/2014/main" id="{B3848D85-9C2B-4A57-AD38-BEC0E8EF5A73}"/>
              </a:ext>
            </a:extLst>
          </p:cNvPr>
          <p:cNvGrpSpPr>
            <a:grpSpLocks/>
          </p:cNvGrpSpPr>
          <p:nvPr/>
        </p:nvGrpSpPr>
        <p:grpSpPr bwMode="auto">
          <a:xfrm>
            <a:off x="0" y="5715000"/>
            <a:ext cx="6705600" cy="1066800"/>
            <a:chOff x="228600" y="5715000"/>
            <a:chExt cx="6553200" cy="1066800"/>
          </a:xfrm>
        </p:grpSpPr>
        <p:pic>
          <p:nvPicPr>
            <p:cNvPr id="30735" name="Picture 3" descr="fig3.jpg">
              <a:extLst>
                <a:ext uri="{FF2B5EF4-FFF2-40B4-BE49-F238E27FC236}">
                  <a16:creationId xmlns:a16="http://schemas.microsoft.com/office/drawing/2014/main" id="{D6AFDC88-BBFB-4A08-BA53-66BE81FB2A3F}"/>
                </a:ext>
              </a:extLst>
            </p:cNvPr>
            <p:cNvPicPr>
              <a:picLocks noChangeAspect="1"/>
            </p:cNvPicPr>
            <p:nvPr/>
          </p:nvPicPr>
          <p:blipFill>
            <a:blip r:embed="rId2">
              <a:extLst>
                <a:ext uri="{28A0092B-C50C-407E-A947-70E740481C1C}">
                  <a14:useLocalDpi xmlns:a14="http://schemas.microsoft.com/office/drawing/2010/main" val="0"/>
                </a:ext>
              </a:extLst>
            </a:blip>
            <a:srcRect l="23854" t="82619" r="1834"/>
            <a:stretch>
              <a:fillRect/>
            </a:stretch>
          </p:blipFill>
          <p:spPr bwMode="auto">
            <a:xfrm>
              <a:off x="254298" y="5879592"/>
              <a:ext cx="6248400" cy="826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6" name="Rectangle 11">
              <a:extLst>
                <a:ext uri="{FF2B5EF4-FFF2-40B4-BE49-F238E27FC236}">
                  <a16:creationId xmlns:a16="http://schemas.microsoft.com/office/drawing/2014/main" id="{14712305-2421-40AF-93BA-481B10F147A6}"/>
                </a:ext>
              </a:extLst>
            </p:cNvPr>
            <p:cNvSpPr>
              <a:spLocks noChangeArrowheads="1"/>
            </p:cNvSpPr>
            <p:nvPr/>
          </p:nvSpPr>
          <p:spPr bwMode="auto">
            <a:xfrm>
              <a:off x="228600" y="5715000"/>
              <a:ext cx="5181600" cy="5334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737" name="Rectangle 12">
              <a:extLst>
                <a:ext uri="{FF2B5EF4-FFF2-40B4-BE49-F238E27FC236}">
                  <a16:creationId xmlns:a16="http://schemas.microsoft.com/office/drawing/2014/main" id="{C6AD673E-D551-46C5-9605-2E79B620A747}"/>
                </a:ext>
              </a:extLst>
            </p:cNvPr>
            <p:cNvSpPr>
              <a:spLocks noChangeArrowheads="1"/>
            </p:cNvSpPr>
            <p:nvPr/>
          </p:nvSpPr>
          <p:spPr bwMode="auto">
            <a:xfrm>
              <a:off x="6019800" y="6477000"/>
              <a:ext cx="762000" cy="3048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sp>
        <p:nvSpPr>
          <p:cNvPr id="30723" name="Text Box 6">
            <a:extLst>
              <a:ext uri="{FF2B5EF4-FFF2-40B4-BE49-F238E27FC236}">
                <a16:creationId xmlns:a16="http://schemas.microsoft.com/office/drawing/2014/main" id="{D5F3E397-5E0F-46CF-BEA0-8740A545A861}"/>
              </a:ext>
            </a:extLst>
          </p:cNvPr>
          <p:cNvSpPr txBox="1">
            <a:spLocks noChangeArrowheads="1"/>
          </p:cNvSpPr>
          <p:nvPr/>
        </p:nvSpPr>
        <p:spPr bwMode="auto">
          <a:xfrm>
            <a:off x="3429000" y="2209800"/>
            <a:ext cx="1371600" cy="3079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b="1">
                <a:solidFill>
                  <a:schemeClr val="bg1"/>
                </a:solidFill>
                <a:latin typeface="Arial" panose="020B0604020202020204" pitchFamily="34" charset="0"/>
              </a:rPr>
              <a:t>Asteroid Belt</a:t>
            </a:r>
            <a:endParaRPr lang="en-US" altLang="en-US" sz="1400" b="1">
              <a:solidFill>
                <a:schemeClr val="bg1"/>
              </a:solidFill>
            </a:endParaRPr>
          </a:p>
        </p:txBody>
      </p:sp>
      <p:cxnSp>
        <p:nvCxnSpPr>
          <p:cNvPr id="30724" name="Straight Arrow Connector 15">
            <a:extLst>
              <a:ext uri="{FF2B5EF4-FFF2-40B4-BE49-F238E27FC236}">
                <a16:creationId xmlns:a16="http://schemas.microsoft.com/office/drawing/2014/main" id="{ECA3CC64-5627-44CD-8C3C-6917AF74B208}"/>
              </a:ext>
            </a:extLst>
          </p:cNvPr>
          <p:cNvCxnSpPr>
            <a:cxnSpLocks noChangeShapeType="1"/>
          </p:cNvCxnSpPr>
          <p:nvPr/>
        </p:nvCxnSpPr>
        <p:spPr bwMode="auto">
          <a:xfrm rot="16320000" flipH="1">
            <a:off x="4051300" y="2743200"/>
            <a:ext cx="762000" cy="457200"/>
          </a:xfrm>
          <a:prstGeom prst="straightConnector1">
            <a:avLst/>
          </a:prstGeom>
          <a:noFill/>
          <a:ln w="34925">
            <a:solidFill>
              <a:schemeClr val="bg1"/>
            </a:solidFill>
            <a:round/>
            <a:headEnd/>
            <a:tailEnd type="arrow" w="med" len="med"/>
          </a:ln>
          <a:extLst>
            <a:ext uri="{909E8E84-426E-40DD-AFC4-6F175D3DCCD1}">
              <a14:hiddenFill xmlns:a14="http://schemas.microsoft.com/office/drawing/2010/main">
                <a:noFill/>
              </a14:hiddenFill>
            </a:ext>
          </a:extLst>
        </p:spPr>
      </p:cxnSp>
      <p:sp>
        <p:nvSpPr>
          <p:cNvPr id="30725" name="Text Box 6">
            <a:extLst>
              <a:ext uri="{FF2B5EF4-FFF2-40B4-BE49-F238E27FC236}">
                <a16:creationId xmlns:a16="http://schemas.microsoft.com/office/drawing/2014/main" id="{0580818A-442A-436F-BBCB-10E5BEFAF41C}"/>
              </a:ext>
            </a:extLst>
          </p:cNvPr>
          <p:cNvSpPr txBox="1">
            <a:spLocks noChangeArrowheads="1"/>
          </p:cNvSpPr>
          <p:nvPr/>
        </p:nvSpPr>
        <p:spPr bwMode="auto">
          <a:xfrm>
            <a:off x="6172200" y="6550025"/>
            <a:ext cx="1752600" cy="3079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FF1B19"/>
                </a:solidFill>
                <a:latin typeface="Arial" panose="020B0604020202020204" pitchFamily="34" charset="0"/>
              </a:rPr>
              <a:t>size scale  (AU)</a:t>
            </a:r>
            <a:endParaRPr lang="en-US" altLang="en-US" sz="1400">
              <a:solidFill>
                <a:srgbClr val="FF1B19"/>
              </a:solidFill>
            </a:endParaRPr>
          </a:p>
        </p:txBody>
      </p:sp>
      <p:sp>
        <p:nvSpPr>
          <p:cNvPr id="30726" name="Text Box 6">
            <a:extLst>
              <a:ext uri="{FF2B5EF4-FFF2-40B4-BE49-F238E27FC236}">
                <a16:creationId xmlns:a16="http://schemas.microsoft.com/office/drawing/2014/main" id="{22A6B8A4-DF9A-4195-B9C8-3EA8A1D0B7DF}"/>
              </a:ext>
            </a:extLst>
          </p:cNvPr>
          <p:cNvSpPr txBox="1">
            <a:spLocks noChangeArrowheads="1"/>
          </p:cNvSpPr>
          <p:nvPr/>
        </p:nvSpPr>
        <p:spPr bwMode="auto">
          <a:xfrm>
            <a:off x="5943600" y="6019800"/>
            <a:ext cx="609600" cy="3381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600">
                <a:solidFill>
                  <a:srgbClr val="FEFEC1"/>
                </a:solidFill>
                <a:latin typeface="Arial" panose="020B0604020202020204" pitchFamily="34" charset="0"/>
              </a:rPr>
              <a:t>Sun</a:t>
            </a:r>
            <a:endParaRPr lang="en-US" altLang="en-US" sz="1600">
              <a:solidFill>
                <a:srgbClr val="FEFEC1"/>
              </a:solidFill>
            </a:endParaRPr>
          </a:p>
        </p:txBody>
      </p:sp>
      <p:sp>
        <p:nvSpPr>
          <p:cNvPr id="30727" name="Text Box 6">
            <a:extLst>
              <a:ext uri="{FF2B5EF4-FFF2-40B4-BE49-F238E27FC236}">
                <a16:creationId xmlns:a16="http://schemas.microsoft.com/office/drawing/2014/main" id="{61CFDB2E-10CA-4F41-A2C9-2808B079CB5A}"/>
              </a:ext>
            </a:extLst>
          </p:cNvPr>
          <p:cNvSpPr txBox="1">
            <a:spLocks noChangeArrowheads="1"/>
          </p:cNvSpPr>
          <p:nvPr/>
        </p:nvSpPr>
        <p:spPr bwMode="auto">
          <a:xfrm>
            <a:off x="5257800" y="2540000"/>
            <a:ext cx="609600" cy="2921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600">
                <a:solidFill>
                  <a:srgbClr val="FEFEC1"/>
                </a:solidFill>
                <a:latin typeface="Arial" panose="020B0604020202020204" pitchFamily="34" charset="0"/>
              </a:rPr>
              <a:t>Sun</a:t>
            </a:r>
            <a:endParaRPr lang="en-US" altLang="en-US" sz="1600">
              <a:solidFill>
                <a:srgbClr val="FEFEC1"/>
              </a:solidFill>
            </a:endParaRPr>
          </a:p>
        </p:txBody>
      </p:sp>
      <p:cxnSp>
        <p:nvCxnSpPr>
          <p:cNvPr id="30728" name="Straight Connector 20">
            <a:extLst>
              <a:ext uri="{FF2B5EF4-FFF2-40B4-BE49-F238E27FC236}">
                <a16:creationId xmlns:a16="http://schemas.microsoft.com/office/drawing/2014/main" id="{A26A7AE2-D7BD-449E-A9A6-435E70A5CBA2}"/>
              </a:ext>
            </a:extLst>
          </p:cNvPr>
          <p:cNvCxnSpPr>
            <a:cxnSpLocks noChangeShapeType="1"/>
          </p:cNvCxnSpPr>
          <p:nvPr/>
        </p:nvCxnSpPr>
        <p:spPr bwMode="auto">
          <a:xfrm rot="16200000" flipH="1">
            <a:off x="5407819" y="2944019"/>
            <a:ext cx="627062" cy="342900"/>
          </a:xfrm>
          <a:prstGeom prst="line">
            <a:avLst/>
          </a:prstGeom>
          <a:noFill/>
          <a:ln w="15875">
            <a:solidFill>
              <a:srgbClr val="FEFCCD"/>
            </a:solidFill>
            <a:round/>
            <a:headEnd/>
            <a:tailEnd/>
          </a:ln>
          <a:extLst>
            <a:ext uri="{909E8E84-426E-40DD-AFC4-6F175D3DCCD1}">
              <a14:hiddenFill xmlns:a14="http://schemas.microsoft.com/office/drawing/2010/main">
                <a:noFill/>
              </a14:hiddenFill>
            </a:ext>
          </a:extLst>
        </p:spPr>
      </p:cxnSp>
      <p:sp>
        <p:nvSpPr>
          <p:cNvPr id="30729" name="Rectangle 20">
            <a:extLst>
              <a:ext uri="{FF2B5EF4-FFF2-40B4-BE49-F238E27FC236}">
                <a16:creationId xmlns:a16="http://schemas.microsoft.com/office/drawing/2014/main" id="{1C553698-8B1F-4FB1-80A2-CF7AB78A5800}"/>
              </a:ext>
            </a:extLst>
          </p:cNvPr>
          <p:cNvSpPr>
            <a:spLocks noChangeArrowheads="1"/>
          </p:cNvSpPr>
          <p:nvPr/>
        </p:nvSpPr>
        <p:spPr bwMode="auto">
          <a:xfrm>
            <a:off x="0" y="6629400"/>
            <a:ext cx="5956300" cy="2286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730" name="Text Box 6">
            <a:extLst>
              <a:ext uri="{FF2B5EF4-FFF2-40B4-BE49-F238E27FC236}">
                <a16:creationId xmlns:a16="http://schemas.microsoft.com/office/drawing/2014/main" id="{02F28AA9-BEB6-45D1-AE85-5DBDC06D524E}"/>
              </a:ext>
            </a:extLst>
          </p:cNvPr>
          <p:cNvSpPr txBox="1">
            <a:spLocks noChangeArrowheads="1"/>
          </p:cNvSpPr>
          <p:nvPr/>
        </p:nvSpPr>
        <p:spPr bwMode="auto">
          <a:xfrm>
            <a:off x="-76200" y="6553200"/>
            <a:ext cx="601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FF1B19"/>
                </a:solidFill>
                <a:latin typeface="Arial" panose="020B0604020202020204" pitchFamily="34" charset="0"/>
              </a:rPr>
              <a:t>30                                     19                                     9              5               1 </a:t>
            </a:r>
            <a:endParaRPr lang="en-US" altLang="en-US" sz="1400">
              <a:solidFill>
                <a:srgbClr val="FF1B19"/>
              </a:solidFill>
            </a:endParaRPr>
          </a:p>
        </p:txBody>
      </p:sp>
      <p:cxnSp>
        <p:nvCxnSpPr>
          <p:cNvPr id="30731" name="Straight Connector 24">
            <a:extLst>
              <a:ext uri="{FF2B5EF4-FFF2-40B4-BE49-F238E27FC236}">
                <a16:creationId xmlns:a16="http://schemas.microsoft.com/office/drawing/2014/main" id="{F4B14F11-5D86-420C-9650-081317FEA47C}"/>
              </a:ext>
            </a:extLst>
          </p:cNvPr>
          <p:cNvCxnSpPr>
            <a:cxnSpLocks noChangeShapeType="1"/>
          </p:cNvCxnSpPr>
          <p:nvPr/>
        </p:nvCxnSpPr>
        <p:spPr bwMode="auto">
          <a:xfrm>
            <a:off x="5562600" y="6186488"/>
            <a:ext cx="190500" cy="1587"/>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cxnSp>
      <p:cxnSp>
        <p:nvCxnSpPr>
          <p:cNvPr id="30732" name="Straight Arrow Connector 29">
            <a:extLst>
              <a:ext uri="{FF2B5EF4-FFF2-40B4-BE49-F238E27FC236}">
                <a16:creationId xmlns:a16="http://schemas.microsoft.com/office/drawing/2014/main" id="{75D54FFE-05A1-453D-A616-75E1220A4DA7}"/>
              </a:ext>
            </a:extLst>
          </p:cNvPr>
          <p:cNvCxnSpPr>
            <a:cxnSpLocks noChangeShapeType="1"/>
          </p:cNvCxnSpPr>
          <p:nvPr/>
        </p:nvCxnSpPr>
        <p:spPr bwMode="auto">
          <a:xfrm rot="5400000">
            <a:off x="5528469" y="6401594"/>
            <a:ext cx="457200" cy="1588"/>
          </a:xfrm>
          <a:prstGeom prst="straightConnector1">
            <a:avLst/>
          </a:prstGeom>
          <a:noFill/>
          <a:ln w="254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0733" name="Straight Arrow Connector 32">
            <a:extLst>
              <a:ext uri="{FF2B5EF4-FFF2-40B4-BE49-F238E27FC236}">
                <a16:creationId xmlns:a16="http://schemas.microsoft.com/office/drawing/2014/main" id="{3F363368-4469-40C9-8E26-FAD77C5A92C8}"/>
              </a:ext>
            </a:extLst>
          </p:cNvPr>
          <p:cNvCxnSpPr>
            <a:cxnSpLocks noChangeShapeType="1"/>
          </p:cNvCxnSpPr>
          <p:nvPr/>
        </p:nvCxnSpPr>
        <p:spPr bwMode="auto">
          <a:xfrm rot="5400000">
            <a:off x="5716587" y="6399213"/>
            <a:ext cx="455613" cy="1588"/>
          </a:xfrm>
          <a:prstGeom prst="straightConnector1">
            <a:avLst/>
          </a:prstGeom>
          <a:noFill/>
          <a:ln w="15875">
            <a:solidFill>
              <a:srgbClr val="FEFBCD"/>
            </a:solidFill>
            <a:round/>
            <a:headEnd/>
            <a:tailEnd type="arrow" w="med" len="med"/>
          </a:ln>
          <a:extLst>
            <a:ext uri="{909E8E84-426E-40DD-AFC4-6F175D3DCCD1}">
              <a14:hiddenFill xmlns:a14="http://schemas.microsoft.com/office/drawing/2010/main">
                <a:noFill/>
              </a14:hiddenFill>
            </a:ext>
          </a:extLst>
        </p:spPr>
      </p:cxnSp>
      <p:sp>
        <p:nvSpPr>
          <p:cNvPr id="30734" name="Text Box 6">
            <a:extLst>
              <a:ext uri="{FF2B5EF4-FFF2-40B4-BE49-F238E27FC236}">
                <a16:creationId xmlns:a16="http://schemas.microsoft.com/office/drawing/2014/main" id="{1F97F1DC-33B5-433A-A806-84608F151273}"/>
              </a:ext>
            </a:extLst>
          </p:cNvPr>
          <p:cNvSpPr txBox="1">
            <a:spLocks noChangeArrowheads="1"/>
          </p:cNvSpPr>
          <p:nvPr/>
        </p:nvSpPr>
        <p:spPr bwMode="auto">
          <a:xfrm>
            <a:off x="5295900" y="6065838"/>
            <a:ext cx="3429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000" b="1">
                <a:solidFill>
                  <a:srgbClr val="FF0000"/>
                </a:solidFill>
                <a:latin typeface="Arial" panose="020B0604020202020204" pitchFamily="34" charset="0"/>
              </a:rPr>
              <a:t>E</a:t>
            </a:r>
            <a:endParaRPr lang="en-US" altLang="en-US" sz="1000" b="1">
              <a:solidFill>
                <a:srgbClr val="FF0000"/>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descr="asteroidbelt_map.gif">
            <a:extLst>
              <a:ext uri="{FF2B5EF4-FFF2-40B4-BE49-F238E27FC236}">
                <a16:creationId xmlns:a16="http://schemas.microsoft.com/office/drawing/2014/main" id="{95AC69ED-35DD-4A52-B239-131A2B1D76EB}"/>
              </a:ext>
            </a:extLst>
          </p:cNvPr>
          <p:cNvPicPr>
            <a:picLocks noChangeAspect="1"/>
          </p:cNvPicPr>
          <p:nvPr/>
        </p:nvPicPr>
        <p:blipFill>
          <a:blip r:embed="rId2">
            <a:extLst>
              <a:ext uri="{28A0092B-C50C-407E-A947-70E740481C1C}">
                <a14:useLocalDpi xmlns:a14="http://schemas.microsoft.com/office/drawing/2010/main" val="0"/>
              </a:ext>
            </a:extLst>
          </a:blip>
          <a:srcRect r="5206"/>
          <a:stretch>
            <a:fillRect/>
          </a:stretch>
        </p:blipFill>
        <p:spPr bwMode="auto">
          <a:xfrm>
            <a:off x="1911350" y="114300"/>
            <a:ext cx="612775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Rectangle 3">
            <a:extLst>
              <a:ext uri="{FF2B5EF4-FFF2-40B4-BE49-F238E27FC236}">
                <a16:creationId xmlns:a16="http://schemas.microsoft.com/office/drawing/2014/main" id="{A0F613ED-2564-4806-9158-62D74D278429}"/>
              </a:ext>
            </a:extLst>
          </p:cNvPr>
          <p:cNvSpPr>
            <a:spLocks noChangeArrowheads="1"/>
          </p:cNvSpPr>
          <p:nvPr/>
        </p:nvSpPr>
        <p:spPr bwMode="auto">
          <a:xfrm>
            <a:off x="6858000" y="247650"/>
            <a:ext cx="1447800" cy="29083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31747" name="Straight Arrow Connector 7">
            <a:extLst>
              <a:ext uri="{FF2B5EF4-FFF2-40B4-BE49-F238E27FC236}">
                <a16:creationId xmlns:a16="http://schemas.microsoft.com/office/drawing/2014/main" id="{79E00685-BB19-4749-839C-B43FA65ED021}"/>
              </a:ext>
            </a:extLst>
          </p:cNvPr>
          <p:cNvCxnSpPr>
            <a:cxnSpLocks noChangeShapeType="1"/>
          </p:cNvCxnSpPr>
          <p:nvPr/>
        </p:nvCxnSpPr>
        <p:spPr bwMode="auto">
          <a:xfrm rot="16260000" flipH="1">
            <a:off x="2260600" y="2146300"/>
            <a:ext cx="1981200" cy="1498600"/>
          </a:xfrm>
          <a:prstGeom prst="straightConnector1">
            <a:avLst/>
          </a:prstGeom>
          <a:noFill/>
          <a:ln w="2222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1748" name="Straight Arrow Connector 9">
            <a:extLst>
              <a:ext uri="{FF2B5EF4-FFF2-40B4-BE49-F238E27FC236}">
                <a16:creationId xmlns:a16="http://schemas.microsoft.com/office/drawing/2014/main" id="{D508657E-49F8-4E2B-8750-87399AA33041}"/>
              </a:ext>
            </a:extLst>
          </p:cNvPr>
          <p:cNvCxnSpPr>
            <a:cxnSpLocks noChangeShapeType="1"/>
          </p:cNvCxnSpPr>
          <p:nvPr/>
        </p:nvCxnSpPr>
        <p:spPr bwMode="auto">
          <a:xfrm rot="5340000">
            <a:off x="4508500" y="2019300"/>
            <a:ext cx="2006600" cy="1727200"/>
          </a:xfrm>
          <a:prstGeom prst="straightConnector1">
            <a:avLst/>
          </a:prstGeom>
          <a:noFill/>
          <a:ln w="222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31749" name="Rectangle 11">
            <a:extLst>
              <a:ext uri="{FF2B5EF4-FFF2-40B4-BE49-F238E27FC236}">
                <a16:creationId xmlns:a16="http://schemas.microsoft.com/office/drawing/2014/main" id="{616B3B91-A3E2-4ED5-8E6E-F7B5A5A5828B}"/>
              </a:ext>
            </a:extLst>
          </p:cNvPr>
          <p:cNvSpPr>
            <a:spLocks noChangeArrowheads="1"/>
          </p:cNvSpPr>
          <p:nvPr/>
        </p:nvSpPr>
        <p:spPr bwMode="auto">
          <a:xfrm>
            <a:off x="1676400" y="457200"/>
            <a:ext cx="1676400" cy="2286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31750" name="Picture 12" descr="asteroidbelt_map.gif">
            <a:extLst>
              <a:ext uri="{FF2B5EF4-FFF2-40B4-BE49-F238E27FC236}">
                <a16:creationId xmlns:a16="http://schemas.microsoft.com/office/drawing/2014/main" id="{4864ACEA-04E1-48B1-BADB-2F899A0DA2E0}"/>
              </a:ext>
            </a:extLst>
          </p:cNvPr>
          <p:cNvPicPr>
            <a:picLocks noChangeAspect="1"/>
          </p:cNvPicPr>
          <p:nvPr/>
        </p:nvPicPr>
        <p:blipFill>
          <a:blip r:embed="rId2">
            <a:extLst>
              <a:ext uri="{28A0092B-C50C-407E-A947-70E740481C1C}">
                <a14:useLocalDpi xmlns:a14="http://schemas.microsoft.com/office/drawing/2010/main" val="0"/>
              </a:ext>
            </a:extLst>
          </a:blip>
          <a:srcRect l="9901" t="25806" r="46228" b="72903"/>
          <a:stretch>
            <a:fillRect/>
          </a:stretch>
        </p:blipFill>
        <p:spPr bwMode="auto">
          <a:xfrm>
            <a:off x="2574925" y="1752600"/>
            <a:ext cx="283527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13" descr="asteroidbelt_map.gif">
            <a:extLst>
              <a:ext uri="{FF2B5EF4-FFF2-40B4-BE49-F238E27FC236}">
                <a16:creationId xmlns:a16="http://schemas.microsoft.com/office/drawing/2014/main" id="{283C8DA7-8A59-473A-93B0-A1FC6B16317D}"/>
              </a:ext>
            </a:extLst>
          </p:cNvPr>
          <p:cNvPicPr>
            <a:picLocks noChangeAspect="1"/>
          </p:cNvPicPr>
          <p:nvPr/>
        </p:nvPicPr>
        <p:blipFill>
          <a:blip r:embed="rId2">
            <a:extLst>
              <a:ext uri="{28A0092B-C50C-407E-A947-70E740481C1C}">
                <a14:useLocalDpi xmlns:a14="http://schemas.microsoft.com/office/drawing/2010/main" val="0"/>
              </a:ext>
            </a:extLst>
          </a:blip>
          <a:srcRect l="9901" t="25806" r="46228" b="72903"/>
          <a:stretch>
            <a:fillRect/>
          </a:stretch>
        </p:blipFill>
        <p:spPr bwMode="auto">
          <a:xfrm>
            <a:off x="2727325" y="1828800"/>
            <a:ext cx="283527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2" name="Text Box 6">
            <a:extLst>
              <a:ext uri="{FF2B5EF4-FFF2-40B4-BE49-F238E27FC236}">
                <a16:creationId xmlns:a16="http://schemas.microsoft.com/office/drawing/2014/main" id="{81FFE9CF-4E38-4EFB-8380-87ADD30D9CEC}"/>
              </a:ext>
            </a:extLst>
          </p:cNvPr>
          <p:cNvSpPr txBox="1">
            <a:spLocks noChangeArrowheads="1"/>
          </p:cNvSpPr>
          <p:nvPr/>
        </p:nvSpPr>
        <p:spPr bwMode="auto">
          <a:xfrm>
            <a:off x="3505200" y="1673225"/>
            <a:ext cx="1524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600" b="1">
                <a:solidFill>
                  <a:srgbClr val="FFFF00"/>
                </a:solidFill>
                <a:latin typeface="Arial" panose="020B0604020202020204" pitchFamily="34" charset="0"/>
              </a:rPr>
              <a:t>Asteroid Belt</a:t>
            </a:r>
            <a:endParaRPr lang="en-US" altLang="en-US" sz="1600" b="1">
              <a:solidFill>
                <a:srgbClr val="FFFF00"/>
              </a:solidFill>
            </a:endParaRPr>
          </a:p>
        </p:txBody>
      </p:sp>
      <p:pic>
        <p:nvPicPr>
          <p:cNvPr id="31753" name="Picture 15" descr="asteroidbelt_map.gif">
            <a:extLst>
              <a:ext uri="{FF2B5EF4-FFF2-40B4-BE49-F238E27FC236}">
                <a16:creationId xmlns:a16="http://schemas.microsoft.com/office/drawing/2014/main" id="{82683611-1D0C-4446-BCB9-D3EBF3715520}"/>
              </a:ext>
            </a:extLst>
          </p:cNvPr>
          <p:cNvPicPr>
            <a:picLocks noChangeAspect="1"/>
          </p:cNvPicPr>
          <p:nvPr/>
        </p:nvPicPr>
        <p:blipFill>
          <a:blip r:embed="rId2">
            <a:extLst>
              <a:ext uri="{28A0092B-C50C-407E-A947-70E740481C1C}">
                <a14:useLocalDpi xmlns:a14="http://schemas.microsoft.com/office/drawing/2010/main" val="0"/>
              </a:ext>
            </a:extLst>
          </a:blip>
          <a:srcRect l="14008" t="84515" r="68428" b="9032"/>
          <a:stretch>
            <a:fillRect/>
          </a:stretch>
        </p:blipFill>
        <p:spPr bwMode="auto">
          <a:xfrm>
            <a:off x="3937000" y="5105400"/>
            <a:ext cx="113506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4" name="Text Box 6">
            <a:extLst>
              <a:ext uri="{FF2B5EF4-FFF2-40B4-BE49-F238E27FC236}">
                <a16:creationId xmlns:a16="http://schemas.microsoft.com/office/drawing/2014/main" id="{885F1EA5-E74A-48B1-8983-24931C6F6235}"/>
              </a:ext>
            </a:extLst>
          </p:cNvPr>
          <p:cNvSpPr txBox="1">
            <a:spLocks noChangeArrowheads="1"/>
          </p:cNvSpPr>
          <p:nvPr/>
        </p:nvSpPr>
        <p:spPr bwMode="auto">
          <a:xfrm>
            <a:off x="3581400" y="5148263"/>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b="1">
                <a:solidFill>
                  <a:srgbClr val="FFFF00"/>
                </a:solidFill>
                <a:latin typeface="Arial" panose="020B0604020202020204" pitchFamily="34" charset="0"/>
              </a:rPr>
              <a:t>Kuiper Belt</a:t>
            </a:r>
            <a:endParaRPr lang="en-US" altLang="en-US" sz="2000" b="1">
              <a:solidFill>
                <a:srgbClr val="FFFF00"/>
              </a:solidFill>
            </a:endParaRPr>
          </a:p>
        </p:txBody>
      </p:sp>
      <p:sp>
        <p:nvSpPr>
          <p:cNvPr id="31755" name="Text Box 6">
            <a:extLst>
              <a:ext uri="{FF2B5EF4-FFF2-40B4-BE49-F238E27FC236}">
                <a16:creationId xmlns:a16="http://schemas.microsoft.com/office/drawing/2014/main" id="{7FDB83E7-42C0-4025-8DB4-6D49710E0B75}"/>
              </a:ext>
            </a:extLst>
          </p:cNvPr>
          <p:cNvSpPr txBox="1">
            <a:spLocks noChangeArrowheads="1"/>
          </p:cNvSpPr>
          <p:nvPr/>
        </p:nvSpPr>
        <p:spPr bwMode="auto">
          <a:xfrm>
            <a:off x="7086600" y="5381625"/>
            <a:ext cx="1905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600">
                <a:solidFill>
                  <a:schemeClr val="bg1"/>
                </a:solidFill>
                <a:latin typeface="Arial" panose="020B0604020202020204" pitchFamily="34" charset="0"/>
              </a:rPr>
              <a:t>Pluto is from the Kuiper Belt and its orbit is highly inclined to the ecliptic plane</a:t>
            </a:r>
            <a:endParaRPr lang="en-US" altLang="en-US" sz="1600">
              <a:solidFill>
                <a:schemeClr val="bg1"/>
              </a:solidFill>
            </a:endParaRPr>
          </a:p>
        </p:txBody>
      </p:sp>
      <p:sp>
        <p:nvSpPr>
          <p:cNvPr id="31756" name="Text Box 6">
            <a:extLst>
              <a:ext uri="{FF2B5EF4-FFF2-40B4-BE49-F238E27FC236}">
                <a16:creationId xmlns:a16="http://schemas.microsoft.com/office/drawing/2014/main" id="{56428CB9-C964-4C10-9B16-B4C1D9818D71}"/>
              </a:ext>
            </a:extLst>
          </p:cNvPr>
          <p:cNvSpPr txBox="1">
            <a:spLocks noChangeArrowheads="1"/>
          </p:cNvSpPr>
          <p:nvPr/>
        </p:nvSpPr>
        <p:spPr bwMode="auto">
          <a:xfrm>
            <a:off x="7467600" y="4538663"/>
            <a:ext cx="1600200" cy="33813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600" b="1">
                <a:solidFill>
                  <a:srgbClr val="FFFFFF"/>
                </a:solidFill>
                <a:latin typeface="Arial" panose="020B0604020202020204" pitchFamily="34" charset="0"/>
              </a:rPr>
              <a:t>Pluto</a:t>
            </a:r>
            <a:r>
              <a:rPr lang="ja-JP" altLang="en-US" sz="1600" b="1">
                <a:solidFill>
                  <a:srgbClr val="FFFFFF"/>
                </a:solidFill>
                <a:latin typeface="Arial" panose="020B0604020202020204" pitchFamily="34" charset="0"/>
              </a:rPr>
              <a:t>’</a:t>
            </a:r>
            <a:r>
              <a:rPr lang="en-US" altLang="ja-JP" sz="1600" b="1">
                <a:solidFill>
                  <a:srgbClr val="FFFFFF"/>
                </a:solidFill>
                <a:latin typeface="Arial" panose="020B0604020202020204" pitchFamily="34" charset="0"/>
              </a:rPr>
              <a:t>s orbit</a:t>
            </a:r>
            <a:endParaRPr lang="en-US" altLang="en-US" sz="1600" b="1">
              <a:solidFill>
                <a:srgbClr val="FFFFFF"/>
              </a:solidFill>
            </a:endParaRPr>
          </a:p>
        </p:txBody>
      </p:sp>
      <p:cxnSp>
        <p:nvCxnSpPr>
          <p:cNvPr id="31757" name="Straight Arrow Connector 20">
            <a:extLst>
              <a:ext uri="{FF2B5EF4-FFF2-40B4-BE49-F238E27FC236}">
                <a16:creationId xmlns:a16="http://schemas.microsoft.com/office/drawing/2014/main" id="{79C38A18-C5B2-4EBA-89E7-A7C5752A2362}"/>
              </a:ext>
            </a:extLst>
          </p:cNvPr>
          <p:cNvCxnSpPr>
            <a:cxnSpLocks noChangeShapeType="1"/>
          </p:cNvCxnSpPr>
          <p:nvPr/>
        </p:nvCxnSpPr>
        <p:spPr bwMode="auto">
          <a:xfrm rot="16200000" flipV="1">
            <a:off x="7086600" y="5105400"/>
            <a:ext cx="457200" cy="152400"/>
          </a:xfrm>
          <a:prstGeom prst="straightConnector1">
            <a:avLst/>
          </a:prstGeom>
          <a:noFill/>
          <a:ln w="34925">
            <a:solidFill>
              <a:srgbClr val="FFFFFF"/>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4">
            <a:extLst>
              <a:ext uri="{FF2B5EF4-FFF2-40B4-BE49-F238E27FC236}">
                <a16:creationId xmlns:a16="http://schemas.microsoft.com/office/drawing/2014/main" id="{B8ADF770-E7FA-44FF-81B9-5948BA90FC1F}"/>
              </a:ext>
            </a:extLst>
          </p:cNvPr>
          <p:cNvSpPr>
            <a:spLocks noChangeArrowheads="1"/>
          </p:cNvSpPr>
          <p:nvPr/>
        </p:nvSpPr>
        <p:spPr bwMode="auto">
          <a:xfrm>
            <a:off x="741363" y="5486400"/>
            <a:ext cx="78343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2000">
                <a:solidFill>
                  <a:srgbClr val="FFFF00"/>
                </a:solidFill>
                <a:latin typeface="Arial" panose="020B0604020202020204" pitchFamily="34" charset="0"/>
                <a:cs typeface="Arial" panose="020B0604020202020204" pitchFamily="34" charset="0"/>
              </a:rPr>
              <a:t>Beyond Neptune</a:t>
            </a:r>
            <a:r>
              <a:rPr lang="ja-JP" altLang="en-US" sz="2000">
                <a:solidFill>
                  <a:srgbClr val="FFFF00"/>
                </a:solidFill>
                <a:latin typeface="Arial" panose="020B0604020202020204" pitchFamily="34" charset="0"/>
                <a:cs typeface="Arial" panose="020B0604020202020204" pitchFamily="34" charset="0"/>
              </a:rPr>
              <a:t>’</a:t>
            </a:r>
            <a:r>
              <a:rPr lang="en-US" altLang="ja-JP" sz="2000">
                <a:solidFill>
                  <a:srgbClr val="FFFF00"/>
                </a:solidFill>
                <a:latin typeface="Arial" panose="020B0604020202020204" pitchFamily="34" charset="0"/>
                <a:cs typeface="Arial" panose="020B0604020202020204" pitchFamily="34" charset="0"/>
              </a:rPr>
              <a:t>s orbit  —  </a:t>
            </a:r>
            <a:r>
              <a:rPr lang="en-US" altLang="ja-JP" sz="2000" b="1">
                <a:solidFill>
                  <a:srgbClr val="FF0000"/>
                </a:solidFill>
                <a:latin typeface="Arial" panose="020B0604020202020204" pitchFamily="34" charset="0"/>
                <a:cs typeface="Arial" panose="020B0604020202020204" pitchFamily="34" charset="0"/>
              </a:rPr>
              <a:t>Kuiper belt </a:t>
            </a:r>
            <a:r>
              <a:rPr lang="en-US" altLang="ja-JP" sz="2000">
                <a:solidFill>
                  <a:srgbClr val="FFFF00"/>
                </a:solidFill>
                <a:latin typeface="Arial" panose="020B0604020202020204" pitchFamily="34" charset="0"/>
                <a:cs typeface="Arial" panose="020B0604020202020204" pitchFamily="34" charset="0"/>
              </a:rPr>
              <a:t>— asteroids and </a:t>
            </a:r>
            <a:r>
              <a:rPr lang="en-US" altLang="ja-JP" sz="2000">
                <a:solidFill>
                  <a:srgbClr val="FFFFFF"/>
                </a:solidFill>
                <a:latin typeface="Arial" panose="020B0604020202020204" pitchFamily="34" charset="0"/>
                <a:cs typeface="Arial" panose="020B0604020202020204" pitchFamily="34" charset="0"/>
              </a:rPr>
              <a:t>COMETS</a:t>
            </a:r>
          </a:p>
          <a:p>
            <a:pPr algn="ctr"/>
            <a:endParaRPr lang="en-US" altLang="en-US" sz="2000" b="1">
              <a:solidFill>
                <a:srgbClr val="FFFF00"/>
              </a:solidFill>
              <a:latin typeface="Arial" panose="020B0604020202020204" pitchFamily="34" charset="0"/>
              <a:cs typeface="Arial" panose="020B0604020202020204" pitchFamily="34" charset="0"/>
            </a:endParaRPr>
          </a:p>
          <a:p>
            <a:pPr algn="ctr"/>
            <a:r>
              <a:rPr lang="en-US" altLang="en-US" sz="2000">
                <a:solidFill>
                  <a:srgbClr val="FFFF00"/>
                </a:solidFill>
                <a:latin typeface="Arial" panose="020B0604020202020204" pitchFamily="34" charset="0"/>
                <a:cs typeface="Arial" panose="020B0604020202020204" pitchFamily="34" charset="0"/>
              </a:rPr>
              <a:t>But that is still not the edge of the Solar System….</a:t>
            </a:r>
            <a:endParaRPr lang="en-US" altLang="en-US" sz="2000">
              <a:solidFill>
                <a:srgbClr val="FF0000"/>
              </a:solidFill>
              <a:cs typeface="Arial" panose="020B0604020202020204" pitchFamily="34" charset="0"/>
            </a:endParaRPr>
          </a:p>
        </p:txBody>
      </p:sp>
      <p:grpSp>
        <p:nvGrpSpPr>
          <p:cNvPr id="32770" name="Group 9">
            <a:extLst>
              <a:ext uri="{FF2B5EF4-FFF2-40B4-BE49-F238E27FC236}">
                <a16:creationId xmlns:a16="http://schemas.microsoft.com/office/drawing/2014/main" id="{E329AFB4-3708-4551-9626-E402532EC84F}"/>
              </a:ext>
            </a:extLst>
          </p:cNvPr>
          <p:cNvGrpSpPr>
            <a:grpSpLocks/>
          </p:cNvGrpSpPr>
          <p:nvPr/>
        </p:nvGrpSpPr>
        <p:grpSpPr bwMode="auto">
          <a:xfrm>
            <a:off x="1676400" y="457200"/>
            <a:ext cx="5803900" cy="4813300"/>
            <a:chOff x="1676607" y="457200"/>
            <a:chExt cx="5803357" cy="4813591"/>
          </a:xfrm>
        </p:grpSpPr>
        <p:pic>
          <p:nvPicPr>
            <p:cNvPr id="32771" name="Picture 1" descr="Kuiper Belt1.jpg">
              <a:extLst>
                <a:ext uri="{FF2B5EF4-FFF2-40B4-BE49-F238E27FC236}">
                  <a16:creationId xmlns:a16="http://schemas.microsoft.com/office/drawing/2014/main" id="{63A1F79A-FE8B-493D-8EF7-53F7DB8F0BBD}"/>
                </a:ext>
              </a:extLst>
            </p:cNvPr>
            <p:cNvPicPr>
              <a:picLocks noChangeAspect="1"/>
            </p:cNvPicPr>
            <p:nvPr/>
          </p:nvPicPr>
          <p:blipFill>
            <a:blip r:embed="rId2">
              <a:extLst>
                <a:ext uri="{28A0092B-C50C-407E-A947-70E740481C1C}">
                  <a14:useLocalDpi xmlns:a14="http://schemas.microsoft.com/office/drawing/2010/main" val="0"/>
                </a:ext>
              </a:extLst>
            </a:blip>
            <a:srcRect t="1286" r="2000" b="17429"/>
            <a:stretch>
              <a:fillRect/>
            </a:stretch>
          </p:blipFill>
          <p:spPr bwMode="auto">
            <a:xfrm>
              <a:off x="1676607" y="457200"/>
              <a:ext cx="5803357" cy="4813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4" descr="Kuiper Belt1.jpg">
              <a:extLst>
                <a:ext uri="{FF2B5EF4-FFF2-40B4-BE49-F238E27FC236}">
                  <a16:creationId xmlns:a16="http://schemas.microsoft.com/office/drawing/2014/main" id="{5E6F426D-A5C1-486E-B376-01A09B3B21A5}"/>
                </a:ext>
              </a:extLst>
            </p:cNvPr>
            <p:cNvPicPr>
              <a:picLocks noChangeAspect="1"/>
            </p:cNvPicPr>
            <p:nvPr/>
          </p:nvPicPr>
          <p:blipFill>
            <a:blip r:embed="rId2">
              <a:extLst>
                <a:ext uri="{28A0092B-C50C-407E-A947-70E740481C1C}">
                  <a14:useLocalDpi xmlns:a14="http://schemas.microsoft.com/office/drawing/2010/main" val="0"/>
                </a:ext>
              </a:extLst>
            </a:blip>
            <a:srcRect l="18016" t="11581" r="66542" b="78123"/>
            <a:stretch>
              <a:fillRect/>
            </a:stretch>
          </p:blipFill>
          <p:spPr bwMode="auto">
            <a:xfrm>
              <a:off x="1905217" y="1219246"/>
              <a:ext cx="914439" cy="60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Rectangle 4">
              <a:extLst>
                <a:ext uri="{FF2B5EF4-FFF2-40B4-BE49-F238E27FC236}">
                  <a16:creationId xmlns:a16="http://schemas.microsoft.com/office/drawing/2014/main" id="{821C951D-774F-45B9-B204-EE70DB8B8894}"/>
                </a:ext>
              </a:extLst>
            </p:cNvPr>
            <p:cNvSpPr>
              <a:spLocks noChangeArrowheads="1"/>
            </p:cNvSpPr>
            <p:nvPr/>
          </p:nvSpPr>
          <p:spPr bwMode="auto">
            <a:xfrm>
              <a:off x="1905217" y="1447860"/>
              <a:ext cx="1256327" cy="338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1600" b="1">
                  <a:solidFill>
                    <a:srgbClr val="FF0000"/>
                  </a:solidFill>
                  <a:latin typeface="Arial" panose="020B0604020202020204" pitchFamily="34" charset="0"/>
                  <a:cs typeface="Arial" panose="020B0604020202020204" pitchFamily="34" charset="0"/>
                </a:rPr>
                <a:t>Kuiper belt</a:t>
              </a:r>
              <a:endParaRPr lang="en-US" altLang="en-US" sz="1600" b="1">
                <a:solidFill>
                  <a:srgbClr val="FF0000"/>
                </a:solidFill>
                <a:cs typeface="Arial" panose="020B0604020202020204" pitchFamily="34" charset="0"/>
              </a:endParaRPr>
            </a:p>
          </p:txBody>
        </p:sp>
        <p:pic>
          <p:nvPicPr>
            <p:cNvPr id="32774" name="Picture 7" descr="Kuiper Belt1.jpg">
              <a:extLst>
                <a:ext uri="{FF2B5EF4-FFF2-40B4-BE49-F238E27FC236}">
                  <a16:creationId xmlns:a16="http://schemas.microsoft.com/office/drawing/2014/main" id="{EBD638A4-374A-4A10-9977-653009C94912}"/>
                </a:ext>
              </a:extLst>
            </p:cNvPr>
            <p:cNvPicPr>
              <a:picLocks noChangeAspect="1"/>
            </p:cNvPicPr>
            <p:nvPr/>
          </p:nvPicPr>
          <p:blipFill>
            <a:blip r:embed="rId2">
              <a:extLst>
                <a:ext uri="{28A0092B-C50C-407E-A947-70E740481C1C}">
                  <a14:useLocalDpi xmlns:a14="http://schemas.microsoft.com/office/drawing/2010/main" val="0"/>
                </a:ext>
              </a:extLst>
            </a:blip>
            <a:srcRect l="12868" t="32172" r="76837" b="61395"/>
            <a:stretch>
              <a:fillRect/>
            </a:stretch>
          </p:blipFill>
          <p:spPr bwMode="auto">
            <a:xfrm>
              <a:off x="2591046" y="2057497"/>
              <a:ext cx="609626" cy="381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2775" name="Straight Arrow Connector 9">
              <a:extLst>
                <a:ext uri="{FF2B5EF4-FFF2-40B4-BE49-F238E27FC236}">
                  <a16:creationId xmlns:a16="http://schemas.microsoft.com/office/drawing/2014/main" id="{5888B749-20AE-4EC4-940D-2ADECB4654C6}"/>
                </a:ext>
              </a:extLst>
            </p:cNvPr>
            <p:cNvCxnSpPr>
              <a:cxnSpLocks noChangeShapeType="1"/>
            </p:cNvCxnSpPr>
            <p:nvPr/>
          </p:nvCxnSpPr>
          <p:spPr bwMode="auto">
            <a:xfrm rot="16200000" flipH="1">
              <a:off x="2603743" y="1828887"/>
              <a:ext cx="457228" cy="457220"/>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32776" name="Straight Arrow Connector 10">
              <a:extLst>
                <a:ext uri="{FF2B5EF4-FFF2-40B4-BE49-F238E27FC236}">
                  <a16:creationId xmlns:a16="http://schemas.microsoft.com/office/drawing/2014/main" id="{73ED6A7C-AA6C-4C46-8E91-1D3EE2ACA02E}"/>
                </a:ext>
              </a:extLst>
            </p:cNvPr>
            <p:cNvCxnSpPr>
              <a:cxnSpLocks noChangeShapeType="1"/>
            </p:cNvCxnSpPr>
            <p:nvPr/>
          </p:nvCxnSpPr>
          <p:spPr bwMode="auto">
            <a:xfrm rot="5400000">
              <a:off x="2057618" y="2057499"/>
              <a:ext cx="685840" cy="228610"/>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0">
            <a:extLst>
              <a:ext uri="{FF2B5EF4-FFF2-40B4-BE49-F238E27FC236}">
                <a16:creationId xmlns:a16="http://schemas.microsoft.com/office/drawing/2014/main" id="{EC7C9F28-563F-4A77-B39B-773285345BAD}"/>
              </a:ext>
            </a:extLst>
          </p:cNvPr>
          <p:cNvSpPr>
            <a:spLocks noChangeArrowheads="1"/>
          </p:cNvSpPr>
          <p:nvPr/>
        </p:nvSpPr>
        <p:spPr bwMode="auto">
          <a:xfrm>
            <a:off x="0" y="685800"/>
            <a:ext cx="9144000" cy="5638800"/>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nvGrpSpPr>
          <p:cNvPr id="33795" name="Group 30">
            <a:extLst>
              <a:ext uri="{FF2B5EF4-FFF2-40B4-BE49-F238E27FC236}">
                <a16:creationId xmlns:a16="http://schemas.microsoft.com/office/drawing/2014/main" id="{5DDB674B-E176-4A29-88F8-511A20D92541}"/>
              </a:ext>
            </a:extLst>
          </p:cNvPr>
          <p:cNvGrpSpPr>
            <a:grpSpLocks/>
          </p:cNvGrpSpPr>
          <p:nvPr/>
        </p:nvGrpSpPr>
        <p:grpSpPr bwMode="auto">
          <a:xfrm>
            <a:off x="0" y="642938"/>
            <a:ext cx="9144000" cy="5572125"/>
            <a:chOff x="0" y="642257"/>
            <a:chExt cx="9144000" cy="5573486"/>
          </a:xfrm>
        </p:grpSpPr>
        <p:grpSp>
          <p:nvGrpSpPr>
            <p:cNvPr id="33811" name="Group 19">
              <a:extLst>
                <a:ext uri="{FF2B5EF4-FFF2-40B4-BE49-F238E27FC236}">
                  <a16:creationId xmlns:a16="http://schemas.microsoft.com/office/drawing/2014/main" id="{C777D4A2-0195-46CB-9202-A37A0F32A5E1}"/>
                </a:ext>
              </a:extLst>
            </p:cNvPr>
            <p:cNvGrpSpPr>
              <a:grpSpLocks/>
            </p:cNvGrpSpPr>
            <p:nvPr/>
          </p:nvGrpSpPr>
          <p:grpSpPr bwMode="auto">
            <a:xfrm>
              <a:off x="0" y="642257"/>
              <a:ext cx="9144000" cy="5573486"/>
              <a:chOff x="0" y="642257"/>
              <a:chExt cx="9144000" cy="5573486"/>
            </a:xfrm>
          </p:grpSpPr>
          <p:pic>
            <p:nvPicPr>
              <p:cNvPr id="33818" name="Picture 1" descr="oort1.png">
                <a:extLst>
                  <a:ext uri="{FF2B5EF4-FFF2-40B4-BE49-F238E27FC236}">
                    <a16:creationId xmlns:a16="http://schemas.microsoft.com/office/drawing/2014/main" id="{8C046CE6-55B5-4E2F-B2F8-326877CFF11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642257"/>
                <a:ext cx="9144000" cy="5573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9" name="Picture 3" descr="oort1.png">
                <a:extLst>
                  <a:ext uri="{FF2B5EF4-FFF2-40B4-BE49-F238E27FC236}">
                    <a16:creationId xmlns:a16="http://schemas.microsoft.com/office/drawing/2014/main" id="{38CAD539-6E1C-405E-9DFB-F0FE42EC75F1}"/>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0555" t="67480" r="25136" b="29993"/>
              <a:stretch>
                <a:fillRect/>
              </a:stretch>
            </p:blipFill>
            <p:spPr bwMode="auto">
              <a:xfrm>
                <a:off x="5562600" y="4278756"/>
                <a:ext cx="1308518" cy="140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0" name="Picture 5" descr="oort1.png">
                <a:extLst>
                  <a:ext uri="{FF2B5EF4-FFF2-40B4-BE49-F238E27FC236}">
                    <a16:creationId xmlns:a16="http://schemas.microsoft.com/office/drawing/2014/main" id="{F544A630-0530-4E8B-BED3-92584597EDC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0555" t="67480" r="31419" b="29993"/>
              <a:stretch>
                <a:fillRect/>
              </a:stretch>
            </p:blipFill>
            <p:spPr bwMode="auto">
              <a:xfrm rot="2506967">
                <a:off x="6811604" y="4493773"/>
                <a:ext cx="733851" cy="140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1" name="Picture 6" descr="oort1.png">
                <a:extLst>
                  <a:ext uri="{FF2B5EF4-FFF2-40B4-BE49-F238E27FC236}">
                    <a16:creationId xmlns:a16="http://schemas.microsoft.com/office/drawing/2014/main" id="{6F8CF737-D652-4557-8936-3171EFCA7BD3}"/>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0555" t="67480" r="37704" b="29993"/>
              <a:stretch>
                <a:fillRect/>
              </a:stretch>
            </p:blipFill>
            <p:spPr bwMode="auto">
              <a:xfrm>
                <a:off x="7315200" y="4800600"/>
                <a:ext cx="159231" cy="140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2" name="Picture 7" descr="oort1.png">
                <a:extLst>
                  <a:ext uri="{FF2B5EF4-FFF2-40B4-BE49-F238E27FC236}">
                    <a16:creationId xmlns:a16="http://schemas.microsoft.com/office/drawing/2014/main" id="{60D77BA0-41BC-448D-9D60-38B23B285FD5}"/>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0555" t="67480" r="37704" b="29993"/>
              <a:stretch>
                <a:fillRect/>
              </a:stretch>
            </p:blipFill>
            <p:spPr bwMode="auto">
              <a:xfrm>
                <a:off x="5410200" y="4343400"/>
                <a:ext cx="159231" cy="140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3" name="Picture 8" descr="oort1.png">
                <a:extLst>
                  <a:ext uri="{FF2B5EF4-FFF2-40B4-BE49-F238E27FC236}">
                    <a16:creationId xmlns:a16="http://schemas.microsoft.com/office/drawing/2014/main" id="{BDC9FD95-6CF7-4721-8D5D-59CFBEE08CB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2268" t="82477" r="23993" b="15933"/>
              <a:stretch>
                <a:fillRect/>
              </a:stretch>
            </p:blipFill>
            <p:spPr bwMode="auto">
              <a:xfrm>
                <a:off x="5846165" y="5346700"/>
                <a:ext cx="1256320"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4" name="Picture 9" descr="oort1.png">
                <a:extLst>
                  <a:ext uri="{FF2B5EF4-FFF2-40B4-BE49-F238E27FC236}">
                    <a16:creationId xmlns:a16="http://schemas.microsoft.com/office/drawing/2014/main" id="{47AA1207-ABCE-4F25-8123-D2F224EED191}"/>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6838" t="82477" r="27992" b="15933"/>
              <a:stretch>
                <a:fillRect/>
              </a:stretch>
            </p:blipFill>
            <p:spPr bwMode="auto">
              <a:xfrm>
                <a:off x="6933935" y="5245380"/>
                <a:ext cx="472774"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5" name="Picture 10" descr="oort1.png">
                <a:extLst>
                  <a:ext uri="{FF2B5EF4-FFF2-40B4-BE49-F238E27FC236}">
                    <a16:creationId xmlns:a16="http://schemas.microsoft.com/office/drawing/2014/main" id="{20C728F1-B8E9-472C-B733-D9369107ECD4}"/>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6838" t="82477" r="27992" b="15933"/>
              <a:stretch>
                <a:fillRect/>
              </a:stretch>
            </p:blipFill>
            <p:spPr bwMode="auto">
              <a:xfrm>
                <a:off x="7086335" y="5181600"/>
                <a:ext cx="472774"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6" name="Picture 11" descr="oort1.png">
                <a:extLst>
                  <a:ext uri="{FF2B5EF4-FFF2-40B4-BE49-F238E27FC236}">
                    <a16:creationId xmlns:a16="http://schemas.microsoft.com/office/drawing/2014/main" id="{9F6C5117-C228-47D8-A5EF-173580E714F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6838" t="82477" r="27992" b="15933"/>
              <a:stretch>
                <a:fillRect/>
              </a:stretch>
            </p:blipFill>
            <p:spPr bwMode="auto">
              <a:xfrm>
                <a:off x="7162800" y="5105400"/>
                <a:ext cx="472774"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7" name="Picture 12" descr="oort1.png">
                <a:extLst>
                  <a:ext uri="{FF2B5EF4-FFF2-40B4-BE49-F238E27FC236}">
                    <a16:creationId xmlns:a16="http://schemas.microsoft.com/office/drawing/2014/main" id="{D11DEE1A-3C93-445D-A01A-AB49DC3E6FE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6838" t="82477" r="27992" b="15933"/>
              <a:stretch>
                <a:fillRect/>
              </a:stretch>
            </p:blipFill>
            <p:spPr bwMode="auto">
              <a:xfrm>
                <a:off x="7315200" y="5016780"/>
                <a:ext cx="472774"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8" name="Picture 13" descr="oort1.png">
                <a:extLst>
                  <a:ext uri="{FF2B5EF4-FFF2-40B4-BE49-F238E27FC236}">
                    <a16:creationId xmlns:a16="http://schemas.microsoft.com/office/drawing/2014/main" id="{41CE7994-D1D6-4175-8853-271E2A51BC3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6838" t="82477" r="27992" b="15933"/>
              <a:stretch>
                <a:fillRect/>
              </a:stretch>
            </p:blipFill>
            <p:spPr bwMode="auto">
              <a:xfrm>
                <a:off x="7315200" y="4953000"/>
                <a:ext cx="472774"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9" name="Picture 14" descr="oort1.png">
                <a:extLst>
                  <a:ext uri="{FF2B5EF4-FFF2-40B4-BE49-F238E27FC236}">
                    <a16:creationId xmlns:a16="http://schemas.microsoft.com/office/drawing/2014/main" id="{F76364B0-79F8-4B00-80EF-E9990EA839F0}"/>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7409" t="82477" r="27992" b="15933"/>
              <a:stretch>
                <a:fillRect/>
              </a:stretch>
            </p:blipFill>
            <p:spPr bwMode="auto">
              <a:xfrm rot="1200000">
                <a:off x="5461745" y="5268707"/>
                <a:ext cx="420554"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30" name="Picture 15" descr="oort1.png">
                <a:extLst>
                  <a:ext uri="{FF2B5EF4-FFF2-40B4-BE49-F238E27FC236}">
                    <a16:creationId xmlns:a16="http://schemas.microsoft.com/office/drawing/2014/main" id="{76831531-A7ED-41A1-994F-BD38884B1DF1}"/>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9122" t="82477" r="27992" b="15933"/>
              <a:stretch>
                <a:fillRect/>
              </a:stretch>
            </p:blipFill>
            <p:spPr bwMode="auto">
              <a:xfrm rot="2160000">
                <a:off x="5141595" y="4997450"/>
                <a:ext cx="263841"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31" name="Picture 16" descr="oort1.png">
                <a:extLst>
                  <a:ext uri="{FF2B5EF4-FFF2-40B4-BE49-F238E27FC236}">
                    <a16:creationId xmlns:a16="http://schemas.microsoft.com/office/drawing/2014/main" id="{E3F096D0-D095-4403-BBF6-A4C2AD26AEFA}"/>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1987" t="67773" r="42845" b="29494"/>
              <a:stretch>
                <a:fillRect/>
              </a:stretch>
            </p:blipFill>
            <p:spPr bwMode="auto">
              <a:xfrm rot="-3385444">
                <a:off x="4954270" y="4506235"/>
                <a:ext cx="472644"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32" name="Picture 17" descr="oort1.png">
                <a:extLst>
                  <a:ext uri="{FF2B5EF4-FFF2-40B4-BE49-F238E27FC236}">
                    <a16:creationId xmlns:a16="http://schemas.microsoft.com/office/drawing/2014/main" id="{92646CCB-1E61-4959-9750-8508C52D801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1987" t="67773" r="46844" b="29494"/>
              <a:stretch>
                <a:fillRect/>
              </a:stretch>
            </p:blipFill>
            <p:spPr bwMode="auto">
              <a:xfrm rot="-3385444">
                <a:off x="5221174" y="4409082"/>
                <a:ext cx="10700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33" name="Picture 18" descr="oort1.png">
                <a:extLst>
                  <a:ext uri="{FF2B5EF4-FFF2-40B4-BE49-F238E27FC236}">
                    <a16:creationId xmlns:a16="http://schemas.microsoft.com/office/drawing/2014/main" id="{866FAA67-C58E-4846-9AFA-AF31792C9CA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1987" t="67773" r="46844" b="29494"/>
              <a:stretch>
                <a:fillRect/>
              </a:stretch>
            </p:blipFill>
            <p:spPr bwMode="auto">
              <a:xfrm rot="-3385444">
                <a:off x="5068774" y="4734917"/>
                <a:ext cx="10700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812" name="Oval 20">
              <a:extLst>
                <a:ext uri="{FF2B5EF4-FFF2-40B4-BE49-F238E27FC236}">
                  <a16:creationId xmlns:a16="http://schemas.microsoft.com/office/drawing/2014/main" id="{381DD16F-63CF-46EF-82DE-D748D3B67819}"/>
                </a:ext>
              </a:extLst>
            </p:cNvPr>
            <p:cNvSpPr>
              <a:spLocks noChangeArrowheads="1"/>
            </p:cNvSpPr>
            <p:nvPr/>
          </p:nvSpPr>
          <p:spPr bwMode="auto">
            <a:xfrm rot="967796">
              <a:off x="5546434" y="4492087"/>
              <a:ext cx="1573329" cy="774343"/>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33813" name="Straight Connector 22">
              <a:extLst>
                <a:ext uri="{FF2B5EF4-FFF2-40B4-BE49-F238E27FC236}">
                  <a16:creationId xmlns:a16="http://schemas.microsoft.com/office/drawing/2014/main" id="{4F71D04D-BBC3-4ECF-BE47-E68AD3D6C0CF}"/>
                </a:ext>
              </a:extLst>
            </p:cNvPr>
            <p:cNvCxnSpPr>
              <a:cxnSpLocks noChangeShapeType="1"/>
            </p:cNvCxnSpPr>
            <p:nvPr/>
          </p:nvCxnSpPr>
          <p:spPr bwMode="auto">
            <a:xfrm rot="1020000">
              <a:off x="5638800" y="4965700"/>
              <a:ext cx="152400" cy="1588"/>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cxnSp>
        <p:cxnSp>
          <p:nvCxnSpPr>
            <p:cNvPr id="33814" name="Straight Connector 23">
              <a:extLst>
                <a:ext uri="{FF2B5EF4-FFF2-40B4-BE49-F238E27FC236}">
                  <a16:creationId xmlns:a16="http://schemas.microsoft.com/office/drawing/2014/main" id="{EC9FB389-9DE7-404A-884F-AA33B876D818}"/>
                </a:ext>
              </a:extLst>
            </p:cNvPr>
            <p:cNvCxnSpPr>
              <a:cxnSpLocks noChangeShapeType="1"/>
            </p:cNvCxnSpPr>
            <p:nvPr/>
          </p:nvCxnSpPr>
          <p:spPr bwMode="auto">
            <a:xfrm rot="20940000" flipV="1">
              <a:off x="6997700" y="4889500"/>
              <a:ext cx="69540" cy="30124"/>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cxnSp>
        <p:pic>
          <p:nvPicPr>
            <p:cNvPr id="33815" name="Picture 25" descr="oort1.png">
              <a:extLst>
                <a:ext uri="{FF2B5EF4-FFF2-40B4-BE49-F238E27FC236}">
                  <a16:creationId xmlns:a16="http://schemas.microsoft.com/office/drawing/2014/main" id="{B5D99D55-4799-48E1-B5DF-A876E4E53BA1}"/>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9122" t="82477" r="27992" b="15933"/>
            <a:stretch>
              <a:fillRect/>
            </a:stretch>
          </p:blipFill>
          <p:spPr bwMode="auto">
            <a:xfrm rot="2160000">
              <a:off x="5293995" y="5149850"/>
              <a:ext cx="263841"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6" name="Picture 26" descr="oort1.png">
              <a:extLst>
                <a:ext uri="{FF2B5EF4-FFF2-40B4-BE49-F238E27FC236}">
                  <a16:creationId xmlns:a16="http://schemas.microsoft.com/office/drawing/2014/main" id="{FF6AEAAC-B4FA-4091-A7C2-02712CA411C5}"/>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9122" t="82477" r="27992" b="15933"/>
            <a:stretch>
              <a:fillRect/>
            </a:stretch>
          </p:blipFill>
          <p:spPr bwMode="auto">
            <a:xfrm rot="7377766">
              <a:off x="5220081" y="5272084"/>
              <a:ext cx="263841" cy="8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3817" name="Straight Arrow Connector 28">
              <a:extLst>
                <a:ext uri="{FF2B5EF4-FFF2-40B4-BE49-F238E27FC236}">
                  <a16:creationId xmlns:a16="http://schemas.microsoft.com/office/drawing/2014/main" id="{9E498927-7699-4FD0-AD7C-C353678FE684}"/>
                </a:ext>
              </a:extLst>
            </p:cNvPr>
            <p:cNvCxnSpPr>
              <a:cxnSpLocks noChangeShapeType="1"/>
            </p:cNvCxnSpPr>
            <p:nvPr/>
          </p:nvCxnSpPr>
          <p:spPr bwMode="auto">
            <a:xfrm rot="5400000" flipH="1" flipV="1">
              <a:off x="4724400" y="5092700"/>
              <a:ext cx="1143000" cy="711200"/>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grpSp>
      <p:grpSp>
        <p:nvGrpSpPr>
          <p:cNvPr id="33796" name="Group 38">
            <a:extLst>
              <a:ext uri="{FF2B5EF4-FFF2-40B4-BE49-F238E27FC236}">
                <a16:creationId xmlns:a16="http://schemas.microsoft.com/office/drawing/2014/main" id="{E7A19EF7-BB6B-4B8F-84F0-BDC31F03B430}"/>
              </a:ext>
            </a:extLst>
          </p:cNvPr>
          <p:cNvGrpSpPr>
            <a:grpSpLocks/>
          </p:cNvGrpSpPr>
          <p:nvPr/>
        </p:nvGrpSpPr>
        <p:grpSpPr bwMode="auto">
          <a:xfrm>
            <a:off x="6248400" y="6248400"/>
            <a:ext cx="914400" cy="153988"/>
            <a:chOff x="5485606" y="6324600"/>
            <a:chExt cx="1677194" cy="153988"/>
          </a:xfrm>
        </p:grpSpPr>
        <p:cxnSp>
          <p:nvCxnSpPr>
            <p:cNvPr id="33808" name="Straight Connector 32">
              <a:extLst>
                <a:ext uri="{FF2B5EF4-FFF2-40B4-BE49-F238E27FC236}">
                  <a16:creationId xmlns:a16="http://schemas.microsoft.com/office/drawing/2014/main" id="{45ADB0B1-103F-46C1-9E1F-8A8C96076502}"/>
                </a:ext>
              </a:extLst>
            </p:cNvPr>
            <p:cNvCxnSpPr>
              <a:cxnSpLocks noChangeShapeType="1"/>
            </p:cNvCxnSpPr>
            <p:nvPr/>
          </p:nvCxnSpPr>
          <p:spPr bwMode="auto">
            <a:xfrm>
              <a:off x="5486400" y="6477000"/>
              <a:ext cx="1676400" cy="1588"/>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33809" name="Straight Connector 34">
              <a:extLst>
                <a:ext uri="{FF2B5EF4-FFF2-40B4-BE49-F238E27FC236}">
                  <a16:creationId xmlns:a16="http://schemas.microsoft.com/office/drawing/2014/main" id="{D8DED6C3-7127-4A23-9975-02E75AF7AE71}"/>
                </a:ext>
              </a:extLst>
            </p:cNvPr>
            <p:cNvCxnSpPr>
              <a:cxnSpLocks noChangeShapeType="1"/>
            </p:cNvCxnSpPr>
            <p:nvPr/>
          </p:nvCxnSpPr>
          <p:spPr bwMode="auto">
            <a:xfrm rot="5400000" flipH="1" flipV="1">
              <a:off x="5410200" y="6400800"/>
              <a:ext cx="152400" cy="1588"/>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33810" name="Straight Connector 35">
              <a:extLst>
                <a:ext uri="{FF2B5EF4-FFF2-40B4-BE49-F238E27FC236}">
                  <a16:creationId xmlns:a16="http://schemas.microsoft.com/office/drawing/2014/main" id="{DCB0CBEE-D5E3-4407-A296-8151E9D3D9E1}"/>
                </a:ext>
              </a:extLst>
            </p:cNvPr>
            <p:cNvCxnSpPr>
              <a:cxnSpLocks noChangeShapeType="1"/>
            </p:cNvCxnSpPr>
            <p:nvPr/>
          </p:nvCxnSpPr>
          <p:spPr bwMode="auto">
            <a:xfrm rot="5400000" flipH="1" flipV="1">
              <a:off x="7085806" y="6400006"/>
              <a:ext cx="152400" cy="1588"/>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grpSp>
      <p:sp>
        <p:nvSpPr>
          <p:cNvPr id="33797" name="Text Box 6">
            <a:extLst>
              <a:ext uri="{FF2B5EF4-FFF2-40B4-BE49-F238E27FC236}">
                <a16:creationId xmlns:a16="http://schemas.microsoft.com/office/drawing/2014/main" id="{471D28AE-1444-485F-9828-DA8E72844C92}"/>
              </a:ext>
            </a:extLst>
          </p:cNvPr>
          <p:cNvSpPr txBox="1">
            <a:spLocks noChangeArrowheads="1"/>
          </p:cNvSpPr>
          <p:nvPr/>
        </p:nvSpPr>
        <p:spPr bwMode="auto">
          <a:xfrm>
            <a:off x="6096000" y="6443663"/>
            <a:ext cx="2819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FF00"/>
                </a:solidFill>
                <a:latin typeface="Arial" panose="020B0604020202020204" pitchFamily="34" charset="0"/>
              </a:rPr>
              <a:t>40 AU = 5.5 light-hrs</a:t>
            </a:r>
            <a:endParaRPr lang="en-US" altLang="en-US" sz="2000">
              <a:solidFill>
                <a:srgbClr val="FFFF00"/>
              </a:solidFill>
            </a:endParaRPr>
          </a:p>
        </p:txBody>
      </p:sp>
      <p:grpSp>
        <p:nvGrpSpPr>
          <p:cNvPr id="33798" name="Group 39">
            <a:extLst>
              <a:ext uri="{FF2B5EF4-FFF2-40B4-BE49-F238E27FC236}">
                <a16:creationId xmlns:a16="http://schemas.microsoft.com/office/drawing/2014/main" id="{14F56058-2484-4B64-BB7B-24ED74D2AB85}"/>
              </a:ext>
            </a:extLst>
          </p:cNvPr>
          <p:cNvGrpSpPr>
            <a:grpSpLocks/>
          </p:cNvGrpSpPr>
          <p:nvPr/>
        </p:nvGrpSpPr>
        <p:grpSpPr bwMode="auto">
          <a:xfrm>
            <a:off x="304800" y="6248400"/>
            <a:ext cx="2743200" cy="153988"/>
            <a:chOff x="5485606" y="6324600"/>
            <a:chExt cx="1677194" cy="153988"/>
          </a:xfrm>
        </p:grpSpPr>
        <p:cxnSp>
          <p:nvCxnSpPr>
            <p:cNvPr id="33805" name="Straight Connector 40">
              <a:extLst>
                <a:ext uri="{FF2B5EF4-FFF2-40B4-BE49-F238E27FC236}">
                  <a16:creationId xmlns:a16="http://schemas.microsoft.com/office/drawing/2014/main" id="{DAD1C502-057B-4925-B763-6CF92D36D839}"/>
                </a:ext>
              </a:extLst>
            </p:cNvPr>
            <p:cNvCxnSpPr>
              <a:cxnSpLocks noChangeShapeType="1"/>
            </p:cNvCxnSpPr>
            <p:nvPr/>
          </p:nvCxnSpPr>
          <p:spPr bwMode="auto">
            <a:xfrm>
              <a:off x="5486400" y="6477000"/>
              <a:ext cx="1676400" cy="1588"/>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33806" name="Straight Connector 41">
              <a:extLst>
                <a:ext uri="{FF2B5EF4-FFF2-40B4-BE49-F238E27FC236}">
                  <a16:creationId xmlns:a16="http://schemas.microsoft.com/office/drawing/2014/main" id="{7E77A104-C5A2-4A5E-BDE9-DA0FF26BEA75}"/>
                </a:ext>
              </a:extLst>
            </p:cNvPr>
            <p:cNvCxnSpPr>
              <a:cxnSpLocks noChangeShapeType="1"/>
            </p:cNvCxnSpPr>
            <p:nvPr/>
          </p:nvCxnSpPr>
          <p:spPr bwMode="auto">
            <a:xfrm rot="5400000" flipH="1" flipV="1">
              <a:off x="5410200" y="6400800"/>
              <a:ext cx="152400" cy="1588"/>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cxnSp>
          <p:nvCxnSpPr>
            <p:cNvPr id="33807" name="Straight Connector 42">
              <a:extLst>
                <a:ext uri="{FF2B5EF4-FFF2-40B4-BE49-F238E27FC236}">
                  <a16:creationId xmlns:a16="http://schemas.microsoft.com/office/drawing/2014/main" id="{CC58C89D-355E-47C2-B5B2-D125CD314F13}"/>
                </a:ext>
              </a:extLst>
            </p:cNvPr>
            <p:cNvCxnSpPr>
              <a:cxnSpLocks noChangeShapeType="1"/>
            </p:cNvCxnSpPr>
            <p:nvPr/>
          </p:nvCxnSpPr>
          <p:spPr bwMode="auto">
            <a:xfrm rot="5400000" flipH="1" flipV="1">
              <a:off x="7085806" y="6400006"/>
              <a:ext cx="152400" cy="1588"/>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cxnSp>
      </p:grpSp>
      <p:sp>
        <p:nvSpPr>
          <p:cNvPr id="33799" name="Text Box 6">
            <a:extLst>
              <a:ext uri="{FF2B5EF4-FFF2-40B4-BE49-F238E27FC236}">
                <a16:creationId xmlns:a16="http://schemas.microsoft.com/office/drawing/2014/main" id="{699F6C8D-EE07-40BA-B090-87AFC60168F8}"/>
              </a:ext>
            </a:extLst>
          </p:cNvPr>
          <p:cNvSpPr txBox="1">
            <a:spLocks noChangeArrowheads="1"/>
          </p:cNvSpPr>
          <p:nvPr/>
        </p:nvSpPr>
        <p:spPr bwMode="auto">
          <a:xfrm>
            <a:off x="152400" y="6443663"/>
            <a:ext cx="3581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FF00"/>
                </a:solidFill>
                <a:latin typeface="Arial" panose="020B0604020202020204" pitchFamily="34" charset="0"/>
              </a:rPr>
              <a:t>25,000 AU = 5 light-MONTHS</a:t>
            </a:r>
            <a:endParaRPr lang="en-US" altLang="en-US" sz="2000">
              <a:solidFill>
                <a:srgbClr val="FFFF00"/>
              </a:solidFill>
            </a:endParaRPr>
          </a:p>
        </p:txBody>
      </p:sp>
      <p:cxnSp>
        <p:nvCxnSpPr>
          <p:cNvPr id="33800" name="Straight Connector 47">
            <a:extLst>
              <a:ext uri="{FF2B5EF4-FFF2-40B4-BE49-F238E27FC236}">
                <a16:creationId xmlns:a16="http://schemas.microsoft.com/office/drawing/2014/main" id="{FEB4834C-04CE-40CB-88DD-B84F8C4510FB}"/>
              </a:ext>
            </a:extLst>
          </p:cNvPr>
          <p:cNvCxnSpPr>
            <a:cxnSpLocks noChangeShapeType="1"/>
          </p:cNvCxnSpPr>
          <p:nvPr/>
        </p:nvCxnSpPr>
        <p:spPr bwMode="auto">
          <a:xfrm rot="120000">
            <a:off x="2973388" y="3597275"/>
            <a:ext cx="6080125" cy="349250"/>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cxnSp>
      <p:cxnSp>
        <p:nvCxnSpPr>
          <p:cNvPr id="33801" name="Straight Connector 49">
            <a:extLst>
              <a:ext uri="{FF2B5EF4-FFF2-40B4-BE49-F238E27FC236}">
                <a16:creationId xmlns:a16="http://schemas.microsoft.com/office/drawing/2014/main" id="{B12E3A28-C352-4314-B25B-321F72FAC197}"/>
              </a:ext>
            </a:extLst>
          </p:cNvPr>
          <p:cNvCxnSpPr>
            <a:cxnSpLocks noChangeShapeType="1"/>
          </p:cNvCxnSpPr>
          <p:nvPr/>
        </p:nvCxnSpPr>
        <p:spPr bwMode="auto">
          <a:xfrm rot="16200000" flipH="1">
            <a:off x="3009901" y="3459162"/>
            <a:ext cx="533400" cy="625475"/>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cxnSp>
      <p:cxnSp>
        <p:nvCxnSpPr>
          <p:cNvPr id="33802" name="Straight Connector 51">
            <a:extLst>
              <a:ext uri="{FF2B5EF4-FFF2-40B4-BE49-F238E27FC236}">
                <a16:creationId xmlns:a16="http://schemas.microsoft.com/office/drawing/2014/main" id="{4836E73A-07D2-4337-ABD6-94D7E3E071EA}"/>
              </a:ext>
            </a:extLst>
          </p:cNvPr>
          <p:cNvCxnSpPr>
            <a:cxnSpLocks noChangeShapeType="1"/>
          </p:cNvCxnSpPr>
          <p:nvPr/>
        </p:nvCxnSpPr>
        <p:spPr bwMode="auto">
          <a:xfrm rot="15780000" flipH="1">
            <a:off x="1908175" y="4702175"/>
            <a:ext cx="2667000" cy="279400"/>
          </a:xfrm>
          <a:prstGeom prst="line">
            <a:avLst/>
          </a:prstGeom>
          <a:noFill/>
          <a:ln w="19050">
            <a:solidFill>
              <a:srgbClr val="FF6600"/>
            </a:solidFill>
            <a:round/>
            <a:headEnd/>
            <a:tailEnd/>
          </a:ln>
          <a:extLst>
            <a:ext uri="{909E8E84-426E-40DD-AFC4-6F175D3DCCD1}">
              <a14:hiddenFill xmlns:a14="http://schemas.microsoft.com/office/drawing/2010/main">
                <a:noFill/>
              </a14:hiddenFill>
            </a:ext>
          </a:extLst>
        </p:spPr>
      </p:cxnSp>
      <p:sp>
        <p:nvSpPr>
          <p:cNvPr id="33803" name="Rectangle 52">
            <a:extLst>
              <a:ext uri="{FF2B5EF4-FFF2-40B4-BE49-F238E27FC236}">
                <a16:creationId xmlns:a16="http://schemas.microsoft.com/office/drawing/2014/main" id="{C359594A-25C0-4ABE-9E11-35F660B48BD8}"/>
              </a:ext>
            </a:extLst>
          </p:cNvPr>
          <p:cNvSpPr>
            <a:spLocks noChangeArrowheads="1"/>
          </p:cNvSpPr>
          <p:nvPr/>
        </p:nvSpPr>
        <p:spPr bwMode="auto">
          <a:xfrm>
            <a:off x="3562350" y="4038600"/>
            <a:ext cx="5486400" cy="2095500"/>
          </a:xfrm>
          <a:prstGeom prst="rect">
            <a:avLst/>
          </a:prstGeom>
          <a:noFill/>
          <a:ln w="28575">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804" name="Text Box 6">
            <a:extLst>
              <a:ext uri="{FF2B5EF4-FFF2-40B4-BE49-F238E27FC236}">
                <a16:creationId xmlns:a16="http://schemas.microsoft.com/office/drawing/2014/main" id="{CA25A038-F60F-4A6C-9172-B0CF83233C70}"/>
              </a:ext>
            </a:extLst>
          </p:cNvPr>
          <p:cNvSpPr txBox="1">
            <a:spLocks noChangeArrowheads="1"/>
          </p:cNvSpPr>
          <p:nvPr/>
        </p:nvSpPr>
        <p:spPr bwMode="auto">
          <a:xfrm>
            <a:off x="1905000" y="147638"/>
            <a:ext cx="4648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FFFFFF"/>
                </a:solidFill>
                <a:latin typeface="Arial" panose="020B0604020202020204" pitchFamily="34" charset="0"/>
              </a:rPr>
              <a:t>This is the whole Solar System:</a:t>
            </a:r>
            <a:endParaRPr lang="en-US" altLang="en-US">
              <a:solidFill>
                <a:srgbClr val="FFFFFF"/>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1">
            <a:extLst>
              <a:ext uri="{FF2B5EF4-FFF2-40B4-BE49-F238E27FC236}">
                <a16:creationId xmlns:a16="http://schemas.microsoft.com/office/drawing/2014/main" id="{E5CAE972-2E03-4BE3-9D52-9B445AF9D6B6}"/>
              </a:ext>
            </a:extLst>
          </p:cNvPr>
          <p:cNvGrpSpPr>
            <a:grpSpLocks/>
          </p:cNvGrpSpPr>
          <p:nvPr/>
        </p:nvGrpSpPr>
        <p:grpSpPr bwMode="auto">
          <a:xfrm>
            <a:off x="533400" y="76200"/>
            <a:ext cx="7696200" cy="6670675"/>
            <a:chOff x="1377950" y="1479550"/>
            <a:chExt cx="4498307" cy="3898900"/>
          </a:xfrm>
        </p:grpSpPr>
        <p:pic>
          <p:nvPicPr>
            <p:cNvPr id="34824" name="Picture 2" descr="327_Gliese710Comets.jpg">
              <a:extLst>
                <a:ext uri="{FF2B5EF4-FFF2-40B4-BE49-F238E27FC236}">
                  <a16:creationId xmlns:a16="http://schemas.microsoft.com/office/drawing/2014/main" id="{C2DBAD64-BB3C-4AFC-BB9C-6B91DC26751A}"/>
                </a:ext>
              </a:extLst>
            </p:cNvPr>
            <p:cNvPicPr>
              <a:picLocks noChangeAspect="1"/>
            </p:cNvPicPr>
            <p:nvPr/>
          </p:nvPicPr>
          <p:blipFill>
            <a:blip r:embed="rId2">
              <a:extLst>
                <a:ext uri="{28A0092B-C50C-407E-A947-70E740481C1C}">
                  <a14:useLocalDpi xmlns:a14="http://schemas.microsoft.com/office/drawing/2010/main" val="0"/>
                </a:ext>
              </a:extLst>
            </a:blip>
            <a:srcRect r="29723"/>
            <a:stretch>
              <a:fillRect/>
            </a:stretch>
          </p:blipFill>
          <p:spPr bwMode="auto">
            <a:xfrm>
              <a:off x="1377950" y="1479550"/>
              <a:ext cx="4489450"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5" name="Picture 3" descr="327_Gliese710Comets.jpg">
              <a:extLst>
                <a:ext uri="{FF2B5EF4-FFF2-40B4-BE49-F238E27FC236}">
                  <a16:creationId xmlns:a16="http://schemas.microsoft.com/office/drawing/2014/main" id="{28318AB7-4865-402E-A1DF-255281419308}"/>
                </a:ext>
              </a:extLst>
            </p:cNvPr>
            <p:cNvPicPr>
              <a:picLocks noChangeAspect="1"/>
            </p:cNvPicPr>
            <p:nvPr/>
          </p:nvPicPr>
          <p:blipFill>
            <a:blip r:embed="rId2">
              <a:extLst>
                <a:ext uri="{28A0092B-C50C-407E-A947-70E740481C1C}">
                  <a14:useLocalDpi xmlns:a14="http://schemas.microsoft.com/office/drawing/2010/main" val="0"/>
                </a:ext>
              </a:extLst>
            </a:blip>
            <a:srcRect l="75050" r="12883" b="17590"/>
            <a:stretch>
              <a:fillRect/>
            </a:stretch>
          </p:blipFill>
          <p:spPr bwMode="auto">
            <a:xfrm>
              <a:off x="5105400" y="1511300"/>
              <a:ext cx="770857"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6" name="Picture 4" descr="327_Gliese710Comets.jpg">
              <a:extLst>
                <a:ext uri="{FF2B5EF4-FFF2-40B4-BE49-F238E27FC236}">
                  <a16:creationId xmlns:a16="http://schemas.microsoft.com/office/drawing/2014/main" id="{FDC7B88A-C596-4076-857C-CD77998B9082}"/>
                </a:ext>
              </a:extLst>
            </p:cNvPr>
            <p:cNvPicPr>
              <a:picLocks noChangeAspect="1"/>
            </p:cNvPicPr>
            <p:nvPr/>
          </p:nvPicPr>
          <p:blipFill>
            <a:blip r:embed="rId2">
              <a:extLst>
                <a:ext uri="{28A0092B-C50C-407E-A947-70E740481C1C}">
                  <a14:useLocalDpi xmlns:a14="http://schemas.microsoft.com/office/drawing/2010/main" val="0"/>
                </a:ext>
              </a:extLst>
            </a:blip>
            <a:srcRect l="47237" t="24919" r="40080" b="72704"/>
            <a:stretch>
              <a:fillRect/>
            </a:stretch>
          </p:blipFill>
          <p:spPr bwMode="auto">
            <a:xfrm>
              <a:off x="4389138" y="2345713"/>
              <a:ext cx="810235" cy="9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4818" name="Text Box 6">
            <a:extLst>
              <a:ext uri="{FF2B5EF4-FFF2-40B4-BE49-F238E27FC236}">
                <a16:creationId xmlns:a16="http://schemas.microsoft.com/office/drawing/2014/main" id="{130B64FD-7329-436C-BB00-782333DFAEC8}"/>
              </a:ext>
            </a:extLst>
          </p:cNvPr>
          <p:cNvSpPr txBox="1">
            <a:spLocks noChangeArrowheads="1"/>
          </p:cNvSpPr>
          <p:nvPr/>
        </p:nvSpPr>
        <p:spPr bwMode="auto">
          <a:xfrm>
            <a:off x="2133600" y="6076950"/>
            <a:ext cx="4800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rgbClr val="FFFF00"/>
                </a:solidFill>
                <a:latin typeface="Arial" panose="020B0604020202020204" pitchFamily="34" charset="0"/>
              </a:rPr>
              <a:t>artist</a:t>
            </a:r>
            <a:r>
              <a:rPr lang="ja-JP" altLang="en-US" sz="2000">
                <a:solidFill>
                  <a:srgbClr val="FFFF00"/>
                </a:solidFill>
                <a:latin typeface="Arial" panose="020B0604020202020204" pitchFamily="34" charset="0"/>
              </a:rPr>
              <a:t>’</a:t>
            </a:r>
            <a:r>
              <a:rPr lang="en-US" altLang="ja-JP" sz="2000">
                <a:solidFill>
                  <a:srgbClr val="FFFF00"/>
                </a:solidFill>
                <a:latin typeface="Arial" panose="020B0604020202020204" pitchFamily="34" charset="0"/>
              </a:rPr>
              <a:t>s depiction of Oort Cloud — swarms of </a:t>
            </a:r>
            <a:r>
              <a:rPr lang="en-US" altLang="ja-JP" sz="2000">
                <a:solidFill>
                  <a:srgbClr val="FFFFFF"/>
                </a:solidFill>
                <a:latin typeface="Arial" panose="020B0604020202020204" pitchFamily="34" charset="0"/>
              </a:rPr>
              <a:t>comets</a:t>
            </a:r>
            <a:endParaRPr lang="en-US" altLang="en-US" sz="2000">
              <a:solidFill>
                <a:srgbClr val="FFFFFF"/>
              </a:solidFill>
            </a:endParaRPr>
          </a:p>
        </p:txBody>
      </p:sp>
      <p:sp>
        <p:nvSpPr>
          <p:cNvPr id="34819" name="Rectangle 6">
            <a:extLst>
              <a:ext uri="{FF2B5EF4-FFF2-40B4-BE49-F238E27FC236}">
                <a16:creationId xmlns:a16="http://schemas.microsoft.com/office/drawing/2014/main" id="{AC1F6E90-8D37-40D7-AF31-9DB74A25629F}"/>
              </a:ext>
            </a:extLst>
          </p:cNvPr>
          <p:cNvSpPr>
            <a:spLocks noChangeArrowheads="1"/>
          </p:cNvSpPr>
          <p:nvPr/>
        </p:nvSpPr>
        <p:spPr bwMode="auto">
          <a:xfrm>
            <a:off x="4419600" y="3276600"/>
            <a:ext cx="76200" cy="76200"/>
          </a:xfrm>
          <a:prstGeom prst="rect">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34821" name="Straight Arrow Connector 8">
            <a:extLst>
              <a:ext uri="{FF2B5EF4-FFF2-40B4-BE49-F238E27FC236}">
                <a16:creationId xmlns:a16="http://schemas.microsoft.com/office/drawing/2014/main" id="{256FE853-AD86-4AA0-B8EF-CE8434A62F63}"/>
              </a:ext>
            </a:extLst>
          </p:cNvPr>
          <p:cNvCxnSpPr>
            <a:cxnSpLocks noChangeShapeType="1"/>
            <a:endCxn id="34819" idx="3"/>
          </p:cNvCxnSpPr>
          <p:nvPr/>
        </p:nvCxnSpPr>
        <p:spPr bwMode="auto">
          <a:xfrm rot="10800000">
            <a:off x="4495800" y="3314700"/>
            <a:ext cx="2844800" cy="673100"/>
          </a:xfrm>
          <a:prstGeom prst="straightConnector1">
            <a:avLst/>
          </a:prstGeom>
          <a:noFill/>
          <a:ln w="19050">
            <a:solidFill>
              <a:srgbClr val="FFFF00"/>
            </a:solidFill>
            <a:round/>
            <a:headEnd/>
            <a:tailEnd type="arrow" w="med" len="med"/>
          </a:ln>
          <a:effectLst>
            <a:outerShdw blurRad="50800" dist="38100" dir="2700000" rotWithShape="0">
              <a:srgbClr val="808080">
                <a:alpha val="42999"/>
              </a:srgbClr>
            </a:outerShdw>
          </a:effectLst>
          <a:extLst>
            <a:ext uri="{909E8E84-426E-40DD-AFC4-6F175D3DCCD1}">
              <a14:hiddenFill xmlns:a14="http://schemas.microsoft.com/office/drawing/2010/main">
                <a:noFill/>
              </a14:hiddenFill>
            </a:ext>
          </a:extLst>
        </p:spPr>
      </p:cxnSp>
      <p:sp>
        <p:nvSpPr>
          <p:cNvPr id="2" name="Text Box 6">
            <a:extLst>
              <a:ext uri="{FF2B5EF4-FFF2-40B4-BE49-F238E27FC236}">
                <a16:creationId xmlns:a16="http://schemas.microsoft.com/office/drawing/2014/main" id="{DF7D624D-BEF2-4F97-8870-EBECFCDBCF02}"/>
              </a:ext>
            </a:extLst>
          </p:cNvPr>
          <p:cNvSpPr txBox="1">
            <a:spLocks noChangeArrowheads="1"/>
          </p:cNvSpPr>
          <p:nvPr/>
        </p:nvSpPr>
        <p:spPr bwMode="auto">
          <a:xfrm>
            <a:off x="7239000" y="3790950"/>
            <a:ext cx="12192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rgbClr val="FFFF00"/>
                </a:solidFill>
                <a:latin typeface="Arial" panose="020B0604020202020204" pitchFamily="34" charset="0"/>
              </a:rPr>
              <a:t>planets — 80 AU diameter</a:t>
            </a:r>
            <a:endParaRPr lang="en-US" altLang="en-US" sz="2000">
              <a:solidFill>
                <a:srgbClr val="FFFF00"/>
              </a:solidFill>
            </a:endParaRPr>
          </a:p>
        </p:txBody>
      </p:sp>
      <p:cxnSp>
        <p:nvCxnSpPr>
          <p:cNvPr id="11" name="Straight Arrow Connector 10">
            <a:extLst>
              <a:ext uri="{FF2B5EF4-FFF2-40B4-BE49-F238E27FC236}">
                <a16:creationId xmlns:a16="http://schemas.microsoft.com/office/drawing/2014/main" id="{1121209F-8765-455A-B6CD-0CDEB3CC1778}"/>
              </a:ext>
            </a:extLst>
          </p:cNvPr>
          <p:cNvCxnSpPr>
            <a:cxnSpLocks noChangeShapeType="1"/>
          </p:cNvCxnSpPr>
          <p:nvPr/>
        </p:nvCxnSpPr>
        <p:spPr bwMode="auto">
          <a:xfrm>
            <a:off x="1143000" y="5562600"/>
            <a:ext cx="6705600" cy="1588"/>
          </a:xfrm>
          <a:prstGeom prst="straightConnector1">
            <a:avLst/>
          </a:prstGeom>
          <a:noFill/>
          <a:ln w="12700">
            <a:solidFill>
              <a:srgbClr val="FFFF00"/>
            </a:solidFill>
            <a:round/>
            <a:headEnd type="arrow" w="med" len="med"/>
            <a:tailEnd type="arrow" w="med" len="med"/>
          </a:ln>
          <a:effectLst>
            <a:outerShdw blurRad="50800" dist="38100" dir="2700000" rotWithShape="0">
              <a:srgbClr val="808080">
                <a:alpha val="42999"/>
              </a:srgbClr>
            </a:outerShdw>
          </a:effectLst>
        </p:spPr>
      </p:cxnSp>
      <p:sp>
        <p:nvSpPr>
          <p:cNvPr id="34823" name="Text Box 6">
            <a:extLst>
              <a:ext uri="{FF2B5EF4-FFF2-40B4-BE49-F238E27FC236}">
                <a16:creationId xmlns:a16="http://schemas.microsoft.com/office/drawing/2014/main" id="{7A6BECA9-15B0-4AEA-9E07-4B78FFF682F1}"/>
              </a:ext>
            </a:extLst>
          </p:cNvPr>
          <p:cNvSpPr txBox="1">
            <a:spLocks noChangeArrowheads="1"/>
          </p:cNvSpPr>
          <p:nvPr/>
        </p:nvSpPr>
        <p:spPr bwMode="auto">
          <a:xfrm>
            <a:off x="2057400" y="5181600"/>
            <a:ext cx="480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rgbClr val="FFFF00"/>
                </a:solidFill>
                <a:latin typeface="Arial" panose="020B0604020202020204" pitchFamily="34" charset="0"/>
              </a:rPr>
              <a:t>50,000 AU diameter</a:t>
            </a:r>
            <a:endParaRPr lang="en-US" altLang="en-US" sz="2000">
              <a:solidFill>
                <a:srgbClr val="FFFFFF"/>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 descr="FIG14.10.jpg">
            <a:extLst>
              <a:ext uri="{FF2B5EF4-FFF2-40B4-BE49-F238E27FC236}">
                <a16:creationId xmlns:a16="http://schemas.microsoft.com/office/drawing/2014/main" id="{EB393863-F613-4338-9E1D-1F79332FBC42}"/>
              </a:ext>
            </a:extLst>
          </p:cNvPr>
          <p:cNvPicPr>
            <a:picLocks noChangeAspect="1"/>
          </p:cNvPicPr>
          <p:nvPr/>
        </p:nvPicPr>
        <p:blipFill>
          <a:blip r:embed="rId2">
            <a:extLst>
              <a:ext uri="{28A0092B-C50C-407E-A947-70E740481C1C}">
                <a14:useLocalDpi xmlns:a14="http://schemas.microsoft.com/office/drawing/2010/main" val="0"/>
              </a:ext>
            </a:extLst>
          </a:blip>
          <a:srcRect t="3488" r="50000" b="16280"/>
          <a:stretch>
            <a:fillRect/>
          </a:stretch>
        </p:blipFill>
        <p:spPr bwMode="auto">
          <a:xfrm>
            <a:off x="2184400" y="914400"/>
            <a:ext cx="4978400" cy="447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2" name="Text Box 6">
            <a:extLst>
              <a:ext uri="{FF2B5EF4-FFF2-40B4-BE49-F238E27FC236}">
                <a16:creationId xmlns:a16="http://schemas.microsoft.com/office/drawing/2014/main" id="{C4DC9232-BF9D-4728-B1D2-B5875C5C0F04}"/>
              </a:ext>
            </a:extLst>
          </p:cNvPr>
          <p:cNvSpPr txBox="1">
            <a:spLocks noChangeArrowheads="1"/>
          </p:cNvSpPr>
          <p:nvPr/>
        </p:nvSpPr>
        <p:spPr bwMode="auto">
          <a:xfrm>
            <a:off x="2184400" y="5638800"/>
            <a:ext cx="4800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rgbClr val="FFFF00"/>
                </a:solidFill>
                <a:latin typeface="Arial" panose="020B0604020202020204" pitchFamily="34" charset="0"/>
              </a:rPr>
              <a:t>orbits of comets in Oort Cloud are like bees  swarming around a hive</a:t>
            </a:r>
            <a:endParaRPr lang="en-US" altLang="en-US" sz="2000">
              <a:solidFill>
                <a:srgbClr val="FFFF00"/>
              </a:solidFill>
            </a:endParaRPr>
          </a:p>
        </p:txBody>
      </p:sp>
      <p:pic>
        <p:nvPicPr>
          <p:cNvPr id="35843" name="Picture 3" descr="FIG14.10.jpg">
            <a:extLst>
              <a:ext uri="{FF2B5EF4-FFF2-40B4-BE49-F238E27FC236}">
                <a16:creationId xmlns:a16="http://schemas.microsoft.com/office/drawing/2014/main" id="{205E8E63-27FD-4120-AB5F-7470CAF3DFB1}"/>
              </a:ext>
            </a:extLst>
          </p:cNvPr>
          <p:cNvPicPr>
            <a:picLocks/>
          </p:cNvPicPr>
          <p:nvPr/>
        </p:nvPicPr>
        <p:blipFill>
          <a:blip r:embed="rId2">
            <a:extLst>
              <a:ext uri="{28A0092B-C50C-407E-A947-70E740481C1C}">
                <a14:useLocalDpi xmlns:a14="http://schemas.microsoft.com/office/drawing/2010/main" val="0"/>
              </a:ext>
            </a:extLst>
          </a:blip>
          <a:srcRect l="4082" t="3488" r="91325" b="86960"/>
          <a:stretch>
            <a:fillRect/>
          </a:stretch>
        </p:blipFill>
        <p:spPr bwMode="auto">
          <a:xfrm>
            <a:off x="5080000" y="3086100"/>
            <a:ext cx="939800"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4" descr="FIG14.10.jpg">
            <a:extLst>
              <a:ext uri="{FF2B5EF4-FFF2-40B4-BE49-F238E27FC236}">
                <a16:creationId xmlns:a16="http://schemas.microsoft.com/office/drawing/2014/main" id="{AD39A859-85B0-434D-B4FC-82A8C3EF7FAC}"/>
              </a:ext>
            </a:extLst>
          </p:cNvPr>
          <p:cNvPicPr>
            <a:picLocks noChangeAspect="1"/>
          </p:cNvPicPr>
          <p:nvPr/>
        </p:nvPicPr>
        <p:blipFill>
          <a:blip r:embed="rId2">
            <a:extLst>
              <a:ext uri="{28A0092B-C50C-407E-A947-70E740481C1C}">
                <a14:useLocalDpi xmlns:a14="http://schemas.microsoft.com/office/drawing/2010/main" val="0"/>
              </a:ext>
            </a:extLst>
          </a:blip>
          <a:srcRect l="28316" t="29802" r="67857" b="62787"/>
          <a:stretch>
            <a:fillRect/>
          </a:stretch>
        </p:blipFill>
        <p:spPr bwMode="auto">
          <a:xfrm rot="360000">
            <a:off x="5321300" y="3048000"/>
            <a:ext cx="3810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5" descr="FIG14.10.jpg">
            <a:extLst>
              <a:ext uri="{FF2B5EF4-FFF2-40B4-BE49-F238E27FC236}">
                <a16:creationId xmlns:a16="http://schemas.microsoft.com/office/drawing/2014/main" id="{1FF82836-0E08-4125-BAF2-79958D042C3D}"/>
              </a:ext>
            </a:extLst>
          </p:cNvPr>
          <p:cNvPicPr>
            <a:picLocks noChangeAspect="1"/>
          </p:cNvPicPr>
          <p:nvPr/>
        </p:nvPicPr>
        <p:blipFill>
          <a:blip r:embed="rId2">
            <a:extLst>
              <a:ext uri="{28A0092B-C50C-407E-A947-70E740481C1C}">
                <a14:useLocalDpi xmlns:a14="http://schemas.microsoft.com/office/drawing/2010/main" val="0"/>
              </a:ext>
            </a:extLst>
          </a:blip>
          <a:srcRect l="28316" t="29802" r="67857" b="65578"/>
          <a:stretch>
            <a:fillRect/>
          </a:stretch>
        </p:blipFill>
        <p:spPr bwMode="auto">
          <a:xfrm rot="780000">
            <a:off x="5480050" y="3454400"/>
            <a:ext cx="3810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6" descr="FIG14.10.jpg">
            <a:extLst>
              <a:ext uri="{FF2B5EF4-FFF2-40B4-BE49-F238E27FC236}">
                <a16:creationId xmlns:a16="http://schemas.microsoft.com/office/drawing/2014/main" id="{7EFC44B8-8142-4F0F-8DE0-B8E8EF82BDDF}"/>
              </a:ext>
            </a:extLst>
          </p:cNvPr>
          <p:cNvPicPr>
            <a:picLocks noChangeAspect="1"/>
          </p:cNvPicPr>
          <p:nvPr/>
        </p:nvPicPr>
        <p:blipFill>
          <a:blip r:embed="rId2">
            <a:extLst>
              <a:ext uri="{28A0092B-C50C-407E-A947-70E740481C1C}">
                <a14:useLocalDpi xmlns:a14="http://schemas.microsoft.com/office/drawing/2010/main" val="0"/>
              </a:ext>
            </a:extLst>
          </a:blip>
          <a:srcRect l="28316" t="29802" r="67857" b="62787"/>
          <a:stretch>
            <a:fillRect/>
          </a:stretch>
        </p:blipFill>
        <p:spPr bwMode="auto">
          <a:xfrm rot="900000">
            <a:off x="5016500" y="3067050"/>
            <a:ext cx="3810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7" name="Picture 7" descr="FIG14.10.jpg">
            <a:extLst>
              <a:ext uri="{FF2B5EF4-FFF2-40B4-BE49-F238E27FC236}">
                <a16:creationId xmlns:a16="http://schemas.microsoft.com/office/drawing/2014/main" id="{51C99369-FF30-4D68-B825-F3C5B9470812}"/>
              </a:ext>
            </a:extLst>
          </p:cNvPr>
          <p:cNvPicPr>
            <a:picLocks noChangeAspect="1"/>
          </p:cNvPicPr>
          <p:nvPr/>
        </p:nvPicPr>
        <p:blipFill>
          <a:blip r:embed="rId2">
            <a:extLst>
              <a:ext uri="{28A0092B-C50C-407E-A947-70E740481C1C}">
                <a14:useLocalDpi xmlns:a14="http://schemas.microsoft.com/office/drawing/2010/main" val="0"/>
              </a:ext>
            </a:extLst>
          </a:blip>
          <a:srcRect l="28316" t="29802" r="67857" b="67204"/>
          <a:stretch>
            <a:fillRect/>
          </a:stretch>
        </p:blipFill>
        <p:spPr bwMode="auto">
          <a:xfrm rot="1500000">
            <a:off x="5148263" y="3549650"/>
            <a:ext cx="381000"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Rectangle 8">
            <a:extLst>
              <a:ext uri="{FF2B5EF4-FFF2-40B4-BE49-F238E27FC236}">
                <a16:creationId xmlns:a16="http://schemas.microsoft.com/office/drawing/2014/main" id="{CAD295C8-FC87-4C5D-9EBC-2B6B872D268D}"/>
              </a:ext>
            </a:extLst>
          </p:cNvPr>
          <p:cNvSpPr>
            <a:spLocks noChangeArrowheads="1"/>
          </p:cNvSpPr>
          <p:nvPr/>
        </p:nvSpPr>
        <p:spPr bwMode="auto">
          <a:xfrm>
            <a:off x="4699000" y="3276600"/>
            <a:ext cx="228600" cy="228600"/>
          </a:xfrm>
          <a:prstGeom prst="rect">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35849" name="Straight Connector 10">
            <a:extLst>
              <a:ext uri="{FF2B5EF4-FFF2-40B4-BE49-F238E27FC236}">
                <a16:creationId xmlns:a16="http://schemas.microsoft.com/office/drawing/2014/main" id="{906FF3F8-24DA-4DC4-A384-06795AE66221}"/>
              </a:ext>
            </a:extLst>
          </p:cNvPr>
          <p:cNvCxnSpPr>
            <a:cxnSpLocks noChangeShapeType="1"/>
          </p:cNvCxnSpPr>
          <p:nvPr/>
        </p:nvCxnSpPr>
        <p:spPr bwMode="auto">
          <a:xfrm flipV="1">
            <a:off x="4724400" y="1816100"/>
            <a:ext cx="2743200" cy="1447800"/>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cxnSp>
      <p:cxnSp>
        <p:nvCxnSpPr>
          <p:cNvPr id="35850" name="Straight Connector 11">
            <a:extLst>
              <a:ext uri="{FF2B5EF4-FFF2-40B4-BE49-F238E27FC236}">
                <a16:creationId xmlns:a16="http://schemas.microsoft.com/office/drawing/2014/main" id="{D910AE73-5FA6-4319-AEFE-7532E3F680B7}"/>
              </a:ext>
            </a:extLst>
          </p:cNvPr>
          <p:cNvCxnSpPr>
            <a:cxnSpLocks noChangeShapeType="1"/>
          </p:cNvCxnSpPr>
          <p:nvPr/>
        </p:nvCxnSpPr>
        <p:spPr bwMode="auto">
          <a:xfrm>
            <a:off x="4724400" y="3505200"/>
            <a:ext cx="2743200" cy="1447800"/>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cxnSp>
      <p:cxnSp>
        <p:nvCxnSpPr>
          <p:cNvPr id="35851" name="Straight Connector 14">
            <a:extLst>
              <a:ext uri="{FF2B5EF4-FFF2-40B4-BE49-F238E27FC236}">
                <a16:creationId xmlns:a16="http://schemas.microsoft.com/office/drawing/2014/main" id="{292EE61B-26B4-4392-A49F-013AD04F6489}"/>
              </a:ext>
            </a:extLst>
          </p:cNvPr>
          <p:cNvCxnSpPr>
            <a:cxnSpLocks noChangeShapeType="1"/>
          </p:cNvCxnSpPr>
          <p:nvPr/>
        </p:nvCxnSpPr>
        <p:spPr bwMode="auto">
          <a:xfrm rot="5400000">
            <a:off x="5905501" y="3390900"/>
            <a:ext cx="3124200" cy="3175"/>
          </a:xfrm>
          <a:prstGeom prst="line">
            <a:avLst/>
          </a:prstGeom>
          <a:noFill/>
          <a:ln w="15875">
            <a:solidFill>
              <a:srgbClr val="FF0000"/>
            </a:solidFill>
            <a:round/>
            <a:headEnd/>
            <a:tailEnd/>
          </a:ln>
          <a:extLst>
            <a:ext uri="{909E8E84-426E-40DD-AFC4-6F175D3DCCD1}">
              <a14:hiddenFill xmlns:a14="http://schemas.microsoft.com/office/drawing/2010/main">
                <a:noFill/>
              </a14:hiddenFill>
            </a:ext>
          </a:extLst>
        </p:spPr>
      </p:cxnSp>
      <p:sp>
        <p:nvSpPr>
          <p:cNvPr id="35852" name="Text Box 6">
            <a:extLst>
              <a:ext uri="{FF2B5EF4-FFF2-40B4-BE49-F238E27FC236}">
                <a16:creationId xmlns:a16="http://schemas.microsoft.com/office/drawing/2014/main" id="{7FF9E033-E968-4767-A2AF-404BC5E419D4}"/>
              </a:ext>
            </a:extLst>
          </p:cNvPr>
          <p:cNvSpPr txBox="1">
            <a:spLocks noChangeArrowheads="1"/>
          </p:cNvSpPr>
          <p:nvPr/>
        </p:nvSpPr>
        <p:spPr bwMode="auto">
          <a:xfrm>
            <a:off x="7162800" y="2971800"/>
            <a:ext cx="1752600" cy="7080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rgbClr val="FF0000"/>
                </a:solidFill>
                <a:latin typeface="Arial" panose="020B0604020202020204" pitchFamily="34" charset="0"/>
              </a:rPr>
              <a:t>Sun, planets, Kuiper belt</a:t>
            </a:r>
            <a:endParaRPr lang="en-US" altLang="en-US" sz="2000">
              <a:solidFill>
                <a:srgbClr val="FF0000"/>
              </a:solidFill>
            </a:endParaRPr>
          </a:p>
        </p:txBody>
      </p:sp>
      <p:pic>
        <p:nvPicPr>
          <p:cNvPr id="35853" name="Picture 17" descr="FIG14.10.jpg">
            <a:extLst>
              <a:ext uri="{FF2B5EF4-FFF2-40B4-BE49-F238E27FC236}">
                <a16:creationId xmlns:a16="http://schemas.microsoft.com/office/drawing/2014/main" id="{245A1CE8-37B8-4C7B-825B-B78EB2714EEE}"/>
              </a:ext>
            </a:extLst>
          </p:cNvPr>
          <p:cNvPicPr>
            <a:picLocks/>
          </p:cNvPicPr>
          <p:nvPr/>
        </p:nvPicPr>
        <p:blipFill>
          <a:blip r:embed="rId2">
            <a:extLst>
              <a:ext uri="{28A0092B-C50C-407E-A947-70E740481C1C}">
                <a14:useLocalDpi xmlns:a14="http://schemas.microsoft.com/office/drawing/2010/main" val="0"/>
              </a:ext>
            </a:extLst>
          </a:blip>
          <a:srcRect l="4082" t="4651" r="91325" b="86574"/>
          <a:stretch>
            <a:fillRect/>
          </a:stretch>
        </p:blipFill>
        <p:spPr bwMode="auto">
          <a:xfrm>
            <a:off x="5943600" y="990600"/>
            <a:ext cx="939800"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4" name="Picture 15" descr="FIG14.10.jpg">
            <a:extLst>
              <a:ext uri="{FF2B5EF4-FFF2-40B4-BE49-F238E27FC236}">
                <a16:creationId xmlns:a16="http://schemas.microsoft.com/office/drawing/2014/main" id="{8B10C486-A6B3-48E9-871A-2A56953E9218}"/>
              </a:ext>
            </a:extLst>
          </p:cNvPr>
          <p:cNvPicPr>
            <a:picLocks/>
          </p:cNvPicPr>
          <p:nvPr/>
        </p:nvPicPr>
        <p:blipFill>
          <a:blip r:embed="rId2">
            <a:extLst>
              <a:ext uri="{28A0092B-C50C-407E-A947-70E740481C1C}">
                <a14:useLocalDpi xmlns:a14="http://schemas.microsoft.com/office/drawing/2010/main" val="0"/>
              </a:ext>
            </a:extLst>
          </a:blip>
          <a:srcRect l="4082" t="4651" r="91325" b="86574"/>
          <a:stretch>
            <a:fillRect/>
          </a:stretch>
        </p:blipFill>
        <p:spPr bwMode="auto">
          <a:xfrm>
            <a:off x="6172200" y="923925"/>
            <a:ext cx="939800"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5" name="Text Box 6">
            <a:extLst>
              <a:ext uri="{FF2B5EF4-FFF2-40B4-BE49-F238E27FC236}">
                <a16:creationId xmlns:a16="http://schemas.microsoft.com/office/drawing/2014/main" id="{4F3CF012-92FD-44CB-B929-0B5FDFE6F0E4}"/>
              </a:ext>
            </a:extLst>
          </p:cNvPr>
          <p:cNvSpPr txBox="1">
            <a:spLocks noChangeArrowheads="1"/>
          </p:cNvSpPr>
          <p:nvPr/>
        </p:nvSpPr>
        <p:spPr bwMode="auto">
          <a:xfrm>
            <a:off x="5562600" y="914400"/>
            <a:ext cx="1600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b="1">
                <a:solidFill>
                  <a:srgbClr val="FFFF00"/>
                </a:solidFill>
                <a:latin typeface="Arial" panose="020B0604020202020204" pitchFamily="34" charset="0"/>
              </a:rPr>
              <a:t>Oort Cloud</a:t>
            </a:r>
            <a:endParaRPr lang="en-US" altLang="en-US" sz="2000" b="1">
              <a:solidFill>
                <a:srgbClr val="FFFF00"/>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C:\Astronomical Images\Earth\The Earth from space.gif">
            <a:extLst>
              <a:ext uri="{FF2B5EF4-FFF2-40B4-BE49-F238E27FC236}">
                <a16:creationId xmlns:a16="http://schemas.microsoft.com/office/drawing/2014/main" id="{FDAF78BF-E6C9-4136-89E2-CE77B2F47775}"/>
              </a:ext>
            </a:extLst>
          </p:cNvPr>
          <p:cNvPicPr>
            <a:picLocks noChangeAspect="1" noChangeArrowheads="1"/>
          </p:cNvPicPr>
          <p:nvPr/>
        </p:nvPicPr>
        <p:blipFill>
          <a:blip r:embed="rId3">
            <a:lum bright="-8000" contrast="40000"/>
            <a:extLst>
              <a:ext uri="{28A0092B-C50C-407E-A947-70E740481C1C}">
                <a14:useLocalDpi xmlns:a14="http://schemas.microsoft.com/office/drawing/2010/main" val="0"/>
              </a:ext>
            </a:extLst>
          </a:blip>
          <a:srcRect/>
          <a:stretch>
            <a:fillRect/>
          </a:stretch>
        </p:blipFill>
        <p:spPr bwMode="auto">
          <a:xfrm>
            <a:off x="1400175" y="228600"/>
            <a:ext cx="6372225" cy="631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2740673711_655f207cc0_b_jpg_990x685_q85.jpg">
            <a:extLst>
              <a:ext uri="{FF2B5EF4-FFF2-40B4-BE49-F238E27FC236}">
                <a16:creationId xmlns:a16="http://schemas.microsoft.com/office/drawing/2014/main" id="{A0E0B64D-D933-47C6-ADA3-12CA26F664E5}"/>
              </a:ext>
            </a:extLst>
          </p:cNvPr>
          <p:cNvPicPr>
            <a:picLocks noChangeAspect="1"/>
          </p:cNvPicPr>
          <p:nvPr/>
        </p:nvPicPr>
        <p:blipFill>
          <a:blip r:embed="rId2">
            <a:lum bright="4000" contrast="6000"/>
            <a:extLst>
              <a:ext uri="{28A0092B-C50C-407E-A947-70E740481C1C}">
                <a14:useLocalDpi xmlns:a14="http://schemas.microsoft.com/office/drawing/2010/main" val="0"/>
              </a:ext>
            </a:extLst>
          </a:blip>
          <a:srcRect/>
          <a:stretch>
            <a:fillRect/>
          </a:stretch>
        </p:blipFill>
        <p:spPr bwMode="auto">
          <a:xfrm>
            <a:off x="0" y="371475"/>
            <a:ext cx="9144000" cy="611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Earth_From_space20203.jpg">
            <a:extLst>
              <a:ext uri="{FF2B5EF4-FFF2-40B4-BE49-F238E27FC236}">
                <a16:creationId xmlns:a16="http://schemas.microsoft.com/office/drawing/2014/main" id="{E375A6E6-52F4-40F5-8D5D-5173F66CEDE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500"/>
            <a:ext cx="9144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026" descr="earthint.jpg                                                   00051B32Mac OS X                       BADBF046:">
            <a:extLst>
              <a:ext uri="{FF2B5EF4-FFF2-40B4-BE49-F238E27FC236}">
                <a16:creationId xmlns:a16="http://schemas.microsoft.com/office/drawing/2014/main" id="{5DC927A8-9E72-4081-B562-880D5D3E7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3560" r="9628" b="1375"/>
          <a:stretch>
            <a:fillRect/>
          </a:stretch>
        </p:blipFill>
        <p:spPr bwMode="auto">
          <a:xfrm>
            <a:off x="1752600" y="381000"/>
            <a:ext cx="5867400" cy="564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183604" y="423177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 descr="convection.jpg">
            <a:extLst>
              <a:ext uri="{FF2B5EF4-FFF2-40B4-BE49-F238E27FC236}">
                <a16:creationId xmlns:a16="http://schemas.microsoft.com/office/drawing/2014/main" id="{6DD724AA-A859-48C3-A34E-65EA2AA5C23A}"/>
              </a:ext>
            </a:extLst>
          </p:cNvPr>
          <p:cNvPicPr>
            <a:picLocks noChangeAspect="1"/>
          </p:cNvPicPr>
          <p:nvPr/>
        </p:nvPicPr>
        <p:blipFill>
          <a:blip r:embed="rId2">
            <a:extLst>
              <a:ext uri="{28A0092B-C50C-407E-A947-70E740481C1C}">
                <a14:useLocalDpi xmlns:a14="http://schemas.microsoft.com/office/drawing/2010/main" val="0"/>
              </a:ext>
            </a:extLst>
          </a:blip>
          <a:srcRect b="3847"/>
          <a:stretch>
            <a:fillRect/>
          </a:stretch>
        </p:blipFill>
        <p:spPr bwMode="auto">
          <a:xfrm>
            <a:off x="228600" y="609600"/>
            <a:ext cx="8567738"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descr="Lithospheric-Plates.gif">
            <a:extLst>
              <a:ext uri="{FF2B5EF4-FFF2-40B4-BE49-F238E27FC236}">
                <a16:creationId xmlns:a16="http://schemas.microsoft.com/office/drawing/2014/main" id="{EAEB7EFF-8B9F-4451-ADB3-773D74D5D29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143000"/>
            <a:ext cx="9144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026" descr="volc.jpg                                                       0001CC8AHumuhumunukunukuapua'a         ABA78158:">
            <a:extLst>
              <a:ext uri="{FF2B5EF4-FFF2-40B4-BE49-F238E27FC236}">
                <a16:creationId xmlns:a16="http://schemas.microsoft.com/office/drawing/2014/main" id="{1DCAF5B9-38C5-4B70-89BD-4FB0CD0BFFD0}"/>
              </a:ext>
            </a:extLst>
          </p:cNvPr>
          <p:cNvPicPr>
            <a:picLocks noChangeAspect="1" noChangeArrowheads="1"/>
          </p:cNvPicPr>
          <p:nvPr/>
        </p:nvPicPr>
        <p:blipFill>
          <a:blip r:embed="rId2">
            <a:lum bright="-6000" contrast="30000"/>
            <a:extLst>
              <a:ext uri="{28A0092B-C50C-407E-A947-70E740481C1C}">
                <a14:useLocalDpi xmlns:a14="http://schemas.microsoft.com/office/drawing/2010/main" val="0"/>
              </a:ext>
            </a:extLst>
          </a:blip>
          <a:srcRect l="1321" t="1974" r="7184" b="2211"/>
          <a:stretch>
            <a:fillRect/>
          </a:stretch>
        </p:blipFill>
        <p:spPr bwMode="auto">
          <a:xfrm>
            <a:off x="2393950" y="0"/>
            <a:ext cx="48450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 Scan6.jpg                                                      0001CC8AHumuhumunukunukuapua'a         ABA78158:">
            <a:extLst>
              <a:ext uri="{FF2B5EF4-FFF2-40B4-BE49-F238E27FC236}">
                <a16:creationId xmlns:a16="http://schemas.microsoft.com/office/drawing/2014/main" id="{5775CE3F-DF72-4D20-BAA9-DAB4609745E7}"/>
              </a:ext>
            </a:extLst>
          </p:cNvPr>
          <p:cNvPicPr>
            <a:picLocks noChangeAspect="1" noChangeArrowheads="1"/>
          </p:cNvPicPr>
          <p:nvPr/>
        </p:nvPicPr>
        <p:blipFill>
          <a:blip r:embed="rId2">
            <a:lum contrast="48000"/>
            <a:extLst>
              <a:ext uri="{28A0092B-C50C-407E-A947-70E740481C1C}">
                <a14:useLocalDpi xmlns:a14="http://schemas.microsoft.com/office/drawing/2010/main" val="0"/>
              </a:ext>
            </a:extLst>
          </a:blip>
          <a:srcRect b="1250"/>
          <a:stretch>
            <a:fillRect/>
          </a:stretch>
        </p:blipFill>
        <p:spPr bwMode="auto">
          <a:xfrm>
            <a:off x="0" y="228600"/>
            <a:ext cx="91440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lights_of_earth_at_night.jpg                                   00051836Mac OS X                       BADBF046:">
            <a:extLst>
              <a:ext uri="{FF2B5EF4-FFF2-40B4-BE49-F238E27FC236}">
                <a16:creationId xmlns:a16="http://schemas.microsoft.com/office/drawing/2014/main" id="{06FCB416-AFBA-42EA-8DB5-63DAE6058448}"/>
              </a:ext>
            </a:extLst>
          </p:cNvPr>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228600" y="228600"/>
            <a:ext cx="8572500"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 trs14.jpg                                                      0001CC8AHumuhumunukunukuapua'a         ABA78158:">
            <a:extLst>
              <a:ext uri="{FF2B5EF4-FFF2-40B4-BE49-F238E27FC236}">
                <a16:creationId xmlns:a16="http://schemas.microsoft.com/office/drawing/2014/main" id="{DC272CDF-E77B-489B-BC8F-E162B97C8F88}"/>
              </a:ext>
            </a:extLst>
          </p:cNvPr>
          <p:cNvPicPr>
            <a:picLocks noChangeAspect="1" noChangeArrowheads="1"/>
          </p:cNvPicPr>
          <p:nvPr/>
        </p:nvPicPr>
        <p:blipFill>
          <a:blip r:embed="rId2">
            <a:lum contrast="36000"/>
            <a:extLst>
              <a:ext uri="{28A0092B-C50C-407E-A947-70E740481C1C}">
                <a14:useLocalDpi xmlns:a14="http://schemas.microsoft.com/office/drawing/2010/main" val="0"/>
              </a:ext>
            </a:extLst>
          </a:blip>
          <a:srcRect l="4660" t="998" r="9149" b="2136"/>
          <a:stretch>
            <a:fillRect/>
          </a:stretch>
        </p:blipFill>
        <p:spPr bwMode="auto">
          <a:xfrm rot="-5400000">
            <a:off x="2707481" y="-1640681"/>
            <a:ext cx="3729038" cy="914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Picture 4" descr=" trs14.jpg                                                      0001CC8AHumuhumunukunukuapua'a         ABA78158:">
            <a:extLst>
              <a:ext uri="{FF2B5EF4-FFF2-40B4-BE49-F238E27FC236}">
                <a16:creationId xmlns:a16="http://schemas.microsoft.com/office/drawing/2014/main" id="{46115672-CBCB-4213-B53D-B053DC489F41}"/>
              </a:ext>
            </a:extLst>
          </p:cNvPr>
          <p:cNvPicPr>
            <a:picLocks noChangeAspect="1" noChangeArrowheads="1"/>
          </p:cNvPicPr>
          <p:nvPr/>
        </p:nvPicPr>
        <p:blipFill>
          <a:blip r:embed="rId3">
            <a:clrChange>
              <a:clrFrom>
                <a:srgbClr val="FFFFFE"/>
              </a:clrFrom>
              <a:clrTo>
                <a:srgbClr val="FFFFFE">
                  <a:alpha val="0"/>
                </a:srgbClr>
              </a:clrTo>
            </a:clrChange>
            <a:lum contrast="36000"/>
            <a:extLst>
              <a:ext uri="{28A0092B-C50C-407E-A947-70E740481C1C}">
                <a14:useLocalDpi xmlns:a14="http://schemas.microsoft.com/office/drawing/2010/main" val="0"/>
              </a:ext>
            </a:extLst>
          </a:blip>
          <a:srcRect l="2477" t="5698" r="25742" b="183"/>
          <a:stretch>
            <a:fillRect/>
          </a:stretch>
        </p:blipFill>
        <p:spPr bwMode="auto">
          <a:xfrm rot="-5400000">
            <a:off x="6888162" y="3170238"/>
            <a:ext cx="24447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CD27006C-C7ED-48E5-A86F-68FFD7CA6B0B}"/>
              </a:ext>
            </a:extLst>
          </p:cNvPr>
          <p:cNvSpPr>
            <a:spLocks noChangeArrowheads="1"/>
          </p:cNvSpPr>
          <p:nvPr/>
        </p:nvSpPr>
        <p:spPr bwMode="auto">
          <a:xfrm>
            <a:off x="2033588" y="5599113"/>
            <a:ext cx="3176587" cy="217487"/>
          </a:xfrm>
          <a:prstGeom prst="rect">
            <a:avLst/>
          </a:prstGeom>
          <a:solidFill>
            <a:srgbClr val="BD9C7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grpSp>
        <p:nvGrpSpPr>
          <p:cNvPr id="41987" name="Group 3">
            <a:extLst>
              <a:ext uri="{FF2B5EF4-FFF2-40B4-BE49-F238E27FC236}">
                <a16:creationId xmlns:a16="http://schemas.microsoft.com/office/drawing/2014/main" id="{C368A15E-3BD3-4994-ACC8-70379B2453F7}"/>
              </a:ext>
            </a:extLst>
          </p:cNvPr>
          <p:cNvGrpSpPr>
            <a:grpSpLocks/>
          </p:cNvGrpSpPr>
          <p:nvPr/>
        </p:nvGrpSpPr>
        <p:grpSpPr bwMode="auto">
          <a:xfrm>
            <a:off x="381000" y="817562"/>
            <a:ext cx="8229600" cy="5126038"/>
            <a:chOff x="144" y="480"/>
            <a:chExt cx="5184" cy="3229"/>
          </a:xfrm>
        </p:grpSpPr>
        <p:pic>
          <p:nvPicPr>
            <p:cNvPr id="41988" name="Picture 4" descr=" trs15.jpg                                                      0001CC8AHumuhumunukunukuapua'a         ABA78158:">
              <a:extLst>
                <a:ext uri="{FF2B5EF4-FFF2-40B4-BE49-F238E27FC236}">
                  <a16:creationId xmlns:a16="http://schemas.microsoft.com/office/drawing/2014/main" id="{5BC9A465-1325-4508-AE29-51F505429E00}"/>
                </a:ext>
              </a:extLst>
            </p:cNvPr>
            <p:cNvPicPr>
              <a:picLocks noChangeAspect="1" noChangeArrowheads="1"/>
            </p:cNvPicPr>
            <p:nvPr/>
          </p:nvPicPr>
          <p:blipFill>
            <a:blip r:embed="rId2">
              <a:lum bright="-6000" contrast="30000"/>
              <a:extLst>
                <a:ext uri="{28A0092B-C50C-407E-A947-70E740481C1C}">
                  <a14:useLocalDpi xmlns:a14="http://schemas.microsoft.com/office/drawing/2010/main" val="0"/>
                </a:ext>
              </a:extLst>
            </a:blip>
            <a:srcRect l="6065" t="783" r="819" b="1747"/>
            <a:stretch>
              <a:fillRect/>
            </a:stretch>
          </p:blipFill>
          <p:spPr bwMode="auto">
            <a:xfrm rot="5400000">
              <a:off x="1121" y="-497"/>
              <a:ext cx="3229" cy="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Rectangle 5">
              <a:extLst>
                <a:ext uri="{FF2B5EF4-FFF2-40B4-BE49-F238E27FC236}">
                  <a16:creationId xmlns:a16="http://schemas.microsoft.com/office/drawing/2014/main" id="{4900EAAA-C9BC-4CF1-8B2A-337765A0F833}"/>
                </a:ext>
              </a:extLst>
            </p:cNvPr>
            <p:cNvSpPr>
              <a:spLocks noChangeArrowheads="1"/>
            </p:cNvSpPr>
            <p:nvPr/>
          </p:nvSpPr>
          <p:spPr bwMode="auto">
            <a:xfrm>
              <a:off x="672" y="3360"/>
              <a:ext cx="2976" cy="288"/>
            </a:xfrm>
            <a:prstGeom prst="rect">
              <a:avLst/>
            </a:prstGeom>
            <a:solidFill>
              <a:srgbClr val="BD9C7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
          <p:nvSpPr>
            <p:cNvPr id="41990" name="Text Box 6">
              <a:extLst>
                <a:ext uri="{FF2B5EF4-FFF2-40B4-BE49-F238E27FC236}">
                  <a16:creationId xmlns:a16="http://schemas.microsoft.com/office/drawing/2014/main" id="{7719769E-902B-49C3-9D72-F31D560FD3E0}"/>
                </a:ext>
              </a:extLst>
            </p:cNvPr>
            <p:cNvSpPr txBox="1">
              <a:spLocks noChangeArrowheads="1"/>
            </p:cNvSpPr>
            <p:nvPr/>
          </p:nvSpPr>
          <p:spPr bwMode="auto">
            <a:xfrm>
              <a:off x="1023" y="3264"/>
              <a:ext cx="2673"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spcBef>
                  <a:spcPct val="50000"/>
                </a:spcBef>
              </a:pPr>
              <a:r>
                <a:rPr lang="en-US" altLang="en-US" sz="2000" b="1">
                  <a:latin typeface="Arial" panose="020B0604020202020204" pitchFamily="34" charset="0"/>
                </a:rPr>
                <a:t>Surface absorbs visible light and emits infrared light.</a:t>
              </a:r>
              <a:endParaRPr lang="en-US" altLang="en-US"/>
            </a:p>
          </p:txBody>
        </p:sp>
      </p:gr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 trs19.jpg                                                      0001CC8AHumuhumunukunukuapua'a         ABA78158:">
            <a:extLst>
              <a:ext uri="{FF2B5EF4-FFF2-40B4-BE49-F238E27FC236}">
                <a16:creationId xmlns:a16="http://schemas.microsoft.com/office/drawing/2014/main" id="{4A337343-8EDF-4963-BB0F-7C55196ABA28}"/>
              </a:ext>
            </a:extLst>
          </p:cNvPr>
          <p:cNvPicPr>
            <a:picLocks noChangeAspect="1" noChangeArrowheads="1"/>
          </p:cNvPicPr>
          <p:nvPr/>
        </p:nvPicPr>
        <p:blipFill>
          <a:blip r:embed="rId2">
            <a:lum bright="-24000" contrast="18000"/>
            <a:extLst>
              <a:ext uri="{28A0092B-C50C-407E-A947-70E740481C1C}">
                <a14:useLocalDpi xmlns:a14="http://schemas.microsoft.com/office/drawing/2010/main" val="0"/>
              </a:ext>
            </a:extLst>
          </a:blip>
          <a:srcRect/>
          <a:stretch>
            <a:fillRect/>
          </a:stretch>
        </p:blipFill>
        <p:spPr bwMode="auto">
          <a:xfrm rot="5400000">
            <a:off x="2255044" y="-30956"/>
            <a:ext cx="4271962" cy="661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5" name="Picture 3">
            <a:extLst>
              <a:ext uri="{FF2B5EF4-FFF2-40B4-BE49-F238E27FC236}">
                <a16:creationId xmlns:a16="http://schemas.microsoft.com/office/drawing/2014/main" id="{CA005E10-990F-43C8-88C6-6EF0C4203F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762000"/>
            <a:ext cx="8407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Text Box 4">
            <a:extLst>
              <a:ext uri="{FF2B5EF4-FFF2-40B4-BE49-F238E27FC236}">
                <a16:creationId xmlns:a16="http://schemas.microsoft.com/office/drawing/2014/main" id="{784E2F77-859E-45B3-8B80-44FDA48BCD93}"/>
              </a:ext>
            </a:extLst>
          </p:cNvPr>
          <p:cNvSpPr txBox="1">
            <a:spLocks noChangeArrowheads="1"/>
          </p:cNvSpPr>
          <p:nvPr/>
        </p:nvSpPr>
        <p:spPr bwMode="auto">
          <a:xfrm rot="-5400000">
            <a:off x="-495300" y="2744788"/>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spcBef>
                <a:spcPct val="50000"/>
              </a:spcBef>
            </a:pPr>
            <a:r>
              <a:rPr lang="en-US" altLang="en-US" b="1">
                <a:solidFill>
                  <a:srgbClr val="00D7D7"/>
                </a:solidFill>
                <a:latin typeface="Arial" panose="020B0604020202020204" pitchFamily="34" charset="0"/>
              </a:rPr>
              <a:t>CO</a:t>
            </a:r>
            <a:r>
              <a:rPr lang="en-US" altLang="en-US" b="1" baseline="-25000">
                <a:solidFill>
                  <a:srgbClr val="00D7D7"/>
                </a:solidFill>
                <a:latin typeface="Arial" panose="020B0604020202020204" pitchFamily="34" charset="0"/>
              </a:rPr>
              <a:t>2</a:t>
            </a:r>
            <a:r>
              <a:rPr lang="en-US" altLang="en-US" b="1">
                <a:solidFill>
                  <a:srgbClr val="00D7D7"/>
                </a:solidFill>
                <a:latin typeface="Arial" panose="020B0604020202020204" pitchFamily="34" charset="0"/>
              </a:rPr>
              <a:t>  (ppm)</a:t>
            </a:r>
            <a:endParaRPr lang="en-US" altLang="en-US"/>
          </a:p>
        </p:txBody>
      </p:sp>
      <p:sp>
        <p:nvSpPr>
          <p:cNvPr id="44037" name="Text Box 5">
            <a:extLst>
              <a:ext uri="{FF2B5EF4-FFF2-40B4-BE49-F238E27FC236}">
                <a16:creationId xmlns:a16="http://schemas.microsoft.com/office/drawing/2014/main" id="{9EFE01B0-010F-4E1C-B0FE-42F9E5F50193}"/>
              </a:ext>
            </a:extLst>
          </p:cNvPr>
          <p:cNvSpPr txBox="1">
            <a:spLocks noChangeArrowheads="1"/>
          </p:cNvSpPr>
          <p:nvPr/>
        </p:nvSpPr>
        <p:spPr bwMode="auto">
          <a:xfrm>
            <a:off x="2819400" y="381000"/>
            <a:ext cx="1371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spcBef>
                <a:spcPct val="50000"/>
              </a:spcBef>
            </a:pPr>
            <a:r>
              <a:rPr lang="en-US" altLang="en-US" sz="4000" b="1">
                <a:solidFill>
                  <a:srgbClr val="FF0A16"/>
                </a:solidFill>
                <a:latin typeface="Arial" panose="020B0604020202020204" pitchFamily="34" charset="0"/>
              </a:rPr>
              <a:t>CO</a:t>
            </a:r>
            <a:r>
              <a:rPr lang="en-US" altLang="en-US" sz="4000" b="1" baseline="-25000">
                <a:solidFill>
                  <a:srgbClr val="FF0A16"/>
                </a:solidFill>
                <a:latin typeface="Arial" panose="020B0604020202020204" pitchFamily="34" charset="0"/>
              </a:rPr>
              <a:t>2</a:t>
            </a:r>
            <a:r>
              <a:rPr lang="en-US" altLang="en-US" sz="4000" b="1">
                <a:solidFill>
                  <a:srgbClr val="00D7D7"/>
                </a:solidFill>
                <a:latin typeface="Arial" panose="020B0604020202020204" pitchFamily="34" charset="0"/>
              </a:rPr>
              <a:t> </a:t>
            </a:r>
            <a:endParaRPr lang="en-US" altLang="en-US"/>
          </a:p>
        </p:txBody>
      </p:sp>
      <p:cxnSp>
        <p:nvCxnSpPr>
          <p:cNvPr id="44038" name="Straight Arrow Connector 6">
            <a:extLst>
              <a:ext uri="{FF2B5EF4-FFF2-40B4-BE49-F238E27FC236}">
                <a16:creationId xmlns:a16="http://schemas.microsoft.com/office/drawing/2014/main" id="{2B4BFE94-EB41-4F4A-B60C-B6EE5725FE27}"/>
              </a:ext>
            </a:extLst>
          </p:cNvPr>
          <p:cNvCxnSpPr>
            <a:cxnSpLocks noChangeShapeType="1"/>
          </p:cNvCxnSpPr>
          <p:nvPr/>
        </p:nvCxnSpPr>
        <p:spPr bwMode="auto">
          <a:xfrm>
            <a:off x="1524000" y="1143000"/>
            <a:ext cx="6629400" cy="1588"/>
          </a:xfrm>
          <a:prstGeom prst="straightConnector1">
            <a:avLst/>
          </a:prstGeom>
          <a:noFill/>
          <a:ln w="28575">
            <a:solidFill>
              <a:srgbClr val="FFFF00"/>
            </a:solidFill>
            <a:prstDash val="dash"/>
            <a:round/>
            <a:headEnd type="arrow" w="med" len="med"/>
            <a:tailEnd type="arrow" w="med" len="med"/>
          </a:ln>
          <a:extLst>
            <a:ext uri="{909E8E84-426E-40DD-AFC4-6F175D3DCCD1}">
              <a14:hiddenFill xmlns:a14="http://schemas.microsoft.com/office/drawing/2010/main">
                <a:noFill/>
              </a14:hiddenFill>
            </a:ext>
          </a:extLst>
        </p:spPr>
      </p:cxnSp>
      <p:cxnSp>
        <p:nvCxnSpPr>
          <p:cNvPr id="44039" name="Straight Arrow Connector 7">
            <a:extLst>
              <a:ext uri="{FF2B5EF4-FFF2-40B4-BE49-F238E27FC236}">
                <a16:creationId xmlns:a16="http://schemas.microsoft.com/office/drawing/2014/main" id="{D0F3F60C-A312-4FC9-A88D-EA795F0550E9}"/>
              </a:ext>
            </a:extLst>
          </p:cNvPr>
          <p:cNvCxnSpPr>
            <a:cxnSpLocks noChangeShapeType="1"/>
          </p:cNvCxnSpPr>
          <p:nvPr/>
        </p:nvCxnSpPr>
        <p:spPr bwMode="auto">
          <a:xfrm rot="5400000" flipH="1" flipV="1">
            <a:off x="76994" y="2818607"/>
            <a:ext cx="3197225" cy="1587"/>
          </a:xfrm>
          <a:prstGeom prst="straightConnector1">
            <a:avLst/>
          </a:prstGeom>
          <a:noFill/>
          <a:ln w="28575">
            <a:solidFill>
              <a:srgbClr val="FFFF00"/>
            </a:solidFill>
            <a:round/>
            <a:headEnd type="arrow" w="med" len="med"/>
            <a:tailEnd type="arrow" w="med" len="med"/>
          </a:ln>
          <a:extLst>
            <a:ext uri="{909E8E84-426E-40DD-AFC4-6F175D3DCCD1}">
              <a14:hiddenFill xmlns:a14="http://schemas.microsoft.com/office/drawing/2010/main">
                <a:noFill/>
              </a14:hiddenFill>
            </a:ext>
          </a:extLst>
        </p:spPr>
      </p:cxnSp>
      <p:sp>
        <p:nvSpPr>
          <p:cNvPr id="44040" name="Text Box 4">
            <a:extLst>
              <a:ext uri="{FF2B5EF4-FFF2-40B4-BE49-F238E27FC236}">
                <a16:creationId xmlns:a16="http://schemas.microsoft.com/office/drawing/2014/main" id="{E614E921-B471-4970-B303-E2CCFD4F92E4}"/>
              </a:ext>
            </a:extLst>
          </p:cNvPr>
          <p:cNvSpPr txBox="1">
            <a:spLocks noChangeArrowheads="1"/>
          </p:cNvSpPr>
          <p:nvPr/>
        </p:nvSpPr>
        <p:spPr bwMode="auto">
          <a:xfrm>
            <a:off x="1866900" y="2400300"/>
            <a:ext cx="3162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spcBef>
                <a:spcPct val="50000"/>
              </a:spcBef>
            </a:pPr>
            <a:r>
              <a:rPr lang="en-US" altLang="en-US" b="1">
                <a:solidFill>
                  <a:srgbClr val="FFFF00"/>
                </a:solidFill>
                <a:latin typeface="Arial" panose="020B0604020202020204" pitchFamily="34" charset="0"/>
              </a:rPr>
              <a:t>60 (ppm) increase</a:t>
            </a:r>
            <a:endParaRPr lang="en-US" altLang="en-US">
              <a:solidFill>
                <a:srgbClr val="FFFF00"/>
              </a:solidFill>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1" descr="earth-magfield.jpg">
            <a:extLst>
              <a:ext uri="{FF2B5EF4-FFF2-40B4-BE49-F238E27FC236}">
                <a16:creationId xmlns:a16="http://schemas.microsoft.com/office/drawing/2014/main" id="{E2D36F73-9B3C-41DA-81F0-316F9BD6BBB9}"/>
              </a:ext>
            </a:extLst>
          </p:cNvPr>
          <p:cNvPicPr>
            <a:picLocks noChangeAspect="1"/>
          </p:cNvPicPr>
          <p:nvPr/>
        </p:nvPicPr>
        <p:blipFill>
          <a:blip r:embed="rId2">
            <a:extLst>
              <a:ext uri="{28A0092B-C50C-407E-A947-70E740481C1C}">
                <a14:useLocalDpi xmlns:a14="http://schemas.microsoft.com/office/drawing/2010/main" val="0"/>
              </a:ext>
            </a:extLst>
          </a:blip>
          <a:srcRect b="3391"/>
          <a:stretch>
            <a:fillRect/>
          </a:stretch>
        </p:blipFill>
        <p:spPr bwMode="auto">
          <a:xfrm>
            <a:off x="76200" y="38100"/>
            <a:ext cx="8991600" cy="651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Rectangle 2">
            <a:extLst>
              <a:ext uri="{FF2B5EF4-FFF2-40B4-BE49-F238E27FC236}">
                <a16:creationId xmlns:a16="http://schemas.microsoft.com/office/drawing/2014/main" id="{E13DB9FB-30E2-4C86-96D6-7FD64A4A9C60}"/>
              </a:ext>
            </a:extLst>
          </p:cNvPr>
          <p:cNvSpPr>
            <a:spLocks noChangeArrowheads="1"/>
          </p:cNvSpPr>
          <p:nvPr/>
        </p:nvSpPr>
        <p:spPr bwMode="auto">
          <a:xfrm>
            <a:off x="0" y="5867400"/>
            <a:ext cx="2286000" cy="9906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 descr="magnetic.weather1.jpg">
            <a:extLst>
              <a:ext uri="{FF2B5EF4-FFF2-40B4-BE49-F238E27FC236}">
                <a16:creationId xmlns:a16="http://schemas.microsoft.com/office/drawing/2014/main" id="{960CE899-963F-4C3E-802A-405F29BF48E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066800"/>
            <a:ext cx="5181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Screen shot 2010-06-24 at 8.46.14 AM.png"/>
          <p:cNvPicPr>
            <a:picLocks noChangeAspect="1"/>
          </p:cNvPicPr>
          <p:nvPr/>
        </p:nvPicPr>
        <p:blipFill>
          <a:blip r:embed="rId2">
            <a:lum contrast="34000"/>
          </a:blip>
          <a:srcRect l="3133" t="4111" r="1945"/>
          <a:stretch>
            <a:fillRect/>
          </a:stretch>
        </p:blipFill>
        <p:spPr bwMode="auto">
          <a:xfrm>
            <a:off x="286459" y="716116"/>
            <a:ext cx="8679698" cy="5668809"/>
          </a:xfrm>
          <a:prstGeom prst="rect">
            <a:avLst/>
          </a:prstGeom>
          <a:noFill/>
          <a:ln w="9525">
            <a:noFill/>
            <a:miter lim="800000"/>
            <a:headEnd/>
            <a:tailEnd/>
          </a:ln>
        </p:spPr>
      </p:pic>
      <p:sp>
        <p:nvSpPr>
          <p:cNvPr id="4" name="Oval 3"/>
          <p:cNvSpPr/>
          <p:nvPr/>
        </p:nvSpPr>
        <p:spPr>
          <a:xfrm>
            <a:off x="644301" y="5369418"/>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227643" y="5221255"/>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2461569" y="4875670"/>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071173" y="4686716"/>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587640" y="4566636"/>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561323" y="4228673"/>
            <a:ext cx="103806" cy="108519"/>
          </a:xfrm>
          <a:prstGeom prst="ellipse">
            <a:avLst/>
          </a:prstGeom>
          <a:solidFill>
            <a:schemeClr val="tx1"/>
          </a:solidFill>
          <a:ln w="603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677813" y="4314895"/>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767827" y="4104772"/>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396567" y="3996253"/>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929967" y="387926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118837" y="4369154"/>
            <a:ext cx="103806" cy="108519"/>
          </a:xfrm>
          <a:prstGeom prst="ellipse">
            <a:avLst/>
          </a:prstGeom>
          <a:solidFill>
            <a:schemeClr val="tx1"/>
          </a:solidFill>
          <a:ln w="1270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697728" y="4430329"/>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335867" y="4474210"/>
            <a:ext cx="103806" cy="108519"/>
          </a:xfrm>
          <a:prstGeom prst="ellipse">
            <a:avLst/>
          </a:prstGeom>
          <a:solidFill>
            <a:schemeClr val="tx1"/>
          </a:solidFill>
          <a:ln w="1238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53158" y="4484588"/>
            <a:ext cx="103806" cy="108519"/>
          </a:xfrm>
          <a:prstGeom prst="ellipse">
            <a:avLst/>
          </a:prstGeom>
          <a:solidFill>
            <a:schemeClr val="tx1"/>
          </a:solidFill>
          <a:ln w="11747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825657" y="451004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700686" y="4430329"/>
            <a:ext cx="103806" cy="108519"/>
          </a:xfrm>
          <a:prstGeom prst="ellipse">
            <a:avLst/>
          </a:prstGeom>
          <a:solidFill>
            <a:schemeClr val="tx1"/>
          </a:solidFill>
          <a:ln w="1079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825657" y="4321809"/>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081863" y="420482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3471153" y="4046279"/>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839631" y="3929294"/>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4164497" y="382500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580288" y="370802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020731" y="3599504"/>
            <a:ext cx="103806" cy="108519"/>
          </a:xfrm>
          <a:prstGeom prst="ellipse">
            <a:avLst/>
          </a:prstGeom>
          <a:solidFill>
            <a:schemeClr val="tx1"/>
          </a:solidFill>
          <a:ln w="1524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465233" y="3490985"/>
            <a:ext cx="103806" cy="108519"/>
          </a:xfrm>
          <a:prstGeom prst="ellipse">
            <a:avLst/>
          </a:prstGeom>
          <a:solidFill>
            <a:schemeClr val="tx1"/>
          </a:solidFill>
          <a:ln w="1492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39365" y="3382466"/>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280062" y="332397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536268" y="3269713"/>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6798553" y="3240082"/>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994569" y="3194288"/>
            <a:ext cx="103806" cy="108519"/>
          </a:xfrm>
          <a:prstGeom prst="ellipse">
            <a:avLst/>
          </a:prstGeom>
          <a:solidFill>
            <a:schemeClr val="tx1"/>
          </a:solidFill>
          <a:ln w="1333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956472" y="3357067"/>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826161" y="3440958"/>
            <a:ext cx="103806" cy="108519"/>
          </a:xfrm>
          <a:prstGeom prst="ellipse">
            <a:avLst/>
          </a:prstGeom>
          <a:solidFill>
            <a:schemeClr val="tx1"/>
          </a:solidFill>
          <a:ln w="730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618909" y="3541011"/>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292761" y="365376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39365" y="382077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517136" y="3941993"/>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072634" y="4104772"/>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1797172" y="5049234"/>
            <a:ext cx="103806" cy="108519"/>
          </a:xfrm>
          <a:prstGeom prst="ellipse">
            <a:avLst/>
          </a:prstGeom>
          <a:solidFill>
            <a:schemeClr val="tx1"/>
          </a:solidFill>
          <a:ln w="1206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7670800" y="3766515"/>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8328994" y="3599504"/>
            <a:ext cx="103806" cy="108519"/>
          </a:xfrm>
          <a:prstGeom prst="ellipse">
            <a:avLst/>
          </a:prstGeom>
          <a:solidFill>
            <a:schemeClr val="tx1"/>
          </a:solidFill>
          <a:ln w="136525"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3" name="Picture 1" descr="Screen shot 2010-06-24 at 8.46.14 AM.png"/>
          <p:cNvPicPr>
            <a:picLocks noChangeAspect="1"/>
          </p:cNvPicPr>
          <p:nvPr/>
        </p:nvPicPr>
        <p:blipFill>
          <a:blip r:embed="rId2">
            <a:lum contrast="34000"/>
          </a:blip>
          <a:srcRect l="90556" t="52142" r="6627" b="44961"/>
          <a:stretch>
            <a:fillRect/>
          </a:stretch>
        </p:blipFill>
        <p:spPr bwMode="auto">
          <a:xfrm>
            <a:off x="5072634" y="4165947"/>
            <a:ext cx="257629" cy="171245"/>
          </a:xfrm>
          <a:prstGeom prst="rect">
            <a:avLst/>
          </a:prstGeom>
          <a:noFill/>
          <a:ln w="9525">
            <a:noFill/>
            <a:miter lim="800000"/>
            <a:headEnd/>
            <a:tailEnd/>
          </a:ln>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sunearth_01G.gif                                               0001806Fphoenix                        B7DDFAFB:">
            <a:extLst>
              <a:ext uri="{FF2B5EF4-FFF2-40B4-BE49-F238E27FC236}">
                <a16:creationId xmlns:a16="http://schemas.microsoft.com/office/drawing/2014/main" id="{9A552F2D-1BEB-4B0E-ACAF-F8CBB96B69A4}"/>
              </a:ext>
            </a:extLst>
          </p:cNvPr>
          <p:cNvPicPr>
            <a:picLocks noChangeAspect="1" noChangeArrowheads="1"/>
          </p:cNvPicPr>
          <p:nvPr/>
        </p:nvPicPr>
        <p:blipFill>
          <a:blip r:embed="rId2">
            <a:lum contrast="24000"/>
            <a:extLst>
              <a:ext uri="{28A0092B-C50C-407E-A947-70E740481C1C}">
                <a14:useLocalDpi xmlns:a14="http://schemas.microsoft.com/office/drawing/2010/main" val="0"/>
              </a:ext>
            </a:extLst>
          </a:blip>
          <a:srcRect/>
          <a:stretch>
            <a:fillRect/>
          </a:stretch>
        </p:blipFill>
        <p:spPr bwMode="auto">
          <a:xfrm>
            <a:off x="866775" y="530225"/>
            <a:ext cx="7408863" cy="579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aurCurtains.jpg                                                00051836Mac OS X                       BADBF046:">
            <a:extLst>
              <a:ext uri="{FF2B5EF4-FFF2-40B4-BE49-F238E27FC236}">
                <a16:creationId xmlns:a16="http://schemas.microsoft.com/office/drawing/2014/main" id="{73F5FCC6-8978-4E95-8A74-2E68FC76FF91}"/>
              </a:ext>
            </a:extLst>
          </p:cNvPr>
          <p:cNvPicPr>
            <a:picLocks noChangeAspect="1" noChangeArrowheads="1"/>
          </p:cNvPicPr>
          <p:nvPr/>
        </p:nvPicPr>
        <p:blipFill>
          <a:blip r:embed="rId2">
            <a:lum contrast="18000"/>
            <a:extLst>
              <a:ext uri="{28A0092B-C50C-407E-A947-70E740481C1C}">
                <a14:useLocalDpi xmlns:a14="http://schemas.microsoft.com/office/drawing/2010/main" val="0"/>
              </a:ext>
            </a:extLst>
          </a:blip>
          <a:srcRect/>
          <a:stretch>
            <a:fillRect/>
          </a:stretch>
        </p:blipFill>
        <p:spPr bwMode="auto">
          <a:xfrm>
            <a:off x="995363" y="569913"/>
            <a:ext cx="7151687" cy="571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aurora2.jpg                                                    00051836Mac OS X                       BADBF046:">
            <a:extLst>
              <a:ext uri="{FF2B5EF4-FFF2-40B4-BE49-F238E27FC236}">
                <a16:creationId xmlns:a16="http://schemas.microsoft.com/office/drawing/2014/main" id="{9E399D27-5E5E-4ED1-8B5F-6BE92403BA96}"/>
              </a:ext>
            </a:extLst>
          </p:cNvPr>
          <p:cNvPicPr>
            <a:picLocks noChangeAspect="1" noChangeArrowheads="1"/>
          </p:cNvPicPr>
          <p:nvPr/>
        </p:nvPicPr>
        <p:blipFill>
          <a:blip r:embed="rId2">
            <a:lum contrast="4000"/>
            <a:extLst>
              <a:ext uri="{28A0092B-C50C-407E-A947-70E740481C1C}">
                <a14:useLocalDpi xmlns:a14="http://schemas.microsoft.com/office/drawing/2010/main" val="0"/>
              </a:ext>
            </a:extLst>
          </a:blip>
          <a:srcRect/>
          <a:stretch>
            <a:fillRect/>
          </a:stretch>
        </p:blipFill>
        <p:spPr bwMode="auto">
          <a:xfrm>
            <a:off x="990600" y="685800"/>
            <a:ext cx="7239000" cy="479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a:extLst>
              <a:ext uri="{FF2B5EF4-FFF2-40B4-BE49-F238E27FC236}">
                <a16:creationId xmlns:a16="http://schemas.microsoft.com/office/drawing/2014/main" id="{E9CAC729-8F8B-49ED-B45A-625B42F7165D}"/>
              </a:ext>
            </a:extLst>
          </p:cNvPr>
          <p:cNvSpPr>
            <a:spLocks noChangeArrowheads="1"/>
          </p:cNvSpPr>
          <p:nvPr/>
        </p:nvSpPr>
        <p:spPr bwMode="auto">
          <a:xfrm>
            <a:off x="807396" y="5160523"/>
            <a:ext cx="3352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a:r>
              <a:rPr lang="en-US" altLang="en-US" dirty="0">
                <a:solidFill>
                  <a:srgbClr val="FF090F"/>
                </a:solidFill>
                <a:latin typeface="Arial" panose="020B0604020202020204" pitchFamily="34" charset="0"/>
              </a:rPr>
              <a:t>Earth's view of the Moon — only one side</a:t>
            </a:r>
            <a:endParaRPr lang="en-US" altLang="en-US" dirty="0">
              <a:solidFill>
                <a:srgbClr val="00FFFB"/>
              </a:solidFill>
              <a:latin typeface="Arial" panose="020B0604020202020204" pitchFamily="34" charset="0"/>
            </a:endParaRPr>
          </a:p>
        </p:txBody>
      </p:sp>
      <p:pic>
        <p:nvPicPr>
          <p:cNvPr id="59395" name="Picture 5" descr="lunar_eclipse_1.jpg">
            <a:extLst>
              <a:ext uri="{FF2B5EF4-FFF2-40B4-BE49-F238E27FC236}">
                <a16:creationId xmlns:a16="http://schemas.microsoft.com/office/drawing/2014/main" id="{286CAB99-FC17-45B4-881C-5E9677AB62F1}"/>
              </a:ext>
            </a:extLst>
          </p:cNvPr>
          <p:cNvPicPr>
            <a:picLocks noChangeAspect="1"/>
          </p:cNvPicPr>
          <p:nvPr/>
        </p:nvPicPr>
        <p:blipFill rotWithShape="1">
          <a:blip r:embed="rId2">
            <a:extLst>
              <a:ext uri="{28A0092B-C50C-407E-A947-70E740481C1C}">
                <a14:useLocalDpi xmlns:a14="http://schemas.microsoft.com/office/drawing/2010/main" val="0"/>
              </a:ext>
            </a:extLst>
          </a:blip>
          <a:srcRect l="11640" r="12522"/>
          <a:stretch/>
        </p:blipFill>
        <p:spPr bwMode="auto">
          <a:xfrm>
            <a:off x="359923" y="914124"/>
            <a:ext cx="4377446" cy="432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farside_moon.jpg">
            <a:extLst>
              <a:ext uri="{FF2B5EF4-FFF2-40B4-BE49-F238E27FC236}">
                <a16:creationId xmlns:a16="http://schemas.microsoft.com/office/drawing/2014/main" id="{5BC5EE03-1858-4A06-99F9-FA8B4DE7AED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06794" y="1177046"/>
            <a:ext cx="3840804" cy="384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a:extLst>
              <a:ext uri="{FF2B5EF4-FFF2-40B4-BE49-F238E27FC236}">
                <a16:creationId xmlns:a16="http://schemas.microsoft.com/office/drawing/2014/main" id="{06CA48CB-CA72-44B0-BC55-E8F8F76DDD3D}"/>
              </a:ext>
            </a:extLst>
          </p:cNvPr>
          <p:cNvSpPr>
            <a:spLocks noChangeArrowheads="1"/>
          </p:cNvSpPr>
          <p:nvPr/>
        </p:nvSpPr>
        <p:spPr bwMode="auto">
          <a:xfrm>
            <a:off x="5019472" y="5160522"/>
            <a:ext cx="3352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a:r>
              <a:rPr lang="en-US" altLang="en-US" dirty="0" err="1">
                <a:solidFill>
                  <a:srgbClr val="FF090F"/>
                </a:solidFill>
                <a:latin typeface="Arial" panose="020B0604020202020204" pitchFamily="34" charset="0"/>
              </a:rPr>
              <a:t>Farside</a:t>
            </a:r>
            <a:r>
              <a:rPr lang="en-US" altLang="en-US" dirty="0">
                <a:solidFill>
                  <a:srgbClr val="FF090F"/>
                </a:solidFill>
                <a:latin typeface="Arial" panose="020B0604020202020204" pitchFamily="34" charset="0"/>
              </a:rPr>
              <a:t> of the Moon —not seen from Earth</a:t>
            </a:r>
            <a:endParaRPr lang="en-US" altLang="en-US" dirty="0">
              <a:solidFill>
                <a:srgbClr val="00FFFB"/>
              </a:solidFill>
              <a:latin typeface="Arial" panose="020B0604020202020204" pitchFamily="34" charset="0"/>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moonint.jpg                                                    00051B32Mac OS X                       BADBF046:">
            <a:extLst>
              <a:ext uri="{FF2B5EF4-FFF2-40B4-BE49-F238E27FC236}">
                <a16:creationId xmlns:a16="http://schemas.microsoft.com/office/drawing/2014/main" id="{026B861D-7087-441C-8091-A798960B8B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1829" t="1379" r="11829" b="4828"/>
          <a:stretch>
            <a:fillRect/>
          </a:stretch>
        </p:blipFill>
        <p:spPr bwMode="auto">
          <a:xfrm>
            <a:off x="2057400" y="685800"/>
            <a:ext cx="54102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moon8_mandel_big.jpg                                           000667DAMac OS X                       BADBF046:">
            <a:extLst>
              <a:ext uri="{FF2B5EF4-FFF2-40B4-BE49-F238E27FC236}">
                <a16:creationId xmlns:a16="http://schemas.microsoft.com/office/drawing/2014/main" id="{8DCB7CBA-23BC-47EF-ADF5-6B747D86A876}"/>
              </a:ext>
            </a:extLst>
          </p:cNvPr>
          <p:cNvPicPr>
            <a:picLocks noChangeAspect="1" noChangeArrowheads="1"/>
          </p:cNvPicPr>
          <p:nvPr/>
        </p:nvPicPr>
        <p:blipFill>
          <a:blip r:embed="rId2">
            <a:lum contrast="6000"/>
            <a:extLst>
              <a:ext uri="{28A0092B-C50C-407E-A947-70E740481C1C}">
                <a14:useLocalDpi xmlns:a14="http://schemas.microsoft.com/office/drawing/2010/main" val="0"/>
              </a:ext>
            </a:extLst>
          </a:blip>
          <a:srcRect r="7272" b="3674"/>
          <a:stretch>
            <a:fillRect/>
          </a:stretch>
        </p:blipFill>
        <p:spPr bwMode="auto">
          <a:xfrm>
            <a:off x="0" y="-76200"/>
            <a:ext cx="9144000" cy="636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4" descr="http://www.scopetronix.com/assets/mooncooper2.jpg">
            <a:extLst>
              <a:ext uri="{FF2B5EF4-FFF2-40B4-BE49-F238E27FC236}">
                <a16:creationId xmlns:a16="http://schemas.microsoft.com/office/drawing/2014/main" id="{488CCF57-D3F7-41C8-95C2-35AADD4FA11F}"/>
              </a:ext>
            </a:extLst>
          </p:cNvPr>
          <p:cNvPicPr>
            <a:picLocks noChangeAspect="1" noChangeArrowheads="1"/>
          </p:cNvPicPr>
          <p:nvPr/>
        </p:nvPicPr>
        <p:blipFill>
          <a:blip r:embed="rId2">
            <a:lum bright="-8000" contrast="14000"/>
            <a:extLst>
              <a:ext uri="{28A0092B-C50C-407E-A947-70E740481C1C}">
                <a14:useLocalDpi xmlns:a14="http://schemas.microsoft.com/office/drawing/2010/main" val="0"/>
              </a:ext>
            </a:extLst>
          </a:blip>
          <a:srcRect/>
          <a:stretch>
            <a:fillRect/>
          </a:stretch>
        </p:blipFill>
        <p:spPr bwMode="auto">
          <a:xfrm>
            <a:off x="762000" y="198438"/>
            <a:ext cx="7543800" cy="653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copernicussm.gif                                               00051B32Mac OS X                       BADBF046:">
            <a:extLst>
              <a:ext uri="{FF2B5EF4-FFF2-40B4-BE49-F238E27FC236}">
                <a16:creationId xmlns:a16="http://schemas.microsoft.com/office/drawing/2014/main" id="{ABA58D42-02A3-4844-93F5-E62A7A54D2AD}"/>
              </a:ext>
            </a:extLst>
          </p:cNvPr>
          <p:cNvPicPr>
            <a:picLocks noChangeAspect="1" noChangeArrowheads="1"/>
          </p:cNvPicPr>
          <p:nvPr/>
        </p:nvPicPr>
        <p:blipFill>
          <a:blip r:embed="rId3">
            <a:lum contrast="28000"/>
            <a:extLst>
              <a:ext uri="{28A0092B-C50C-407E-A947-70E740481C1C}">
                <a14:useLocalDpi xmlns:a14="http://schemas.microsoft.com/office/drawing/2010/main" val="0"/>
              </a:ext>
            </a:extLst>
          </a:blip>
          <a:srcRect/>
          <a:stretch>
            <a:fillRect/>
          </a:stretch>
        </p:blipFill>
        <p:spPr bwMode="auto">
          <a:xfrm>
            <a:off x="838200" y="381000"/>
            <a:ext cx="7543800" cy="619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9" name="Rectangle 4">
            <a:extLst>
              <a:ext uri="{FF2B5EF4-FFF2-40B4-BE49-F238E27FC236}">
                <a16:creationId xmlns:a16="http://schemas.microsoft.com/office/drawing/2014/main" id="{FF72D216-7FFE-4661-94D0-44C8139F59B2}"/>
              </a:ext>
            </a:extLst>
          </p:cNvPr>
          <p:cNvSpPr>
            <a:spLocks noChangeArrowheads="1"/>
          </p:cNvSpPr>
          <p:nvPr/>
        </p:nvSpPr>
        <p:spPr bwMode="auto">
          <a:xfrm>
            <a:off x="4495800" y="990600"/>
            <a:ext cx="4038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r>
              <a:rPr lang="en-US" altLang="en-US">
                <a:solidFill>
                  <a:srgbClr val="FF090F"/>
                </a:solidFill>
                <a:latin typeface="Arial" panose="020B0604020202020204" pitchFamily="34" charset="0"/>
              </a:rPr>
              <a:t>Copernicus Crater</a:t>
            </a:r>
          </a:p>
          <a:p>
            <a:r>
              <a:rPr lang="en-US" altLang="en-US">
                <a:solidFill>
                  <a:srgbClr val="FF090F"/>
                </a:solidFill>
                <a:latin typeface="Arial" panose="020B0604020202020204" pitchFamily="34" charset="0"/>
              </a:rPr>
              <a:t>75 mi wide</a:t>
            </a:r>
            <a:endParaRPr lang="en-US" altLang="en-US">
              <a:solidFill>
                <a:srgbClr val="00FFFB"/>
              </a:solidFill>
              <a:latin typeface="Arial" panose="020B0604020202020204" pitchFamily="34" charset="0"/>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10;coper2.jpg                                                     00051B32Mac OS X                       BADBF046:">
            <a:extLst>
              <a:ext uri="{FF2B5EF4-FFF2-40B4-BE49-F238E27FC236}">
                <a16:creationId xmlns:a16="http://schemas.microsoft.com/office/drawing/2014/main" id="{9B2B130E-FF4F-48AB-88FA-08F2F31041B0}"/>
              </a:ext>
            </a:extLst>
          </p:cNvPr>
          <p:cNvPicPr>
            <a:picLocks noChangeAspect="1" noChangeArrowheads="1"/>
          </p:cNvPicPr>
          <p:nvPr/>
        </p:nvPicPr>
        <p:blipFill>
          <a:blip r:embed="rId2">
            <a:lum bright="8000" contrast="14000"/>
            <a:extLst>
              <a:ext uri="{28A0092B-C50C-407E-A947-70E740481C1C}">
                <a14:useLocalDpi xmlns:a14="http://schemas.microsoft.com/office/drawing/2010/main" val="0"/>
              </a:ext>
            </a:extLst>
          </a:blip>
          <a:srcRect/>
          <a:stretch>
            <a:fillRect/>
          </a:stretch>
        </p:blipFill>
        <p:spPr bwMode="auto">
          <a:xfrm>
            <a:off x="533400" y="1371600"/>
            <a:ext cx="8129588" cy="44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7" name="Rectangle 3">
            <a:extLst>
              <a:ext uri="{FF2B5EF4-FFF2-40B4-BE49-F238E27FC236}">
                <a16:creationId xmlns:a16="http://schemas.microsoft.com/office/drawing/2014/main" id="{BBD95B68-CFBD-4FBA-9BD4-8B5FE94E35E2}"/>
              </a:ext>
            </a:extLst>
          </p:cNvPr>
          <p:cNvSpPr>
            <a:spLocks noChangeArrowheads="1"/>
          </p:cNvSpPr>
          <p:nvPr/>
        </p:nvSpPr>
        <p:spPr bwMode="auto">
          <a:xfrm>
            <a:off x="4495800" y="9906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r>
              <a:rPr lang="en-US" altLang="en-US">
                <a:solidFill>
                  <a:srgbClr val="FF090F"/>
                </a:solidFill>
                <a:latin typeface="Arial" panose="020B0604020202020204" pitchFamily="34" charset="0"/>
              </a:rPr>
              <a:t>Copernicus Crater</a:t>
            </a:r>
            <a:endParaRPr lang="en-US" altLang="en-US">
              <a:solidFill>
                <a:srgbClr val="00FFFB"/>
              </a:solidFill>
              <a:latin typeface="Arial" panose="020B0604020202020204" pitchFamily="34" charset="0"/>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a:extLst>
              <a:ext uri="{FF2B5EF4-FFF2-40B4-BE49-F238E27FC236}">
                <a16:creationId xmlns:a16="http://schemas.microsoft.com/office/drawing/2014/main" id="{E35E82E7-D018-483B-90F9-D3BF5C9105D3}"/>
              </a:ext>
            </a:extLst>
          </p:cNvPr>
          <p:cNvSpPr>
            <a:spLocks noChangeArrowheads="1"/>
          </p:cNvSpPr>
          <p:nvPr/>
        </p:nvSpPr>
        <p:spPr bwMode="auto">
          <a:xfrm>
            <a:off x="2438400" y="5715000"/>
            <a:ext cx="4572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37931725" indent="-37474525">
              <a:defRPr sz="2400">
                <a:solidFill>
                  <a:schemeClr val="tx1"/>
                </a:solidFill>
                <a:latin typeface="Times" panose="02020603050405020304" pitchFamily="18" charset="0"/>
                <a:ea typeface="ＭＳ Ｐゴシック" panose="020B0600070205080204" pitchFamily="34" charset="-128"/>
              </a:defRPr>
            </a:lvl2pPr>
            <a:lvl3pPr>
              <a:defRPr sz="2400">
                <a:solidFill>
                  <a:schemeClr val="tx1"/>
                </a:solidFill>
                <a:latin typeface="Times" panose="02020603050405020304" pitchFamily="18" charset="0"/>
                <a:ea typeface="ＭＳ Ｐゴシック" panose="020B0600070205080204" pitchFamily="34" charset="-128"/>
              </a:defRPr>
            </a:lvl3pPr>
            <a:lvl4pPr>
              <a:defRPr sz="2400">
                <a:solidFill>
                  <a:schemeClr val="tx1"/>
                </a:solidFill>
                <a:latin typeface="Times" panose="02020603050405020304" pitchFamily="18" charset="0"/>
                <a:ea typeface="ＭＳ Ｐゴシック" panose="020B0600070205080204" pitchFamily="34" charset="-128"/>
              </a:defRPr>
            </a:lvl4pPr>
            <a:lvl5pPr>
              <a:defRPr sz="2400">
                <a:solidFill>
                  <a:schemeClr val="tx1"/>
                </a:solidFill>
                <a:latin typeface="Times"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a:r>
              <a:rPr lang="en-US" altLang="en-US">
                <a:solidFill>
                  <a:srgbClr val="FF090F"/>
                </a:solidFill>
                <a:latin typeface="Arial" panose="020B0604020202020204" pitchFamily="34" charset="0"/>
              </a:rPr>
              <a:t>Abour 1 billion years after the solar system started to form</a:t>
            </a:r>
            <a:endParaRPr lang="en-US" altLang="en-US">
              <a:solidFill>
                <a:srgbClr val="00FFFB"/>
              </a:solidFill>
              <a:latin typeface="Arial" panose="020B0604020202020204" pitchFamily="34" charset="0"/>
            </a:endParaRPr>
          </a:p>
        </p:txBody>
      </p:sp>
      <p:pic>
        <p:nvPicPr>
          <p:cNvPr id="76803" name="Picture 6" descr="impact">
            <a:extLst>
              <a:ext uri="{FF2B5EF4-FFF2-40B4-BE49-F238E27FC236}">
                <a16:creationId xmlns:a16="http://schemas.microsoft.com/office/drawing/2014/main" id="{DE591191-4070-4DF8-90B4-7556195B1C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914400"/>
            <a:ext cx="5526088"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348</TotalTime>
  <Words>4754</Words>
  <Application>Microsoft Office PowerPoint</Application>
  <PresentationFormat>On-screen Show (4:3)</PresentationFormat>
  <Paragraphs>385</Paragraphs>
  <Slides>191</Slides>
  <Notes>43</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191</vt:i4>
      </vt:variant>
    </vt:vector>
  </HeadingPairs>
  <TitlesOfParts>
    <vt:vector size="197" baseType="lpstr">
      <vt:lpstr>Arial</vt:lpstr>
      <vt:lpstr>Calibri</vt:lpstr>
      <vt:lpstr>Symbol</vt:lpstr>
      <vt:lpstr>Times</vt:lpstr>
      <vt:lpstr>Times New Roman</vt:lpstr>
      <vt:lpstr>Office Theme</vt:lpstr>
      <vt:lpstr>Space: The Final Frontier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Solar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Valdosta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dc:creator>
  <cp:lastModifiedBy>jan drake</cp:lastModifiedBy>
  <cp:revision>47</cp:revision>
  <dcterms:created xsi:type="dcterms:W3CDTF">2015-01-19T15:43:52Z</dcterms:created>
  <dcterms:modified xsi:type="dcterms:W3CDTF">2020-05-22T03:24:14Z</dcterms:modified>
</cp:coreProperties>
</file>