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1"/>
  </p:notesMasterIdLst>
  <p:sldIdLst>
    <p:sldId id="256" r:id="rId2"/>
    <p:sldId id="257" r:id="rId3"/>
    <p:sldId id="258" r:id="rId4"/>
    <p:sldId id="259" r:id="rId5"/>
    <p:sldId id="260" r:id="rId6"/>
    <p:sldId id="427" r:id="rId7"/>
    <p:sldId id="261" r:id="rId8"/>
    <p:sldId id="262" r:id="rId9"/>
    <p:sldId id="301" r:id="rId10"/>
    <p:sldId id="302" r:id="rId11"/>
    <p:sldId id="303" r:id="rId12"/>
    <p:sldId id="360" r:id="rId13"/>
    <p:sldId id="272" r:id="rId14"/>
    <p:sldId id="263" r:id="rId15"/>
    <p:sldId id="362" r:id="rId16"/>
    <p:sldId id="265" r:id="rId17"/>
    <p:sldId id="267" r:id="rId18"/>
    <p:sldId id="266" r:id="rId19"/>
    <p:sldId id="268" r:id="rId20"/>
    <p:sldId id="363" r:id="rId21"/>
    <p:sldId id="269" r:id="rId22"/>
    <p:sldId id="357" r:id="rId23"/>
    <p:sldId id="366" r:id="rId24"/>
    <p:sldId id="274" r:id="rId25"/>
    <p:sldId id="282" r:id="rId26"/>
    <p:sldId id="264" r:id="rId27"/>
    <p:sldId id="300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8" r:id="rId36"/>
    <p:sldId id="299" r:id="rId37"/>
    <p:sldId id="401" r:id="rId38"/>
    <p:sldId id="290" r:id="rId39"/>
    <p:sldId id="291" r:id="rId40"/>
    <p:sldId id="292" r:id="rId41"/>
    <p:sldId id="293" r:id="rId42"/>
    <p:sldId id="294" r:id="rId43"/>
    <p:sldId id="295" r:id="rId44"/>
    <p:sldId id="296" r:id="rId45"/>
    <p:sldId id="399" r:id="rId46"/>
    <p:sldId id="400" r:id="rId47"/>
    <p:sldId id="420" r:id="rId48"/>
    <p:sldId id="367" r:id="rId49"/>
    <p:sldId id="368" r:id="rId50"/>
    <p:sldId id="369" r:id="rId51"/>
    <p:sldId id="370" r:id="rId52"/>
    <p:sldId id="372" r:id="rId53"/>
    <p:sldId id="373" r:id="rId54"/>
    <p:sldId id="371" r:id="rId55"/>
    <p:sldId id="374" r:id="rId56"/>
    <p:sldId id="375" r:id="rId57"/>
    <p:sldId id="378" r:id="rId58"/>
    <p:sldId id="379" r:id="rId59"/>
    <p:sldId id="390" r:id="rId60"/>
    <p:sldId id="381" r:id="rId61"/>
    <p:sldId id="382" r:id="rId62"/>
    <p:sldId id="383" r:id="rId63"/>
    <p:sldId id="384" r:id="rId64"/>
    <p:sldId id="385" r:id="rId65"/>
    <p:sldId id="387" r:id="rId66"/>
    <p:sldId id="421" r:id="rId67"/>
    <p:sldId id="364" r:id="rId68"/>
    <p:sldId id="422" r:id="rId69"/>
    <p:sldId id="358" r:id="rId70"/>
    <p:sldId id="391" r:id="rId71"/>
    <p:sldId id="423" r:id="rId72"/>
    <p:sldId id="424" r:id="rId73"/>
    <p:sldId id="355" r:id="rId74"/>
    <p:sldId id="328" r:id="rId75"/>
    <p:sldId id="425" r:id="rId76"/>
    <p:sldId id="347" r:id="rId77"/>
    <p:sldId id="353" r:id="rId78"/>
    <p:sldId id="312" r:id="rId79"/>
    <p:sldId id="426" r:id="rId8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0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581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presProps" Target="presProps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98F14E-2C1A-4144-B7AC-3F21DC51FB60}" type="datetimeFigureOut">
              <a:rPr lang="en-US" smtClean="0"/>
              <a:t>7/13/2020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AD948C-D634-4E4A-BCAE-F289AFB4A4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2001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>
            <a:extLst>
              <a:ext uri="{FF2B5EF4-FFF2-40B4-BE49-F238E27FC236}">
                <a16:creationId xmlns:a16="http://schemas.microsoft.com/office/drawing/2014/main" id="{2E9F7C9D-5449-4185-9010-8E72F6284FA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F790B0AE-3969-45EE-8EA3-527735056CF2}" type="slidenum">
              <a:rPr lang="en-US" altLang="en-US" sz="1200"/>
              <a:pPr/>
              <a:t>9</a:t>
            </a:fld>
            <a:endParaRPr lang="en-US" altLang="en-US" sz="1200"/>
          </a:p>
        </p:txBody>
      </p:sp>
      <p:sp>
        <p:nvSpPr>
          <p:cNvPr id="17410" name="Rectangle 2">
            <a:extLst>
              <a:ext uri="{FF2B5EF4-FFF2-40B4-BE49-F238E27FC236}">
                <a16:creationId xmlns:a16="http://schemas.microsoft.com/office/drawing/2014/main" id="{F4BE5C81-0AF3-4FA2-B12A-9CA8E84795C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9D03715F-3981-4837-BF1E-1ED32E4FBCA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7">
            <a:extLst>
              <a:ext uri="{FF2B5EF4-FFF2-40B4-BE49-F238E27FC236}">
                <a16:creationId xmlns:a16="http://schemas.microsoft.com/office/drawing/2014/main" id="{17DA3799-6AE0-4100-B320-231DB1959E0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67838E46-25B9-4DA4-A871-8C13154B778C}" type="slidenum">
              <a:rPr lang="en-US" altLang="en-US" sz="1200"/>
              <a:pPr/>
              <a:t>18</a:t>
            </a:fld>
            <a:endParaRPr lang="en-US" altLang="en-US" sz="1200"/>
          </a:p>
        </p:txBody>
      </p:sp>
      <p:sp>
        <p:nvSpPr>
          <p:cNvPr id="41986" name="Rectangle 1026">
            <a:extLst>
              <a:ext uri="{FF2B5EF4-FFF2-40B4-BE49-F238E27FC236}">
                <a16:creationId xmlns:a16="http://schemas.microsoft.com/office/drawing/2014/main" id="{2FC8BAB7-EFA2-4DAC-9B2C-C624E4FF146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1027">
            <a:extLst>
              <a:ext uri="{FF2B5EF4-FFF2-40B4-BE49-F238E27FC236}">
                <a16:creationId xmlns:a16="http://schemas.microsoft.com/office/drawing/2014/main" id="{25B74253-427C-4264-814E-764377A542C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7">
            <a:extLst>
              <a:ext uri="{FF2B5EF4-FFF2-40B4-BE49-F238E27FC236}">
                <a16:creationId xmlns:a16="http://schemas.microsoft.com/office/drawing/2014/main" id="{500A71BA-7A4F-47EA-96AF-CA283CF069D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8B2FEC97-707E-4CEA-BE8E-6E17A19126E4}" type="slidenum">
              <a:rPr lang="en-US" altLang="en-US" sz="1200"/>
              <a:pPr/>
              <a:t>19</a:t>
            </a:fld>
            <a:endParaRPr lang="en-US" altLang="en-US" sz="1200"/>
          </a:p>
        </p:txBody>
      </p:sp>
      <p:sp>
        <p:nvSpPr>
          <p:cNvPr id="44034" name="Rectangle 2">
            <a:extLst>
              <a:ext uri="{FF2B5EF4-FFF2-40B4-BE49-F238E27FC236}">
                <a16:creationId xmlns:a16="http://schemas.microsoft.com/office/drawing/2014/main" id="{366817C1-CFAC-4CA4-B051-027235A9102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>
            <a:extLst>
              <a:ext uri="{FF2B5EF4-FFF2-40B4-BE49-F238E27FC236}">
                <a16:creationId xmlns:a16="http://schemas.microsoft.com/office/drawing/2014/main" id="{1DA5119A-1189-4F66-972A-8AB673D36AD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7">
            <a:extLst>
              <a:ext uri="{FF2B5EF4-FFF2-40B4-BE49-F238E27FC236}">
                <a16:creationId xmlns:a16="http://schemas.microsoft.com/office/drawing/2014/main" id="{B9B96054-BCDE-4EFF-BB2E-5CCAE77F67C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3ABBC3B0-A1E5-4E7D-AFA6-EE14232FDD00}" type="slidenum">
              <a:rPr lang="en-US" altLang="en-US" sz="1200"/>
              <a:pPr/>
              <a:t>20</a:t>
            </a:fld>
            <a:endParaRPr lang="en-US" altLang="en-US" sz="1200"/>
          </a:p>
        </p:txBody>
      </p:sp>
      <p:sp>
        <p:nvSpPr>
          <p:cNvPr id="46082" name="Rectangle 2">
            <a:extLst>
              <a:ext uri="{FF2B5EF4-FFF2-40B4-BE49-F238E27FC236}">
                <a16:creationId xmlns:a16="http://schemas.microsoft.com/office/drawing/2014/main" id="{7A2600C5-3D18-485A-BD4B-04B602D65C6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>
            <a:extLst>
              <a:ext uri="{FF2B5EF4-FFF2-40B4-BE49-F238E27FC236}">
                <a16:creationId xmlns:a16="http://schemas.microsoft.com/office/drawing/2014/main" id="{5720422E-B5C4-4B8F-8C30-A7544E7AD68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altLang="en-US" sz="2400">
                <a:solidFill>
                  <a:srgbClr val="66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If you start from basic mathematical concepts alone, it is not possible to derive the existence of gravity or any of Newton's laws</a:t>
            </a:r>
          </a:p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7">
            <a:extLst>
              <a:ext uri="{FF2B5EF4-FFF2-40B4-BE49-F238E27FC236}">
                <a16:creationId xmlns:a16="http://schemas.microsoft.com/office/drawing/2014/main" id="{FF3F3BC2-9AE5-402D-8CFA-B26361C60CF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B7273F4E-1EFD-4D4E-B800-BF69C2CE6208}" type="slidenum">
              <a:rPr lang="en-US" altLang="en-US" sz="1200"/>
              <a:pPr/>
              <a:t>21</a:t>
            </a:fld>
            <a:endParaRPr lang="en-US" altLang="en-US" sz="1200"/>
          </a:p>
        </p:txBody>
      </p:sp>
      <p:sp>
        <p:nvSpPr>
          <p:cNvPr id="48130" name="Rectangle 2">
            <a:extLst>
              <a:ext uri="{FF2B5EF4-FFF2-40B4-BE49-F238E27FC236}">
                <a16:creationId xmlns:a16="http://schemas.microsoft.com/office/drawing/2014/main" id="{F618D9C2-8156-4621-A676-97E81930A14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>
            <a:extLst>
              <a:ext uri="{FF2B5EF4-FFF2-40B4-BE49-F238E27FC236}">
                <a16:creationId xmlns:a16="http://schemas.microsoft.com/office/drawing/2014/main" id="{45B54E0E-069C-4D3C-93D5-9F562005B6D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altLang="en-US" sz="2400">
                <a:latin typeface="Arial" panose="020B0604020202020204" pitchFamily="34" charset="0"/>
                <a:ea typeface="ＭＳ Ｐゴシック" panose="020B0600070205080204" pitchFamily="34" charset="-128"/>
              </a:rPr>
              <a:t>The mathematical equations can tell you how much you would weigh on the moon, or Mars.</a:t>
            </a:r>
          </a:p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7">
            <a:extLst>
              <a:ext uri="{FF2B5EF4-FFF2-40B4-BE49-F238E27FC236}">
                <a16:creationId xmlns:a16="http://schemas.microsoft.com/office/drawing/2014/main" id="{33334434-8CD9-476D-832D-C9B02A7C7E0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5B9C9595-DCB1-403D-8CCD-6F01DE303292}" type="slidenum">
              <a:rPr lang="en-US" altLang="en-US" sz="1200"/>
              <a:pPr/>
              <a:t>22</a:t>
            </a:fld>
            <a:endParaRPr lang="en-US" altLang="en-US" sz="1200"/>
          </a:p>
        </p:txBody>
      </p:sp>
      <p:sp>
        <p:nvSpPr>
          <p:cNvPr id="52226" name="Rectangle 1026">
            <a:extLst>
              <a:ext uri="{FF2B5EF4-FFF2-40B4-BE49-F238E27FC236}">
                <a16:creationId xmlns:a16="http://schemas.microsoft.com/office/drawing/2014/main" id="{AEE36B4F-82D7-4F64-B5A2-BD5E1814186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1027">
            <a:extLst>
              <a:ext uri="{FF2B5EF4-FFF2-40B4-BE49-F238E27FC236}">
                <a16:creationId xmlns:a16="http://schemas.microsoft.com/office/drawing/2014/main" id="{8549C40F-B07D-4B4D-8E8F-003593D2249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7">
            <a:extLst>
              <a:ext uri="{FF2B5EF4-FFF2-40B4-BE49-F238E27FC236}">
                <a16:creationId xmlns:a16="http://schemas.microsoft.com/office/drawing/2014/main" id="{33334434-8CD9-476D-832D-C9B02A7C7E0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5B9C9595-DCB1-403D-8CCD-6F01DE303292}" type="slidenum">
              <a:rPr lang="en-US" altLang="en-US" sz="1200"/>
              <a:pPr/>
              <a:t>23</a:t>
            </a:fld>
            <a:endParaRPr lang="en-US" altLang="en-US" sz="1200"/>
          </a:p>
        </p:txBody>
      </p:sp>
      <p:sp>
        <p:nvSpPr>
          <p:cNvPr id="52226" name="Rectangle 1026">
            <a:extLst>
              <a:ext uri="{FF2B5EF4-FFF2-40B4-BE49-F238E27FC236}">
                <a16:creationId xmlns:a16="http://schemas.microsoft.com/office/drawing/2014/main" id="{AEE36B4F-82D7-4F64-B5A2-BD5E1814186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1027">
            <a:extLst>
              <a:ext uri="{FF2B5EF4-FFF2-40B4-BE49-F238E27FC236}">
                <a16:creationId xmlns:a16="http://schemas.microsoft.com/office/drawing/2014/main" id="{8549C40F-B07D-4B4D-8E8F-003593D2249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8290088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7">
            <a:extLst>
              <a:ext uri="{FF2B5EF4-FFF2-40B4-BE49-F238E27FC236}">
                <a16:creationId xmlns:a16="http://schemas.microsoft.com/office/drawing/2014/main" id="{8A5077EE-68CA-4732-929F-B62F4945484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6A361B6E-B41A-45D7-9E8B-D03FB9C313C6}" type="slidenum">
              <a:rPr lang="en-US" altLang="en-US" sz="1200"/>
              <a:pPr/>
              <a:t>24</a:t>
            </a:fld>
            <a:endParaRPr lang="en-US" altLang="en-US" sz="1200"/>
          </a:p>
        </p:txBody>
      </p:sp>
      <p:sp>
        <p:nvSpPr>
          <p:cNvPr id="54274" name="Rectangle 2">
            <a:extLst>
              <a:ext uri="{FF2B5EF4-FFF2-40B4-BE49-F238E27FC236}">
                <a16:creationId xmlns:a16="http://schemas.microsoft.com/office/drawing/2014/main" id="{3EF6F91C-16BF-41C7-87F7-FF5345B0C44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>
            <a:extLst>
              <a:ext uri="{FF2B5EF4-FFF2-40B4-BE49-F238E27FC236}">
                <a16:creationId xmlns:a16="http://schemas.microsoft.com/office/drawing/2014/main" id="{DCAD75CD-D8AC-42D8-9881-3B5EC242920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7">
            <a:extLst>
              <a:ext uri="{FF2B5EF4-FFF2-40B4-BE49-F238E27FC236}">
                <a16:creationId xmlns:a16="http://schemas.microsoft.com/office/drawing/2014/main" id="{814D8AFF-3B76-4063-B4E1-18EBC1A98FD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27D40458-E56B-419F-B2AC-853699749131}" type="slidenum">
              <a:rPr lang="en-US" altLang="en-US" sz="1200"/>
              <a:pPr/>
              <a:t>25</a:t>
            </a:fld>
            <a:endParaRPr lang="en-US" altLang="en-US" sz="1200"/>
          </a:p>
        </p:txBody>
      </p:sp>
      <p:sp>
        <p:nvSpPr>
          <p:cNvPr id="56322" name="Rectangle 1026">
            <a:extLst>
              <a:ext uri="{FF2B5EF4-FFF2-40B4-BE49-F238E27FC236}">
                <a16:creationId xmlns:a16="http://schemas.microsoft.com/office/drawing/2014/main" id="{AD4C6A1E-82AF-43C7-B44C-C4EDE40A60C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1027">
            <a:extLst>
              <a:ext uri="{FF2B5EF4-FFF2-40B4-BE49-F238E27FC236}">
                <a16:creationId xmlns:a16="http://schemas.microsoft.com/office/drawing/2014/main" id="{E790DE74-E74F-4D97-80A1-9FF88802F58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>
            <a:extLst>
              <a:ext uri="{FF2B5EF4-FFF2-40B4-BE49-F238E27FC236}">
                <a16:creationId xmlns:a16="http://schemas.microsoft.com/office/drawing/2014/main" id="{2CE7A202-6FFA-4CA7-9D4A-7BA553FF481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>
            <a:extLst>
              <a:ext uri="{FF2B5EF4-FFF2-40B4-BE49-F238E27FC236}">
                <a16:creationId xmlns:a16="http://schemas.microsoft.com/office/drawing/2014/main" id="{218E2412-AECA-499A-A551-06E2019BB9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>
                <a:latin typeface="Times" panose="02020603050405020304" pitchFamily="18" charset="0"/>
                <a:ea typeface="ＭＳ Ｐゴシック" panose="020B0600070205080204" pitchFamily="34" charset="-128"/>
              </a:rPr>
              <a:t>all stars are just big bags o mostly H  gas</a:t>
            </a:r>
          </a:p>
        </p:txBody>
      </p:sp>
      <p:sp>
        <p:nvSpPr>
          <p:cNvPr id="28676" name="Slide Number Placeholder 3">
            <a:extLst>
              <a:ext uri="{FF2B5EF4-FFF2-40B4-BE49-F238E27FC236}">
                <a16:creationId xmlns:a16="http://schemas.microsoft.com/office/drawing/2014/main" id="{3D7F104B-D05D-4B46-B891-61715B84328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312083F6-FA2E-4DF8-BB1F-11EACA4B38A9}" type="slidenum">
              <a:rPr lang="en-US" altLang="en-US" sz="1200"/>
              <a:pPr/>
              <a:t>45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>
            <a:extLst>
              <a:ext uri="{FF2B5EF4-FFF2-40B4-BE49-F238E27FC236}">
                <a16:creationId xmlns:a16="http://schemas.microsoft.com/office/drawing/2014/main" id="{304D473B-16A1-4996-B250-7D4DA5DDEBC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Notes Placeholder 2">
            <a:extLst>
              <a:ext uri="{FF2B5EF4-FFF2-40B4-BE49-F238E27FC236}">
                <a16:creationId xmlns:a16="http://schemas.microsoft.com/office/drawing/2014/main" id="{07B967C6-DDE1-4207-AE0C-4AFB93FD21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>
                <a:latin typeface="Times" panose="02020603050405020304" pitchFamily="18" charset="0"/>
              </a:rPr>
              <a:t>These numbers are way too big, so we need different units to talk about size and distance….  and that will come up in the next session</a:t>
            </a:r>
          </a:p>
        </p:txBody>
      </p:sp>
      <p:sp>
        <p:nvSpPr>
          <p:cNvPr id="10244" name="Slide Number Placeholder 3">
            <a:extLst>
              <a:ext uri="{FF2B5EF4-FFF2-40B4-BE49-F238E27FC236}">
                <a16:creationId xmlns:a16="http://schemas.microsoft.com/office/drawing/2014/main" id="{DE97568A-2B75-4AFA-A2DD-EA6A7B41F0C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A261409B-2088-4E92-BAFA-8C4EB1BC8693}" type="slidenum">
              <a:rPr lang="en-US" altLang="en-US" sz="1200"/>
              <a:pPr/>
              <a:t>51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>
            <a:extLst>
              <a:ext uri="{FF2B5EF4-FFF2-40B4-BE49-F238E27FC236}">
                <a16:creationId xmlns:a16="http://schemas.microsoft.com/office/drawing/2014/main" id="{9C875695-80EC-4408-AA36-BACE77682FE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F58BD876-810D-4B8E-9BA5-AD9EE53FC035}" type="slidenum">
              <a:rPr lang="en-US" altLang="en-US" sz="1200"/>
              <a:pPr/>
              <a:t>10</a:t>
            </a:fld>
            <a:endParaRPr lang="en-US" altLang="en-US" sz="1200"/>
          </a:p>
        </p:txBody>
      </p:sp>
      <p:sp>
        <p:nvSpPr>
          <p:cNvPr id="19458" name="Rectangle 2">
            <a:extLst>
              <a:ext uri="{FF2B5EF4-FFF2-40B4-BE49-F238E27FC236}">
                <a16:creationId xmlns:a16="http://schemas.microsoft.com/office/drawing/2014/main" id="{2A2C8A16-FEED-42A5-B1A8-A23544AC12C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E1627FE2-75C0-4B76-B4BA-1E2A02EF23C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>
            <a:extLst>
              <a:ext uri="{FF2B5EF4-FFF2-40B4-BE49-F238E27FC236}">
                <a16:creationId xmlns:a16="http://schemas.microsoft.com/office/drawing/2014/main" id="{3773771E-BF02-48D0-8EDF-42966DA8637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>
            <a:extLst>
              <a:ext uri="{FF2B5EF4-FFF2-40B4-BE49-F238E27FC236}">
                <a16:creationId xmlns:a16="http://schemas.microsoft.com/office/drawing/2014/main" id="{351B4842-76F9-4702-B0C0-FF39520304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>
                <a:latin typeface="Times" panose="02020603050405020304" pitchFamily="18" charset="0"/>
              </a:rPr>
              <a:t>solar system's ecliplic plane is tilted with respect to the plane of the MW</a:t>
            </a:r>
          </a:p>
        </p:txBody>
      </p:sp>
      <p:sp>
        <p:nvSpPr>
          <p:cNvPr id="36868" name="Slide Number Placeholder 3">
            <a:extLst>
              <a:ext uri="{FF2B5EF4-FFF2-40B4-BE49-F238E27FC236}">
                <a16:creationId xmlns:a16="http://schemas.microsoft.com/office/drawing/2014/main" id="{2F0D6ECD-61D3-424C-A5C7-2C2E4C466D4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1BA1C189-0510-4640-9AA9-6E1D29BEB600}" type="slidenum">
              <a:rPr lang="en-US" altLang="en-US" sz="1200"/>
              <a:pPr/>
              <a:t>74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7">
            <a:extLst>
              <a:ext uri="{FF2B5EF4-FFF2-40B4-BE49-F238E27FC236}">
                <a16:creationId xmlns:a16="http://schemas.microsoft.com/office/drawing/2014/main" id="{67F8CCCA-022D-4242-B41C-2ACA4240803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7ADDD13A-8BC9-4BD5-89B5-32FFF3BFDDE0}" type="slidenum">
              <a:rPr lang="en-US" altLang="en-US" sz="1200"/>
              <a:pPr/>
              <a:t>11</a:t>
            </a:fld>
            <a:endParaRPr lang="en-US" altLang="en-US" sz="1200"/>
          </a:p>
        </p:txBody>
      </p:sp>
      <p:sp>
        <p:nvSpPr>
          <p:cNvPr id="21506" name="Rectangle 2">
            <a:extLst>
              <a:ext uri="{FF2B5EF4-FFF2-40B4-BE49-F238E27FC236}">
                <a16:creationId xmlns:a16="http://schemas.microsoft.com/office/drawing/2014/main" id="{6576C100-FB0F-449A-9A16-C62E17AC8E3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B4E719EB-C9B0-4A8F-A158-A4AD93BA6DE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7">
            <a:extLst>
              <a:ext uri="{FF2B5EF4-FFF2-40B4-BE49-F238E27FC236}">
                <a16:creationId xmlns:a16="http://schemas.microsoft.com/office/drawing/2014/main" id="{3B896DC8-4A33-43F9-809F-99963821A6D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2C394820-CD85-46A6-B5C1-7A1F6157B82D}" type="slidenum">
              <a:rPr lang="en-US" altLang="en-US" sz="1200"/>
              <a:pPr/>
              <a:t>12</a:t>
            </a:fld>
            <a:endParaRPr lang="en-US" altLang="en-US" sz="1200"/>
          </a:p>
        </p:txBody>
      </p:sp>
      <p:sp>
        <p:nvSpPr>
          <p:cNvPr id="27650" name="Rectangle 2">
            <a:extLst>
              <a:ext uri="{FF2B5EF4-FFF2-40B4-BE49-F238E27FC236}">
                <a16:creationId xmlns:a16="http://schemas.microsoft.com/office/drawing/2014/main" id="{65923FF5-0F10-479F-A04B-4A31F42BB7B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>
            <a:extLst>
              <a:ext uri="{FF2B5EF4-FFF2-40B4-BE49-F238E27FC236}">
                <a16:creationId xmlns:a16="http://schemas.microsoft.com/office/drawing/2014/main" id="{4C4A1DD7-FA24-415B-BFDD-BBEA25C5891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>
            <a:extLst>
              <a:ext uri="{FF2B5EF4-FFF2-40B4-BE49-F238E27FC236}">
                <a16:creationId xmlns:a16="http://schemas.microsoft.com/office/drawing/2014/main" id="{4E255D39-4645-4DEB-8520-85BCA6E4AAD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74ABD27A-6B48-4613-92CB-5B4666FB8B14}" type="slidenum">
              <a:rPr lang="en-US" altLang="en-US" sz="1200"/>
              <a:pPr/>
              <a:t>13</a:t>
            </a:fld>
            <a:endParaRPr lang="en-US" altLang="en-US" sz="1200"/>
          </a:p>
        </p:txBody>
      </p:sp>
      <p:sp>
        <p:nvSpPr>
          <p:cNvPr id="31746" name="Rectangle 2">
            <a:extLst>
              <a:ext uri="{FF2B5EF4-FFF2-40B4-BE49-F238E27FC236}">
                <a16:creationId xmlns:a16="http://schemas.microsoft.com/office/drawing/2014/main" id="{54AE3EB0-AB28-47CF-83EB-E316BFE444A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>
            <a:extLst>
              <a:ext uri="{FF2B5EF4-FFF2-40B4-BE49-F238E27FC236}">
                <a16:creationId xmlns:a16="http://schemas.microsoft.com/office/drawing/2014/main" id="{9D158968-23F7-4468-9020-7548782F18D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>
            <a:extLst>
              <a:ext uri="{FF2B5EF4-FFF2-40B4-BE49-F238E27FC236}">
                <a16:creationId xmlns:a16="http://schemas.microsoft.com/office/drawing/2014/main" id="{30FCDFB7-A362-400D-B90F-BE7A9EDF5E0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FD72982A-A956-4D86-9A1E-A3B3494C97A2}" type="slidenum">
              <a:rPr lang="en-US" altLang="en-US" sz="1200"/>
              <a:pPr/>
              <a:t>14</a:t>
            </a:fld>
            <a:endParaRPr lang="en-US" altLang="en-US" sz="1200"/>
          </a:p>
        </p:txBody>
      </p:sp>
      <p:sp>
        <p:nvSpPr>
          <p:cNvPr id="33794" name="Rectangle 2">
            <a:extLst>
              <a:ext uri="{FF2B5EF4-FFF2-40B4-BE49-F238E27FC236}">
                <a16:creationId xmlns:a16="http://schemas.microsoft.com/office/drawing/2014/main" id="{0923416D-6A28-4F36-8F84-18F07B336C2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id="{0216CEDB-C627-4BA0-BA6B-A2A9AB2F1A4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7">
            <a:extLst>
              <a:ext uri="{FF2B5EF4-FFF2-40B4-BE49-F238E27FC236}">
                <a16:creationId xmlns:a16="http://schemas.microsoft.com/office/drawing/2014/main" id="{9B022D0D-2B79-481C-80FE-47B9B8EF376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28A8C19F-10BE-486C-B95E-65502CDD8594}" type="slidenum">
              <a:rPr lang="en-US" altLang="en-US" sz="1200"/>
              <a:pPr/>
              <a:t>15</a:t>
            </a:fld>
            <a:endParaRPr lang="en-US" altLang="en-US" sz="1200"/>
          </a:p>
        </p:txBody>
      </p:sp>
      <p:sp>
        <p:nvSpPr>
          <p:cNvPr id="35842" name="Rectangle 2">
            <a:extLst>
              <a:ext uri="{FF2B5EF4-FFF2-40B4-BE49-F238E27FC236}">
                <a16:creationId xmlns:a16="http://schemas.microsoft.com/office/drawing/2014/main" id="{A4BC1572-51F7-437A-B0B4-1DBE785EC14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>
            <a:extLst>
              <a:ext uri="{FF2B5EF4-FFF2-40B4-BE49-F238E27FC236}">
                <a16:creationId xmlns:a16="http://schemas.microsoft.com/office/drawing/2014/main" id="{FA1F0AB5-6D7B-4AC9-9C17-30CC2395A0B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>
            <a:extLst>
              <a:ext uri="{FF2B5EF4-FFF2-40B4-BE49-F238E27FC236}">
                <a16:creationId xmlns:a16="http://schemas.microsoft.com/office/drawing/2014/main" id="{5F52CC73-9F4E-42BB-891F-89594FA9110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7E505769-E05F-4E8C-B168-801DEC2F0C57}" type="slidenum">
              <a:rPr lang="en-US" altLang="en-US" sz="1200"/>
              <a:pPr/>
              <a:t>16</a:t>
            </a:fld>
            <a:endParaRPr lang="en-US" altLang="en-US" sz="1200"/>
          </a:p>
        </p:txBody>
      </p:sp>
      <p:sp>
        <p:nvSpPr>
          <p:cNvPr id="37890" name="Rectangle 2">
            <a:extLst>
              <a:ext uri="{FF2B5EF4-FFF2-40B4-BE49-F238E27FC236}">
                <a16:creationId xmlns:a16="http://schemas.microsoft.com/office/drawing/2014/main" id="{2915EB53-F2EA-40D9-A5E2-5B5D9234989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>
            <a:extLst>
              <a:ext uri="{FF2B5EF4-FFF2-40B4-BE49-F238E27FC236}">
                <a16:creationId xmlns:a16="http://schemas.microsoft.com/office/drawing/2014/main" id="{C78BB56E-65DE-4238-8A5C-BA01CF28495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7">
            <a:extLst>
              <a:ext uri="{FF2B5EF4-FFF2-40B4-BE49-F238E27FC236}">
                <a16:creationId xmlns:a16="http://schemas.microsoft.com/office/drawing/2014/main" id="{61D50B51-A4F2-4C80-AB78-EA075336E38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73981B2A-DEC9-41FD-BD39-6818403AE062}" type="slidenum">
              <a:rPr lang="en-US" altLang="en-US" sz="1200"/>
              <a:pPr/>
              <a:t>17</a:t>
            </a:fld>
            <a:endParaRPr lang="en-US" altLang="en-US" sz="1200"/>
          </a:p>
        </p:txBody>
      </p:sp>
      <p:sp>
        <p:nvSpPr>
          <p:cNvPr id="39938" name="Rectangle 2">
            <a:extLst>
              <a:ext uri="{FF2B5EF4-FFF2-40B4-BE49-F238E27FC236}">
                <a16:creationId xmlns:a16="http://schemas.microsoft.com/office/drawing/2014/main" id="{D0660CAC-CB18-4DD1-90AE-ECE56DA85B6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>
            <a:extLst>
              <a:ext uri="{FF2B5EF4-FFF2-40B4-BE49-F238E27FC236}">
                <a16:creationId xmlns:a16="http://schemas.microsoft.com/office/drawing/2014/main" id="{1CD97E84-C08E-4B77-B6F4-3D7DAFD3D61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E1DCEE-192F-4CEB-994E-B82294FD42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FA4BD5B-58F6-4EA2-B532-A9A6F1898C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305E50-5528-473D-9507-F2B9EDBD1E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C7ECF-D7A6-4353-A54C-6C063A7B1823}" type="datetimeFigureOut">
              <a:rPr lang="en-US" smtClean="0"/>
              <a:t>7/13/2020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EFFE78-DE03-42E2-8512-C24C00F750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651B8F-B3E2-4CB9-87FC-B49B35D3EC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9FE2F-BED9-40D8-9C42-39186127B1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899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69D655-CDF9-4F1A-84AA-9527DC99F8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087889B-A82B-4092-ACE4-A8284E606A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81D5D2-CF5F-4B53-987C-D7439F0D59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C7ECF-D7A6-4353-A54C-6C063A7B1823}" type="datetimeFigureOut">
              <a:rPr lang="en-US" smtClean="0"/>
              <a:t>7/13/2020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E375FE-6D5B-4D1D-AA39-565FA327E6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3A0C2C-6CC3-4580-9B79-1593CCB6A8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9FE2F-BED9-40D8-9C42-39186127B1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5151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18F222E-504C-4A25-8CEF-A7973257A45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4DD3EC-426D-419E-B8E5-A7031C23E5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3909A5-B4CE-48DD-A494-EAA6885E39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C7ECF-D7A6-4353-A54C-6C063A7B1823}" type="datetimeFigureOut">
              <a:rPr lang="en-US" smtClean="0"/>
              <a:t>7/13/2020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3F28D5-4EF4-4857-B55F-5CD26D35A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C9496B-EEC3-4F79-9C39-98DFDAA178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9FE2F-BED9-40D8-9C42-39186127B1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204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58C009-61E5-4233-AEE8-BD62C24FF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37B821-D141-43C6-AE6E-50232B5CFE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0978E6-0A79-41EE-AC9D-40E0DC2609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C7ECF-D7A6-4353-A54C-6C063A7B1823}" type="datetimeFigureOut">
              <a:rPr lang="en-US" smtClean="0"/>
              <a:t>7/13/2020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CCD27C-C00D-4A8F-99A0-7AACDE570B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922B99-2F6B-4CA3-B667-464FA9C45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9FE2F-BED9-40D8-9C42-39186127B1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0247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C6596E-28FC-44EB-BB27-073FDB380B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B3C68B-B9EC-4927-BAB5-0F81CAEF05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3C6052-14A4-4A75-A302-B03E3B7571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C7ECF-D7A6-4353-A54C-6C063A7B1823}" type="datetimeFigureOut">
              <a:rPr lang="en-US" smtClean="0"/>
              <a:t>7/13/2020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499400-F405-46A2-B530-5AE0451694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5F3C70-2BF5-4E8C-A18D-5E1CE759AD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9FE2F-BED9-40D8-9C42-39186127B1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5745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7C3C01-64F2-4AC7-9B3C-1E81876977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F336D9-D581-4830-A7BD-9E0A1D63A68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11AD5E1-CBD7-45CB-B250-426256E902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F024D9-DD2C-4D08-B440-0019985AF1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C7ECF-D7A6-4353-A54C-6C063A7B1823}" type="datetimeFigureOut">
              <a:rPr lang="en-US" smtClean="0"/>
              <a:t>7/13/2020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40CCB2-C7F4-4B79-85A2-3F49BA022E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9F54B4-3F3D-453E-9508-FF789294DF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9FE2F-BED9-40D8-9C42-39186127B1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0084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F670BA-D17F-48B7-9917-759AE5D6AC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2E8886-7470-4587-BFBD-FDB4E4F87E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46358C-95FB-491F-8A21-52E86F1472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BA5A4A7-67CA-4D83-A5F9-030425D2E19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D646263-A4D0-49AA-9EFE-B30B63E8153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7DB7013-354B-4D7D-81A1-DA126F755C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C7ECF-D7A6-4353-A54C-6C063A7B1823}" type="datetimeFigureOut">
              <a:rPr lang="en-US" smtClean="0"/>
              <a:t>7/13/2020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BDBFDD1-65D8-467F-9E2B-3A54C36C4C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722A46E-C360-4E8A-BA17-A7910FB740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9FE2F-BED9-40D8-9C42-39186127B1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924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E8C51F-6E96-4F92-A464-AD2E536F5F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3004382-3B06-4B06-A09F-591998AA3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C7ECF-D7A6-4353-A54C-6C063A7B1823}" type="datetimeFigureOut">
              <a:rPr lang="en-US" smtClean="0"/>
              <a:t>7/13/2020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64960F-5C47-4F52-88D0-F71BED066A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F14DC0-FB38-468F-B6E6-609B752D7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9FE2F-BED9-40D8-9C42-39186127B1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4328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7F05920-37DD-4106-A478-5DEF67553E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C7ECF-D7A6-4353-A54C-6C063A7B1823}" type="datetimeFigureOut">
              <a:rPr lang="en-US" smtClean="0"/>
              <a:t>7/13/2020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04C156F-A040-4FB1-B134-7D6A77F74F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3C4001-10BE-41E4-9A56-322CE15FE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9FE2F-BED9-40D8-9C42-39186127B1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2669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F9BDF7-0640-45B0-80CE-762FD6F15F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CDEE86-16A3-49A9-BEE7-99FB87577A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BC64BFE-186A-47DB-995A-533913839B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73CBA7-1862-42DD-981B-739FA04E68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C7ECF-D7A6-4353-A54C-6C063A7B1823}" type="datetimeFigureOut">
              <a:rPr lang="en-US" smtClean="0"/>
              <a:t>7/13/2020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9D196E-5586-4BF8-AEBA-677610EB23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7B09A2-77F8-40F2-9099-F77EC585C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9FE2F-BED9-40D8-9C42-39186127B1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106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36334B-A236-497F-8BF2-3B347B1DA2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360904-F3F2-4CB7-B37A-E02900B03D7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5B6ADC4-8FE9-47FC-BF3E-871078AD3C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681F45-D9EE-4750-8A13-08B038BB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C7ECF-D7A6-4353-A54C-6C063A7B1823}" type="datetimeFigureOut">
              <a:rPr lang="en-US" smtClean="0"/>
              <a:t>7/13/2020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3C2533-D2FF-4451-8C20-0FA65BAF1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DF3952-B87B-4830-A9B4-C74A0127C3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9FE2F-BED9-40D8-9C42-39186127B1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649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67484E4-50EB-4798-9513-F0B1848F92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0357D4-9EDD-4B17-A937-3B4C858418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0EF5FF-C205-4CCB-8DF6-CA523869B1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4C7ECF-D7A6-4353-A54C-6C063A7B1823}" type="datetimeFigureOut">
              <a:rPr lang="en-US" smtClean="0"/>
              <a:t>7/13/2020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C6BAAF-F8CB-40D5-B8D4-ED9DF67ACD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1980E5-EE26-4229-9390-E3627E4826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59FE2F-BED9-40D8-9C42-39186127B1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115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1.xml"/><Relationship Id="rId1" Type="http://schemas.openxmlformats.org/officeDocument/2006/relationships/video" Target="\Users\cbarnbau\Documents\teaching\powerpoint%20slides\ASTR%201000%20slides\cluster3PS.mov" TargetMode="Externa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037977-979D-4DFB-A5AE-D524B11FA80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B0F0"/>
                </a:solidFill>
              </a:rPr>
              <a:t>ASTR 1000: Introduction to the Universe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31B07AA-E244-443B-A976-140914EB4D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2387599"/>
          </a:xfrm>
        </p:spPr>
        <p:txBody>
          <a:bodyPr>
            <a:normAutofit/>
          </a:bodyPr>
          <a:lstStyle/>
          <a:p>
            <a:r>
              <a:rPr lang="en-US" sz="2900" b="1" dirty="0">
                <a:solidFill>
                  <a:srgbClr val="FFFF00"/>
                </a:solidFill>
              </a:rPr>
              <a:t>Dr. D. J. Drake</a:t>
            </a:r>
          </a:p>
          <a:p>
            <a:r>
              <a:rPr lang="en-US" sz="2900" b="1" dirty="0">
                <a:solidFill>
                  <a:srgbClr val="FFFF00"/>
                </a:solidFill>
              </a:rPr>
              <a:t>Email: djdrake@valdosta.edu</a:t>
            </a:r>
          </a:p>
          <a:p>
            <a:r>
              <a:rPr lang="en-US" sz="2900" b="1" dirty="0">
                <a:solidFill>
                  <a:srgbClr val="FFFF00"/>
                </a:solidFill>
              </a:rPr>
              <a:t>Office: NH 3026</a:t>
            </a:r>
          </a:p>
          <a:p>
            <a:endParaRPr lang="en-US" sz="29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54368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M45WF_hallas_r2">
            <a:extLst>
              <a:ext uri="{FF2B5EF4-FFF2-40B4-BE49-F238E27FC236}">
                <a16:creationId xmlns:a16="http://schemas.microsoft.com/office/drawing/2014/main" id="{6E0E2211-EE13-42C3-BFA0-779DBAB2C6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126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Text Box 3">
            <a:extLst>
              <a:ext uri="{FF2B5EF4-FFF2-40B4-BE49-F238E27FC236}">
                <a16:creationId xmlns:a16="http://schemas.microsoft.com/office/drawing/2014/main" id="{D74D5A0E-D3D3-4865-8924-3AFB5D9F35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5818" y="612844"/>
            <a:ext cx="8220364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600" b="1" dirty="0">
                <a:solidFill>
                  <a:srgbClr val="FFFF00"/>
                </a:solidFill>
                <a:latin typeface="Arial" charset="0"/>
                <a:ea typeface="ＭＳ Ｐゴシック" charset="-128"/>
              </a:rPr>
              <a:t>The bedrock of science is MEASUREMENT</a:t>
            </a:r>
          </a:p>
          <a:p>
            <a:pPr algn="ctr">
              <a:spcBef>
                <a:spcPct val="50000"/>
              </a:spcBef>
              <a:defRPr/>
            </a:pPr>
            <a:endParaRPr lang="en-US" sz="3600" b="1" dirty="0">
              <a:solidFill>
                <a:srgbClr val="FFFF00"/>
              </a:solidFill>
              <a:latin typeface="Arial" charset="0"/>
              <a:ea typeface="ＭＳ Ｐゴシック" charset="-128"/>
            </a:endParaRPr>
          </a:p>
          <a:p>
            <a:pPr algn="ctr">
              <a:spcBef>
                <a:spcPct val="50000"/>
              </a:spcBef>
              <a:defRPr/>
            </a:pPr>
            <a:r>
              <a:rPr lang="en-US" sz="3600" b="1" dirty="0">
                <a:solidFill>
                  <a:srgbClr val="FFFF00"/>
                </a:solidFill>
                <a:latin typeface="Arial" charset="0"/>
                <a:ea typeface="ＭＳ Ｐゴシック" charset="-128"/>
              </a:rPr>
              <a:t>The device of science is HYPOTHESIS</a:t>
            </a:r>
          </a:p>
          <a:p>
            <a:pPr algn="ctr">
              <a:spcBef>
                <a:spcPct val="50000"/>
              </a:spcBef>
              <a:defRPr/>
            </a:pPr>
            <a:endParaRPr lang="en-US" sz="3600" b="1" dirty="0">
              <a:solidFill>
                <a:srgbClr val="FFFF00"/>
              </a:solidFill>
              <a:latin typeface="Arial" charset="0"/>
              <a:ea typeface="ＭＳ Ｐゴシック" charset="-128"/>
            </a:endParaRPr>
          </a:p>
          <a:p>
            <a:pPr algn="ctr">
              <a:spcBef>
                <a:spcPct val="50000"/>
              </a:spcBef>
              <a:defRPr/>
            </a:pPr>
            <a:r>
              <a:rPr lang="en-US" sz="3600" b="1" dirty="0">
                <a:solidFill>
                  <a:srgbClr val="FFFF00"/>
                </a:solidFill>
                <a:latin typeface="Arial" charset="0"/>
                <a:ea typeface="ＭＳ Ｐゴシック" charset="-128"/>
              </a:rPr>
              <a:t>The product of science is PREDICTION of  new measurements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Text Box 6">
            <a:extLst>
              <a:ext uri="{FF2B5EF4-FFF2-40B4-BE49-F238E27FC236}">
                <a16:creationId xmlns:a16="http://schemas.microsoft.com/office/drawing/2014/main" id="{8737025B-12B4-4310-A258-8C9A26A966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9800" y="838200"/>
            <a:ext cx="6172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600">
                <a:latin typeface="Arial" charset="0"/>
                <a:ea typeface="ＭＳ Ｐゴシック" charset="-128"/>
              </a:rPr>
              <a:t>Hypothesis vs Theory</a:t>
            </a:r>
          </a:p>
        </p:txBody>
      </p:sp>
      <p:sp>
        <p:nvSpPr>
          <p:cNvPr id="7171" name="Text Box 3">
            <a:extLst>
              <a:ext uri="{FF2B5EF4-FFF2-40B4-BE49-F238E27FC236}">
                <a16:creationId xmlns:a16="http://schemas.microsoft.com/office/drawing/2014/main" id="{167FCCEF-A2DF-4524-98CD-842BA28A92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" y="100013"/>
            <a:ext cx="1219199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600" b="1" dirty="0">
                <a:solidFill>
                  <a:srgbClr val="66FFFF"/>
                </a:solidFill>
                <a:latin typeface="Arial" charset="0"/>
                <a:ea typeface="ＭＳ Ｐゴシック" charset="-128"/>
              </a:rPr>
              <a:t>Hypothesis, Theory, and Law</a:t>
            </a:r>
          </a:p>
        </p:txBody>
      </p:sp>
      <p:sp>
        <p:nvSpPr>
          <p:cNvPr id="7172" name="Text Box 4">
            <a:extLst>
              <a:ext uri="{FF2B5EF4-FFF2-40B4-BE49-F238E27FC236}">
                <a16:creationId xmlns:a16="http://schemas.microsoft.com/office/drawing/2014/main" id="{4DDFF019-D79F-44FD-B5D1-14E442387B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927106"/>
            <a:ext cx="12191999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 wrap="square">
            <a:spAutoFit/>
          </a:bodyPr>
          <a:lstStyle/>
          <a:p>
            <a:pPr marL="1543050" indent="-1543050" algn="ctr">
              <a:spcBef>
                <a:spcPct val="50000"/>
              </a:spcBef>
              <a:defRPr/>
            </a:pPr>
            <a:r>
              <a:rPr lang="en-US" sz="2800" b="1" dirty="0">
                <a:solidFill>
                  <a:srgbClr val="FFFF00"/>
                </a:solidFill>
                <a:latin typeface="Arial" charset="0"/>
                <a:ea typeface="ＭＳ Ｐゴシック" charset="-128"/>
              </a:rPr>
              <a:t>Hypothesis</a:t>
            </a:r>
            <a:r>
              <a:rPr lang="en-US" sz="2800" dirty="0">
                <a:solidFill>
                  <a:srgbClr val="FFFF00"/>
                </a:solidFill>
                <a:latin typeface="Arial" charset="0"/>
                <a:ea typeface="ＭＳ Ｐゴシック" charset="-128"/>
              </a:rPr>
              <a:t>: An idea that can be tested</a:t>
            </a:r>
          </a:p>
          <a:p>
            <a:pPr marL="1543050" indent="-1543050" algn="ctr">
              <a:spcBef>
                <a:spcPct val="50000"/>
              </a:spcBef>
              <a:defRPr/>
            </a:pPr>
            <a:r>
              <a:rPr lang="en-US" sz="2800" b="1" dirty="0">
                <a:solidFill>
                  <a:srgbClr val="FFFF00"/>
                </a:solidFill>
                <a:latin typeface="Arial" charset="0"/>
                <a:ea typeface="ＭＳ Ｐゴシック" charset="-128"/>
              </a:rPr>
              <a:t>Theory</a:t>
            </a:r>
            <a:r>
              <a:rPr lang="en-US" sz="2800" dirty="0">
                <a:solidFill>
                  <a:srgbClr val="FFFF00"/>
                </a:solidFill>
                <a:latin typeface="Arial" charset="0"/>
                <a:ea typeface="ＭＳ Ｐゴシック" charset="-128"/>
              </a:rPr>
              <a:t>:  A very well tested hypothesis described in words</a:t>
            </a:r>
          </a:p>
          <a:p>
            <a:pPr marL="1543050" indent="-1543050" algn="ctr">
              <a:spcBef>
                <a:spcPct val="50000"/>
              </a:spcBef>
              <a:defRPr/>
            </a:pPr>
            <a:r>
              <a:rPr lang="en-US" sz="2800" b="1" dirty="0">
                <a:solidFill>
                  <a:srgbClr val="FFFF00"/>
                </a:solidFill>
                <a:latin typeface="Arial" charset="0"/>
                <a:ea typeface="ＭＳ Ｐゴシック" charset="-128"/>
              </a:rPr>
              <a:t>Law</a:t>
            </a:r>
            <a:r>
              <a:rPr lang="en-US" sz="2800" dirty="0">
                <a:solidFill>
                  <a:srgbClr val="FFFF00"/>
                </a:solidFill>
                <a:latin typeface="Arial" charset="0"/>
                <a:ea typeface="ＭＳ Ｐゴシック" charset="-128"/>
              </a:rPr>
              <a:t>: Similar to a theory but generally described with mathematics</a:t>
            </a:r>
          </a:p>
        </p:txBody>
      </p:sp>
      <p:pic>
        <p:nvPicPr>
          <p:cNvPr id="8" name="Picture 1" descr="sailpastorio.jpg">
            <a:extLst>
              <a:ext uri="{FF2B5EF4-FFF2-40B4-BE49-F238E27FC236}">
                <a16:creationId xmlns:a16="http://schemas.microsoft.com/office/drawing/2014/main" id="{3DD7FD84-65C6-4266-9DC6-5040D6F075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326" y="2927204"/>
            <a:ext cx="5430983" cy="3728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3F9F235B-6DAD-44E6-B3D2-CA0D13B983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hqprint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494780" y="2649415"/>
            <a:ext cx="3551223" cy="4291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3">
            <a:extLst>
              <a:ext uri="{FF2B5EF4-FFF2-40B4-BE49-F238E27FC236}">
                <a16:creationId xmlns:a16="http://schemas.microsoft.com/office/drawing/2014/main" id="{236E744D-772C-4A74-A4BC-4B3BB4B89E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06651"/>
            <a:ext cx="12191999" cy="6832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200" dirty="0">
                <a:solidFill>
                  <a:srgbClr val="00F0D3"/>
                </a:solidFill>
                <a:latin typeface="Arial" charset="0"/>
                <a:ea typeface="ＭＳ Ｐゴシック" charset="-128"/>
              </a:rPr>
              <a:t>A scientific hypothesis or theory, must make a PREDICTION which can, in principle, be measured. Laws are already generally well established and tested.</a:t>
            </a:r>
          </a:p>
          <a:p>
            <a:pPr algn="ctr">
              <a:spcBef>
                <a:spcPct val="50000"/>
              </a:spcBef>
              <a:defRPr/>
            </a:pPr>
            <a:endParaRPr lang="en-US" sz="3200" dirty="0">
              <a:solidFill>
                <a:srgbClr val="00F0D3"/>
              </a:solidFill>
              <a:latin typeface="Arial" charset="0"/>
              <a:ea typeface="ＭＳ Ｐゴシック" charset="-128"/>
            </a:endParaRPr>
          </a:p>
          <a:p>
            <a:pPr algn="ctr">
              <a:spcBef>
                <a:spcPct val="50000"/>
              </a:spcBef>
              <a:defRPr/>
            </a:pPr>
            <a:endParaRPr lang="en-US" sz="3200" dirty="0">
              <a:solidFill>
                <a:srgbClr val="00F0D3"/>
              </a:solidFill>
              <a:latin typeface="Arial" charset="0"/>
              <a:ea typeface="ＭＳ Ｐゴシック" charset="-128"/>
            </a:endParaRPr>
          </a:p>
          <a:p>
            <a:pPr algn="ctr">
              <a:spcBef>
                <a:spcPct val="50000"/>
              </a:spcBef>
              <a:defRPr/>
            </a:pPr>
            <a:endParaRPr lang="en-US" sz="3200" dirty="0">
              <a:solidFill>
                <a:srgbClr val="00F0D3"/>
              </a:solidFill>
              <a:latin typeface="Arial" charset="0"/>
              <a:ea typeface="ＭＳ Ｐゴシック" charset="-128"/>
            </a:endParaRPr>
          </a:p>
          <a:p>
            <a:pPr algn="ctr">
              <a:spcBef>
                <a:spcPct val="50000"/>
              </a:spcBef>
              <a:defRPr/>
            </a:pPr>
            <a:endParaRPr lang="en-US" sz="3200" dirty="0">
              <a:solidFill>
                <a:srgbClr val="00F0D3"/>
              </a:solidFill>
              <a:latin typeface="Arial" charset="0"/>
              <a:ea typeface="ＭＳ Ｐゴシック" charset="-128"/>
            </a:endParaRPr>
          </a:p>
          <a:p>
            <a:pPr algn="ctr">
              <a:spcBef>
                <a:spcPct val="50000"/>
              </a:spcBef>
              <a:defRPr/>
            </a:pPr>
            <a:endParaRPr lang="en-US" sz="3200" dirty="0">
              <a:solidFill>
                <a:srgbClr val="00F0D3"/>
              </a:solidFill>
              <a:latin typeface="Arial" charset="0"/>
              <a:ea typeface="ＭＳ Ｐゴシック" charset="-128"/>
            </a:endParaRPr>
          </a:p>
          <a:p>
            <a:pPr algn="ctr">
              <a:spcBef>
                <a:spcPct val="50000"/>
              </a:spcBef>
              <a:defRPr/>
            </a:pPr>
            <a:endParaRPr lang="en-US" dirty="0">
              <a:solidFill>
                <a:srgbClr val="00F0D3"/>
              </a:solidFill>
              <a:latin typeface="Arial" charset="0"/>
              <a:ea typeface="ＭＳ Ｐゴシック" charset="-128"/>
            </a:endParaRPr>
          </a:p>
          <a:p>
            <a:pPr algn="ctr">
              <a:spcBef>
                <a:spcPct val="50000"/>
              </a:spcBef>
              <a:defRPr/>
            </a:pPr>
            <a:endParaRPr lang="en-US" dirty="0">
              <a:solidFill>
                <a:srgbClr val="00F0D3"/>
              </a:solidFill>
              <a:latin typeface="Arial" charset="0"/>
              <a:ea typeface="ＭＳ Ｐゴシック" charset="-128"/>
            </a:endParaRPr>
          </a:p>
          <a:p>
            <a:pPr algn="ctr">
              <a:spcBef>
                <a:spcPct val="50000"/>
              </a:spcBef>
              <a:defRPr/>
            </a:pPr>
            <a:r>
              <a:rPr lang="en-US" sz="3200" dirty="0">
                <a:solidFill>
                  <a:srgbClr val="00F0D3"/>
                </a:solidFill>
                <a:latin typeface="Arial" charset="0"/>
                <a:ea typeface="ＭＳ Ｐゴシック" charset="-128"/>
              </a:rPr>
              <a:t>Otherwise, it is PSEUDO-science</a:t>
            </a:r>
          </a:p>
        </p:txBody>
      </p:sp>
      <p:pic>
        <p:nvPicPr>
          <p:cNvPr id="26626" name="Picture 2" descr="m51">
            <a:extLst>
              <a:ext uri="{FF2B5EF4-FFF2-40B4-BE49-F238E27FC236}">
                <a16:creationId xmlns:a16="http://schemas.microsoft.com/office/drawing/2014/main" id="{CD93BFF9-EAB0-4040-BB53-158E36B509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-10000" contras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7" t="548" r="27" b="21"/>
          <a:stretch>
            <a:fillRect/>
          </a:stretch>
        </p:blipFill>
        <p:spPr bwMode="auto">
          <a:xfrm rot="5400000">
            <a:off x="3945128" y="1132557"/>
            <a:ext cx="4437982" cy="5571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4" descr="grandprom_stereo">
            <a:extLst>
              <a:ext uri="{FF2B5EF4-FFF2-40B4-BE49-F238E27FC236}">
                <a16:creationId xmlns:a16="http://schemas.microsoft.com/office/drawing/2014/main" id="{689316F8-B777-42FF-A664-15B4EBD50C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contras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5836" y="1080688"/>
            <a:ext cx="5830455" cy="5273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Box 3">
            <a:extLst>
              <a:ext uri="{FF2B5EF4-FFF2-40B4-BE49-F238E27FC236}">
                <a16:creationId xmlns:a16="http://schemas.microsoft.com/office/drawing/2014/main" id="{6F9A206A-FA08-4ADC-95D6-B413B67F5E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02841"/>
            <a:ext cx="12192000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8"/>
              </a:schemeClr>
            </a:outerShdw>
          </a:effec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800" dirty="0">
                <a:solidFill>
                  <a:srgbClr val="00F0D3"/>
                </a:solidFill>
                <a:latin typeface="Arial" charset="0"/>
                <a:ea typeface="ＭＳ Ｐゴシック" charset="-128"/>
              </a:rPr>
              <a:t>Science is NEVER absolutely sure about anything, so we continue to test theories to see if we can poke holes and thereby learn something even more wonderful about nature. </a:t>
            </a:r>
          </a:p>
          <a:p>
            <a:pPr algn="ctr">
              <a:spcBef>
                <a:spcPct val="50000"/>
              </a:spcBef>
              <a:defRPr/>
            </a:pPr>
            <a:endParaRPr lang="en-US" sz="2800" dirty="0">
              <a:solidFill>
                <a:srgbClr val="00F0D3"/>
              </a:solidFill>
              <a:latin typeface="Arial" charset="0"/>
              <a:ea typeface="ＭＳ Ｐゴシック" charset="-128"/>
            </a:endParaRPr>
          </a:p>
          <a:p>
            <a:pPr algn="ctr">
              <a:spcBef>
                <a:spcPct val="50000"/>
              </a:spcBef>
              <a:defRPr/>
            </a:pPr>
            <a:endParaRPr lang="en-US" sz="2800" dirty="0">
              <a:solidFill>
                <a:srgbClr val="00F0D3"/>
              </a:solidFill>
              <a:latin typeface="Arial" charset="0"/>
              <a:ea typeface="ＭＳ Ｐゴシック" charset="-128"/>
            </a:endParaRPr>
          </a:p>
          <a:p>
            <a:pPr algn="ctr">
              <a:spcBef>
                <a:spcPct val="50000"/>
              </a:spcBef>
              <a:defRPr/>
            </a:pPr>
            <a:endParaRPr lang="en-US" sz="2800" dirty="0">
              <a:solidFill>
                <a:srgbClr val="00F0D3"/>
              </a:solidFill>
              <a:latin typeface="Arial" charset="0"/>
              <a:ea typeface="ＭＳ Ｐゴシック" charset="-128"/>
            </a:endParaRPr>
          </a:p>
          <a:p>
            <a:pPr algn="ctr">
              <a:spcBef>
                <a:spcPct val="50000"/>
              </a:spcBef>
              <a:defRPr/>
            </a:pPr>
            <a:endParaRPr lang="en-US" sz="2800" dirty="0">
              <a:solidFill>
                <a:srgbClr val="00F0D3"/>
              </a:solidFill>
              <a:latin typeface="Arial" charset="0"/>
              <a:ea typeface="ＭＳ Ｐゴシック" charset="-128"/>
            </a:endParaRPr>
          </a:p>
          <a:p>
            <a:pPr algn="ctr">
              <a:spcBef>
                <a:spcPct val="50000"/>
              </a:spcBef>
              <a:defRPr/>
            </a:pPr>
            <a:endParaRPr lang="en-US" sz="2800" dirty="0">
              <a:solidFill>
                <a:srgbClr val="00F0D3"/>
              </a:solidFill>
              <a:latin typeface="Arial" charset="0"/>
              <a:ea typeface="ＭＳ Ｐゴシック" charset="-128"/>
            </a:endParaRPr>
          </a:p>
          <a:p>
            <a:pPr algn="ctr">
              <a:spcBef>
                <a:spcPct val="50000"/>
              </a:spcBef>
              <a:defRPr/>
            </a:pPr>
            <a:endParaRPr lang="en-US" sz="2800" dirty="0">
              <a:solidFill>
                <a:srgbClr val="00F0D3"/>
              </a:solidFill>
              <a:latin typeface="Arial" charset="0"/>
              <a:ea typeface="ＭＳ Ｐゴシック" charset="-128"/>
            </a:endParaRPr>
          </a:p>
          <a:p>
            <a:pPr algn="ctr">
              <a:spcBef>
                <a:spcPct val="50000"/>
              </a:spcBef>
              <a:defRPr/>
            </a:pPr>
            <a:endParaRPr lang="en-US" sz="2800" dirty="0">
              <a:solidFill>
                <a:srgbClr val="00F0D3"/>
              </a:solidFill>
              <a:latin typeface="Arial" charset="0"/>
              <a:ea typeface="ＭＳ Ｐゴシック" charset="-128"/>
            </a:endParaRPr>
          </a:p>
          <a:p>
            <a:pPr algn="ctr">
              <a:spcBef>
                <a:spcPct val="50000"/>
              </a:spcBef>
              <a:defRPr/>
            </a:pPr>
            <a:r>
              <a:rPr lang="en-US" sz="2800" dirty="0">
                <a:solidFill>
                  <a:srgbClr val="00F0D3"/>
                </a:solidFill>
                <a:latin typeface="Arial" charset="0"/>
                <a:ea typeface="ＭＳ Ｐゴシック" charset="-128"/>
              </a:rPr>
              <a:t>The SUCCESS of a theory is measured by the precision of its predictions.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3" descr="slivermoon">
            <a:extLst>
              <a:ext uri="{FF2B5EF4-FFF2-40B4-BE49-F238E27FC236}">
                <a16:creationId xmlns:a16="http://schemas.microsoft.com/office/drawing/2014/main" id="{002BACB9-72AC-4E5B-B726-B5EFB91876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contras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3235" y="1617021"/>
            <a:ext cx="3331295" cy="5002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6" name="Text Box 2">
            <a:extLst>
              <a:ext uri="{FF2B5EF4-FFF2-40B4-BE49-F238E27FC236}">
                <a16:creationId xmlns:a16="http://schemas.microsoft.com/office/drawing/2014/main" id="{4BFCDEA0-9E92-44D5-B710-6C921EC67A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58619"/>
            <a:ext cx="1219200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sz="2800" dirty="0">
                <a:solidFill>
                  <a:srgbClr val="66FFFF"/>
                </a:solidFill>
              </a:rPr>
              <a:t>An idea at the foundation of all science:</a:t>
            </a:r>
          </a:p>
          <a:p>
            <a:pPr algn="ctr">
              <a:spcBef>
                <a:spcPct val="50000"/>
              </a:spcBef>
              <a:defRPr/>
            </a:pPr>
            <a:r>
              <a:rPr lang="en-US" sz="2800" dirty="0">
                <a:solidFill>
                  <a:srgbClr val="FFFF00"/>
                </a:solidFill>
              </a:rPr>
              <a:t>We can only know what we can measure!</a:t>
            </a:r>
          </a:p>
        </p:txBody>
      </p:sp>
      <p:pic>
        <p:nvPicPr>
          <p:cNvPr id="2050" name="Picture 2" descr="See the source image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96" t="4497" r="18930" b="4244"/>
          <a:stretch/>
        </p:blipFill>
        <p:spPr bwMode="auto">
          <a:xfrm>
            <a:off x="2183363" y="1819468"/>
            <a:ext cx="4049486" cy="4450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3" descr="butterfly_hst_big">
            <a:extLst>
              <a:ext uri="{FF2B5EF4-FFF2-40B4-BE49-F238E27FC236}">
                <a16:creationId xmlns:a16="http://schemas.microsoft.com/office/drawing/2014/main" id="{03E32351-0B77-40D3-A67B-3D5AD49417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contras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492663" y="-587664"/>
            <a:ext cx="6858000" cy="8033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19" name="Text Box 2">
            <a:extLst>
              <a:ext uri="{FF2B5EF4-FFF2-40B4-BE49-F238E27FC236}">
                <a16:creationId xmlns:a16="http://schemas.microsoft.com/office/drawing/2014/main" id="{A800811C-EFDB-4E9D-96C9-0D13D505F1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5000" y="304801"/>
            <a:ext cx="32766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>
                <a:solidFill>
                  <a:srgbClr val="FFFF00"/>
                </a:solidFill>
              </a:rPr>
              <a:t>MATHEMATICS</a:t>
            </a:r>
            <a:r>
              <a:rPr lang="en-US" altLang="en-US">
                <a:solidFill>
                  <a:srgbClr val="66FFFF"/>
                </a:solidFill>
              </a:rPr>
              <a:t> is the language of science.</a:t>
            </a:r>
          </a:p>
        </p:txBody>
      </p:sp>
      <p:sp>
        <p:nvSpPr>
          <p:cNvPr id="34820" name="Text Box 4">
            <a:extLst>
              <a:ext uri="{FF2B5EF4-FFF2-40B4-BE49-F238E27FC236}">
                <a16:creationId xmlns:a16="http://schemas.microsoft.com/office/drawing/2014/main" id="{179717E8-4A47-40FE-9BF4-CCEFCBED04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43800" y="5715001"/>
            <a:ext cx="25908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>
                <a:solidFill>
                  <a:srgbClr val="66FFFF"/>
                </a:solidFill>
              </a:rPr>
              <a:t>But what is it, really?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3" descr="corona_druckmuller_big">
            <a:extLst>
              <a:ext uri="{FF2B5EF4-FFF2-40B4-BE49-F238E27FC236}">
                <a16:creationId xmlns:a16="http://schemas.microsoft.com/office/drawing/2014/main" id="{097A7FDA-845B-4A39-B9FC-D04F7006A0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contras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4764" y="247066"/>
            <a:ext cx="9144000" cy="6319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0" name="Text Box 2">
            <a:extLst>
              <a:ext uri="{FF2B5EF4-FFF2-40B4-BE49-F238E27FC236}">
                <a16:creationId xmlns:a16="http://schemas.microsoft.com/office/drawing/2014/main" id="{B6A6EAF9-E15F-4DFA-B8F4-52336D9572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438728"/>
            <a:ext cx="914399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400" dirty="0">
                <a:solidFill>
                  <a:srgbClr val="66FFFF"/>
                </a:solidFill>
                <a:latin typeface="Arial" charset="0"/>
                <a:ea typeface="ＭＳ Ｐゴシック" charset="-128"/>
              </a:rPr>
              <a:t>Mathematics is a </a:t>
            </a:r>
            <a:r>
              <a:rPr lang="en-US" sz="2400" dirty="0">
                <a:solidFill>
                  <a:srgbClr val="FFFF00"/>
                </a:solidFill>
                <a:latin typeface="Arial" charset="0"/>
                <a:ea typeface="ＭＳ Ｐゴシック" charset="-128"/>
              </a:rPr>
              <a:t>self-consistent</a:t>
            </a:r>
            <a:r>
              <a:rPr lang="en-US" sz="2400" dirty="0">
                <a:solidFill>
                  <a:srgbClr val="66FFFF"/>
                </a:solidFill>
                <a:latin typeface="Arial" charset="0"/>
                <a:ea typeface="ＭＳ Ｐゴシック" charset="-128"/>
              </a:rPr>
              <a:t> construct that shows relationships among </a:t>
            </a:r>
            <a:r>
              <a:rPr lang="en-US" sz="2400" dirty="0">
                <a:solidFill>
                  <a:srgbClr val="FFFF00"/>
                </a:solidFill>
                <a:latin typeface="Arial" charset="0"/>
                <a:ea typeface="ＭＳ Ｐゴシック" charset="-128"/>
              </a:rPr>
              <a:t>symbols, </a:t>
            </a:r>
            <a:r>
              <a:rPr lang="en-US" sz="2400" dirty="0">
                <a:solidFill>
                  <a:srgbClr val="66FFFF"/>
                </a:solidFill>
                <a:latin typeface="Arial" charset="0"/>
                <a:ea typeface="ＭＳ Ｐゴシック" charset="-128"/>
              </a:rPr>
              <a:t>some of which we call numbers.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orona_druckmuller_big">
            <a:extLst>
              <a:ext uri="{FF2B5EF4-FFF2-40B4-BE49-F238E27FC236}">
                <a16:creationId xmlns:a16="http://schemas.microsoft.com/office/drawing/2014/main" id="{063D0B5C-AE01-4BEC-86F2-B2AECA5FFE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contras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4764" y="247066"/>
            <a:ext cx="9144000" cy="6319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Text Box 3">
            <a:extLst>
              <a:ext uri="{FF2B5EF4-FFF2-40B4-BE49-F238E27FC236}">
                <a16:creationId xmlns:a16="http://schemas.microsoft.com/office/drawing/2014/main" id="{F0B3A8E5-61AD-4FD7-8C2E-243653ABDE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3999" y="438728"/>
            <a:ext cx="9143999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dirty="0">
                <a:solidFill>
                  <a:srgbClr val="66FFFF"/>
                </a:solidFill>
              </a:rPr>
              <a:t>Mathematics is a </a:t>
            </a:r>
            <a:r>
              <a:rPr lang="en-US" dirty="0">
                <a:solidFill>
                  <a:srgbClr val="FFFF00"/>
                </a:solidFill>
              </a:rPr>
              <a:t>self-consistent</a:t>
            </a:r>
            <a:r>
              <a:rPr lang="en-US" dirty="0">
                <a:solidFill>
                  <a:srgbClr val="66FFFF"/>
                </a:solidFill>
              </a:rPr>
              <a:t> construct that shows relationships among </a:t>
            </a:r>
            <a:r>
              <a:rPr lang="en-US" dirty="0">
                <a:solidFill>
                  <a:srgbClr val="FFFF00"/>
                </a:solidFill>
              </a:rPr>
              <a:t>symbols,</a:t>
            </a:r>
            <a:r>
              <a:rPr lang="en-US" dirty="0">
                <a:solidFill>
                  <a:srgbClr val="66FFFF"/>
                </a:solidFill>
              </a:rPr>
              <a:t> some of which we call numbers.</a:t>
            </a:r>
          </a:p>
          <a:p>
            <a:pPr algn="ctr">
              <a:spcBef>
                <a:spcPct val="50000"/>
              </a:spcBef>
              <a:defRPr/>
            </a:pPr>
            <a:endParaRPr lang="en-US" dirty="0">
              <a:solidFill>
                <a:srgbClr val="66FFFF"/>
              </a:solidFill>
            </a:endParaRPr>
          </a:p>
          <a:p>
            <a:pPr algn="ctr">
              <a:spcBef>
                <a:spcPct val="50000"/>
              </a:spcBef>
              <a:defRPr/>
            </a:pPr>
            <a:r>
              <a:rPr lang="en-US" dirty="0">
                <a:solidFill>
                  <a:srgbClr val="FFFF00"/>
                </a:solidFill>
              </a:rPr>
              <a:t>7 + 3 = 2 </a:t>
            </a:r>
            <a:r>
              <a:rPr lang="en-US" dirty="0">
                <a:solidFill>
                  <a:srgbClr val="FFFF00"/>
                </a:solidFill>
                <a:sym typeface="Symbol" charset="0"/>
              </a:rPr>
              <a:t> 5</a:t>
            </a:r>
          </a:p>
          <a:p>
            <a:pPr algn="ctr">
              <a:spcBef>
                <a:spcPct val="50000"/>
              </a:spcBef>
              <a:defRPr/>
            </a:pPr>
            <a:r>
              <a:rPr lang="en-US" dirty="0">
                <a:solidFill>
                  <a:srgbClr val="66FFFF"/>
                </a:solidFill>
                <a:sym typeface="Symbol" charset="0"/>
              </a:rPr>
              <a:t>or</a:t>
            </a:r>
          </a:p>
          <a:p>
            <a:pPr algn="ctr">
              <a:spcBef>
                <a:spcPct val="50000"/>
              </a:spcBef>
              <a:defRPr/>
            </a:pPr>
            <a:r>
              <a:rPr lang="en-US" dirty="0">
                <a:solidFill>
                  <a:srgbClr val="FFFF00"/>
                </a:solidFill>
              </a:rPr>
              <a:t>5 &gt; 1</a:t>
            </a:r>
            <a:endParaRPr lang="en-US" dirty="0">
              <a:solidFill>
                <a:srgbClr val="66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4" descr="bigdipper_carboni_f">
            <a:extLst>
              <a:ext uri="{FF2B5EF4-FFF2-40B4-BE49-F238E27FC236}">
                <a16:creationId xmlns:a16="http://schemas.microsoft.com/office/drawing/2014/main" id="{A87458AF-96AE-4481-A968-FE736A6682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37" y="26092"/>
            <a:ext cx="12152989" cy="6785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3" name="Text Box 2">
            <a:extLst>
              <a:ext uri="{FF2B5EF4-FFF2-40B4-BE49-F238E27FC236}">
                <a16:creationId xmlns:a16="http://schemas.microsoft.com/office/drawing/2014/main" id="{F1DCDE09-39FE-4E1F-9B81-D00C738E2E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2655" y="182421"/>
            <a:ext cx="10880436" cy="6555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dirty="0">
                <a:solidFill>
                  <a:srgbClr val="66FFFF"/>
                </a:solidFill>
              </a:rPr>
              <a:t>Mathematics exists only in the human imagination.  </a:t>
            </a:r>
          </a:p>
          <a:p>
            <a:pPr algn="ctr">
              <a:spcBef>
                <a:spcPct val="50000"/>
              </a:spcBef>
            </a:pPr>
            <a:r>
              <a:rPr lang="en-US" altLang="en-US" dirty="0">
                <a:solidFill>
                  <a:srgbClr val="66FFFF"/>
                </a:solidFill>
              </a:rPr>
              <a:t>Two objects do not need to exist in order for 1 + 1 = 2</a:t>
            </a:r>
          </a:p>
          <a:p>
            <a:pPr>
              <a:spcBef>
                <a:spcPct val="50000"/>
              </a:spcBef>
            </a:pPr>
            <a:endParaRPr lang="en-US" altLang="en-US" dirty="0">
              <a:solidFill>
                <a:srgbClr val="66FFFF"/>
              </a:solidFill>
            </a:endParaRPr>
          </a:p>
          <a:p>
            <a:pPr>
              <a:spcBef>
                <a:spcPct val="50000"/>
              </a:spcBef>
            </a:pPr>
            <a:endParaRPr lang="en-US" altLang="en-US" dirty="0">
              <a:solidFill>
                <a:srgbClr val="66FFFF"/>
              </a:solidFill>
            </a:endParaRPr>
          </a:p>
          <a:p>
            <a:pPr>
              <a:spcBef>
                <a:spcPct val="50000"/>
              </a:spcBef>
            </a:pPr>
            <a:endParaRPr lang="en-US" altLang="en-US" dirty="0">
              <a:solidFill>
                <a:srgbClr val="66FFFF"/>
              </a:solidFill>
            </a:endParaRPr>
          </a:p>
          <a:p>
            <a:pPr>
              <a:spcBef>
                <a:spcPct val="50000"/>
              </a:spcBef>
            </a:pPr>
            <a:endParaRPr lang="en-US" altLang="en-US" dirty="0">
              <a:solidFill>
                <a:srgbClr val="66FFFF"/>
              </a:solidFill>
            </a:endParaRPr>
          </a:p>
          <a:p>
            <a:pPr>
              <a:spcBef>
                <a:spcPct val="50000"/>
              </a:spcBef>
            </a:pPr>
            <a:endParaRPr lang="en-US" altLang="en-US" dirty="0">
              <a:solidFill>
                <a:srgbClr val="66FFFF"/>
              </a:solidFill>
            </a:endParaRPr>
          </a:p>
          <a:p>
            <a:pPr algn="ctr">
              <a:spcBef>
                <a:spcPct val="50000"/>
              </a:spcBef>
            </a:pPr>
            <a:endParaRPr lang="en-US" altLang="en-US" dirty="0">
              <a:solidFill>
                <a:srgbClr val="66FFFF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en-US" altLang="en-US" dirty="0">
                <a:solidFill>
                  <a:srgbClr val="66FFFF"/>
                </a:solidFill>
              </a:rPr>
              <a:t>The operative ideas here are:  </a:t>
            </a:r>
          </a:p>
          <a:p>
            <a:pPr algn="ctr">
              <a:spcBef>
                <a:spcPct val="50000"/>
              </a:spcBef>
            </a:pPr>
            <a:r>
              <a:rPr lang="en-US" altLang="en-US" dirty="0">
                <a:solidFill>
                  <a:srgbClr val="FFFF00"/>
                </a:solidFill>
              </a:rPr>
              <a:t>SELF-CONSISTENT</a:t>
            </a:r>
            <a:endParaRPr lang="en-US" altLang="en-US" dirty="0">
              <a:solidFill>
                <a:srgbClr val="66FFFF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en-US" altLang="en-US" dirty="0">
                <a:solidFill>
                  <a:srgbClr val="66FFFF"/>
                </a:solidFill>
              </a:rPr>
              <a:t>and</a:t>
            </a:r>
          </a:p>
          <a:p>
            <a:pPr algn="ctr">
              <a:spcBef>
                <a:spcPct val="50000"/>
              </a:spcBef>
            </a:pPr>
            <a:r>
              <a:rPr lang="en-US" altLang="en-US" dirty="0">
                <a:solidFill>
                  <a:srgbClr val="FFFF00"/>
                </a:solidFill>
              </a:rPr>
              <a:t>DOES NOT REQUIRE THE UNIVERSE TO EXIST</a:t>
            </a:r>
            <a:endParaRPr lang="en-US" altLang="en-US" dirty="0">
              <a:solidFill>
                <a:srgbClr val="66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>
            <a:extLst>
              <a:ext uri="{FF2B5EF4-FFF2-40B4-BE49-F238E27FC236}">
                <a16:creationId xmlns:a16="http://schemas.microsoft.com/office/drawing/2014/main" id="{B0647701-422D-4413-88BA-332D1F1536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" y="184733"/>
            <a:ext cx="12108872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400" dirty="0">
                <a:solidFill>
                  <a:srgbClr val="66FFFF"/>
                </a:solidFill>
                <a:latin typeface="Arial" charset="0"/>
                <a:ea typeface="ＭＳ Ｐゴシック" charset="-128"/>
              </a:rPr>
              <a:t>Mathematics can be used to </a:t>
            </a:r>
            <a:r>
              <a:rPr lang="en-US" sz="2400" dirty="0">
                <a:solidFill>
                  <a:srgbClr val="FFFF00"/>
                </a:solidFill>
                <a:latin typeface="Arial" charset="0"/>
                <a:ea typeface="ＭＳ Ｐゴシック" charset="-128"/>
              </a:rPr>
              <a:t>DESCRIBE </a:t>
            </a:r>
            <a:r>
              <a:rPr lang="en-US" sz="2400" dirty="0">
                <a:solidFill>
                  <a:srgbClr val="66FFFF"/>
                </a:solidFill>
                <a:latin typeface="Arial" charset="0"/>
                <a:ea typeface="ＭＳ Ｐゴシック" charset="-128"/>
              </a:rPr>
              <a:t>physical laws.</a:t>
            </a:r>
          </a:p>
          <a:p>
            <a:pPr algn="ctr">
              <a:spcBef>
                <a:spcPct val="50000"/>
              </a:spcBef>
              <a:defRPr/>
            </a:pPr>
            <a:endParaRPr lang="en-US" sz="2400" dirty="0">
              <a:solidFill>
                <a:srgbClr val="66FFFF"/>
              </a:solidFill>
              <a:latin typeface="Arial" charset="0"/>
              <a:ea typeface="ＭＳ Ｐゴシック" charset="-128"/>
            </a:endParaRPr>
          </a:p>
          <a:p>
            <a:pPr algn="ctr">
              <a:spcBef>
                <a:spcPct val="50000"/>
              </a:spcBef>
              <a:defRPr/>
            </a:pPr>
            <a:endParaRPr lang="en-US" sz="2400" dirty="0">
              <a:solidFill>
                <a:srgbClr val="66FFFF"/>
              </a:solidFill>
              <a:latin typeface="Arial" charset="0"/>
              <a:ea typeface="ＭＳ Ｐゴシック" charset="-128"/>
            </a:endParaRPr>
          </a:p>
          <a:p>
            <a:pPr algn="ctr">
              <a:spcBef>
                <a:spcPct val="50000"/>
              </a:spcBef>
              <a:defRPr/>
            </a:pPr>
            <a:endParaRPr lang="en-US" sz="2400" dirty="0">
              <a:solidFill>
                <a:srgbClr val="66FFFF"/>
              </a:solidFill>
              <a:latin typeface="Arial" charset="0"/>
              <a:ea typeface="ＭＳ Ｐゴシック" charset="-128"/>
            </a:endParaRPr>
          </a:p>
          <a:p>
            <a:pPr algn="ctr">
              <a:spcBef>
                <a:spcPct val="50000"/>
              </a:spcBef>
              <a:defRPr/>
            </a:pPr>
            <a:endParaRPr lang="en-US" sz="2400" dirty="0">
              <a:solidFill>
                <a:srgbClr val="66FFFF"/>
              </a:solidFill>
              <a:latin typeface="Arial" charset="0"/>
              <a:ea typeface="ＭＳ Ｐゴシック" charset="-128"/>
            </a:endParaRPr>
          </a:p>
          <a:p>
            <a:pPr algn="ctr">
              <a:spcBef>
                <a:spcPct val="50000"/>
              </a:spcBef>
              <a:defRPr/>
            </a:pPr>
            <a:endParaRPr lang="en-US" sz="2400" dirty="0">
              <a:solidFill>
                <a:srgbClr val="66FFFF"/>
              </a:solidFill>
              <a:latin typeface="Arial" charset="0"/>
              <a:ea typeface="ＭＳ Ｐゴシック" charset="-128"/>
            </a:endParaRPr>
          </a:p>
          <a:p>
            <a:pPr algn="ctr">
              <a:spcBef>
                <a:spcPct val="50000"/>
              </a:spcBef>
              <a:defRPr/>
            </a:pPr>
            <a:endParaRPr lang="en-US" sz="2400" dirty="0">
              <a:solidFill>
                <a:srgbClr val="66FFFF"/>
              </a:solidFill>
              <a:latin typeface="Arial" charset="0"/>
              <a:ea typeface="ＭＳ Ｐゴシック" charset="-128"/>
            </a:endParaRPr>
          </a:p>
          <a:p>
            <a:pPr algn="ctr">
              <a:spcBef>
                <a:spcPct val="50000"/>
              </a:spcBef>
              <a:defRPr/>
            </a:pPr>
            <a:endParaRPr lang="en-US" sz="2400" dirty="0">
              <a:solidFill>
                <a:srgbClr val="66FFFF"/>
              </a:solidFill>
              <a:latin typeface="Arial" charset="0"/>
              <a:ea typeface="ＭＳ Ｐゴシック" charset="-128"/>
            </a:endParaRPr>
          </a:p>
          <a:p>
            <a:pPr algn="ctr">
              <a:spcBef>
                <a:spcPct val="50000"/>
              </a:spcBef>
              <a:defRPr/>
            </a:pPr>
            <a:endParaRPr lang="en-US" sz="2400" dirty="0">
              <a:solidFill>
                <a:srgbClr val="66FFFF"/>
              </a:solidFill>
              <a:latin typeface="Arial" charset="0"/>
              <a:ea typeface="ＭＳ Ｐゴシック" charset="-128"/>
            </a:endParaRPr>
          </a:p>
          <a:p>
            <a:pPr algn="ctr">
              <a:spcBef>
                <a:spcPct val="50000"/>
              </a:spcBef>
              <a:defRPr/>
            </a:pPr>
            <a:endParaRPr lang="en-US" sz="2400" dirty="0">
              <a:solidFill>
                <a:srgbClr val="66FFFF"/>
              </a:solidFill>
              <a:latin typeface="Arial" charset="0"/>
              <a:ea typeface="ＭＳ Ｐゴシック" charset="-128"/>
            </a:endParaRPr>
          </a:p>
          <a:p>
            <a:pPr algn="ctr">
              <a:spcBef>
                <a:spcPct val="50000"/>
              </a:spcBef>
              <a:defRPr/>
            </a:pPr>
            <a:endParaRPr lang="en-US" sz="2400" dirty="0">
              <a:solidFill>
                <a:srgbClr val="66FFFF"/>
              </a:solidFill>
              <a:latin typeface="Arial" charset="0"/>
              <a:ea typeface="ＭＳ Ｐゴシック" charset="-128"/>
            </a:endParaRPr>
          </a:p>
          <a:p>
            <a:pPr algn="ctr">
              <a:spcBef>
                <a:spcPct val="50000"/>
              </a:spcBef>
              <a:defRPr/>
            </a:pPr>
            <a:r>
              <a:rPr lang="en-US" sz="2400" dirty="0">
                <a:solidFill>
                  <a:srgbClr val="66FFFF"/>
                </a:solidFill>
                <a:latin typeface="Arial" charset="0"/>
                <a:ea typeface="ＭＳ Ｐゴシック" charset="-128"/>
              </a:rPr>
              <a:t>However, PHYSICAL LAWS </a:t>
            </a:r>
            <a:r>
              <a:rPr lang="en-US" sz="2400" dirty="0">
                <a:solidFill>
                  <a:srgbClr val="FFFF00"/>
                </a:solidFill>
                <a:latin typeface="Arial" charset="0"/>
                <a:ea typeface="ＭＳ Ｐゴシック" charset="-128"/>
              </a:rPr>
              <a:t>cannot be predicted </a:t>
            </a:r>
            <a:r>
              <a:rPr lang="en-US" sz="2400" dirty="0">
                <a:solidFill>
                  <a:srgbClr val="66FFFF"/>
                </a:solidFill>
                <a:latin typeface="Arial" charset="0"/>
                <a:ea typeface="ＭＳ Ｐゴシック" charset="-128"/>
              </a:rPr>
              <a:t>from Mathematics.</a:t>
            </a:r>
          </a:p>
        </p:txBody>
      </p:sp>
      <p:pic>
        <p:nvPicPr>
          <p:cNvPr id="43010" name="Picture 4" descr="virgo">
            <a:extLst>
              <a:ext uri="{FF2B5EF4-FFF2-40B4-BE49-F238E27FC236}">
                <a16:creationId xmlns:a16="http://schemas.microsoft.com/office/drawing/2014/main" id="{A26FDBE5-41AD-464C-A84E-FBF8F63D61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contrast="1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470564" y="838201"/>
            <a:ext cx="5239327" cy="5239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BCCCBB-7E34-4A6C-AC38-BED205958B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Resources to help you succeed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90FB7D-1C19-4CD2-B820-B1F95C184A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solidFill>
                  <a:srgbClr val="FFFF00"/>
                </a:solidFill>
              </a:rPr>
              <a:t>Blazeview – videos, websites</a:t>
            </a:r>
          </a:p>
          <a:p>
            <a:r>
              <a:rPr lang="en-US" sz="3200" dirty="0">
                <a:solidFill>
                  <a:srgbClr val="FFFF00"/>
                </a:solidFill>
              </a:rPr>
              <a:t>Textbooks</a:t>
            </a:r>
          </a:p>
          <a:p>
            <a:pPr lvl="1"/>
            <a:r>
              <a:rPr lang="en-US" sz="2800" dirty="0">
                <a:solidFill>
                  <a:srgbClr val="FFFF00"/>
                </a:solidFill>
              </a:rPr>
              <a:t>Pathways to Astronomy by Schneider and </a:t>
            </a:r>
            <a:r>
              <a:rPr lang="en-US" sz="2800" dirty="0" err="1">
                <a:solidFill>
                  <a:srgbClr val="FFFF00"/>
                </a:solidFill>
              </a:rPr>
              <a:t>Arny</a:t>
            </a:r>
            <a:endParaRPr lang="en-US" sz="2800" dirty="0">
              <a:solidFill>
                <a:srgbClr val="FFFF00"/>
              </a:solidFill>
            </a:endParaRPr>
          </a:p>
          <a:p>
            <a:pPr lvl="1"/>
            <a:r>
              <a:rPr lang="en-US" sz="2800" dirty="0">
                <a:solidFill>
                  <a:srgbClr val="FFFF00"/>
                </a:solidFill>
              </a:rPr>
              <a:t>Any introductory astronomy textbook</a:t>
            </a:r>
          </a:p>
          <a:p>
            <a:r>
              <a:rPr lang="en-US" sz="3200" dirty="0">
                <a:solidFill>
                  <a:srgbClr val="FFFF00"/>
                </a:solidFill>
              </a:rPr>
              <a:t>Tutors</a:t>
            </a:r>
          </a:p>
          <a:p>
            <a:pPr lvl="1"/>
            <a:r>
              <a:rPr lang="en-US" sz="2800" dirty="0">
                <a:solidFill>
                  <a:srgbClr val="FFFF00"/>
                </a:solidFill>
              </a:rPr>
              <a:t>Tutors are available in NH 3027, see posted schedule</a:t>
            </a:r>
          </a:p>
        </p:txBody>
      </p:sp>
    </p:spTree>
    <p:extLst>
      <p:ext uri="{BB962C8B-B14F-4D97-AF65-F5344CB8AC3E}">
        <p14:creationId xmlns:p14="http://schemas.microsoft.com/office/powerpoint/2010/main" val="3510581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ngc4676">
            <a:extLst>
              <a:ext uri="{FF2B5EF4-FFF2-40B4-BE49-F238E27FC236}">
                <a16:creationId xmlns:a16="http://schemas.microsoft.com/office/drawing/2014/main" id="{847F2BAE-FBD1-4BB6-AC88-CCBA1D140A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524001"/>
            <a:ext cx="9144000" cy="489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59" name="Text Box 3">
            <a:extLst>
              <a:ext uri="{FF2B5EF4-FFF2-40B4-BE49-F238E27FC236}">
                <a16:creationId xmlns:a16="http://schemas.microsoft.com/office/drawing/2014/main" id="{077ECE32-B469-4EA8-9C66-5EE48AE1BF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3999" y="30021"/>
            <a:ext cx="9143999" cy="6740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dirty="0">
                <a:solidFill>
                  <a:srgbClr val="66FFFF"/>
                </a:solidFill>
              </a:rPr>
              <a:t>For example:</a:t>
            </a:r>
          </a:p>
          <a:p>
            <a:pPr>
              <a:spcBef>
                <a:spcPct val="50000"/>
              </a:spcBef>
            </a:pPr>
            <a:r>
              <a:rPr lang="en-US" altLang="en-US" dirty="0">
                <a:solidFill>
                  <a:srgbClr val="66FFFF"/>
                </a:solidFill>
              </a:rPr>
              <a:t>You can </a:t>
            </a:r>
            <a:r>
              <a:rPr lang="en-US" altLang="en-US" dirty="0">
                <a:solidFill>
                  <a:srgbClr val="FFFF00"/>
                </a:solidFill>
              </a:rPr>
              <a:t>start with measurements</a:t>
            </a:r>
            <a:r>
              <a:rPr lang="en-US" altLang="en-US" dirty="0">
                <a:solidFill>
                  <a:srgbClr val="66FFFF"/>
                </a:solidFill>
              </a:rPr>
              <a:t> of the motion of planets, and then use mathematics to show the relationships of planet mass, distance, and speed, and thus derive the existence of gravity.</a:t>
            </a:r>
          </a:p>
          <a:p>
            <a:pPr>
              <a:spcBef>
                <a:spcPct val="50000"/>
              </a:spcBef>
            </a:pPr>
            <a:endParaRPr lang="en-US" altLang="en-US" dirty="0">
              <a:solidFill>
                <a:srgbClr val="66FFFF"/>
              </a:solidFill>
            </a:endParaRPr>
          </a:p>
          <a:p>
            <a:pPr>
              <a:spcBef>
                <a:spcPct val="50000"/>
              </a:spcBef>
            </a:pPr>
            <a:endParaRPr lang="en-US" altLang="en-US" dirty="0">
              <a:solidFill>
                <a:srgbClr val="66FFFF"/>
              </a:solidFill>
            </a:endParaRPr>
          </a:p>
          <a:p>
            <a:pPr>
              <a:spcBef>
                <a:spcPct val="50000"/>
              </a:spcBef>
            </a:pPr>
            <a:endParaRPr lang="en-US" altLang="en-US" dirty="0">
              <a:solidFill>
                <a:srgbClr val="66FFFF"/>
              </a:solidFill>
            </a:endParaRPr>
          </a:p>
          <a:p>
            <a:pPr>
              <a:spcBef>
                <a:spcPct val="50000"/>
              </a:spcBef>
            </a:pPr>
            <a:endParaRPr lang="en-US" altLang="en-US" dirty="0">
              <a:solidFill>
                <a:srgbClr val="66FFFF"/>
              </a:solidFill>
            </a:endParaRPr>
          </a:p>
          <a:p>
            <a:pPr>
              <a:spcBef>
                <a:spcPct val="50000"/>
              </a:spcBef>
            </a:pPr>
            <a:endParaRPr lang="en-US" altLang="en-US" dirty="0">
              <a:solidFill>
                <a:srgbClr val="66FFFF"/>
              </a:solidFill>
            </a:endParaRPr>
          </a:p>
          <a:p>
            <a:pPr>
              <a:spcBef>
                <a:spcPct val="50000"/>
              </a:spcBef>
            </a:pPr>
            <a:endParaRPr lang="en-US" altLang="en-US" dirty="0">
              <a:solidFill>
                <a:srgbClr val="66FFFF"/>
              </a:solidFill>
            </a:endParaRPr>
          </a:p>
          <a:p>
            <a:pPr>
              <a:spcBef>
                <a:spcPct val="50000"/>
              </a:spcBef>
            </a:pPr>
            <a:endParaRPr lang="en-US" altLang="en-US" dirty="0">
              <a:solidFill>
                <a:srgbClr val="66FFFF"/>
              </a:solidFill>
            </a:endParaRPr>
          </a:p>
          <a:p>
            <a:pPr>
              <a:spcBef>
                <a:spcPct val="50000"/>
              </a:spcBef>
            </a:pPr>
            <a:endParaRPr lang="en-US" altLang="en-US" dirty="0">
              <a:solidFill>
                <a:srgbClr val="66FFFF"/>
              </a:solidFill>
            </a:endParaRPr>
          </a:p>
          <a:p>
            <a:pPr>
              <a:spcBef>
                <a:spcPct val="50000"/>
              </a:spcBef>
            </a:pPr>
            <a:r>
              <a:rPr lang="en-US" altLang="en-US" dirty="0">
                <a:solidFill>
                  <a:srgbClr val="66FFFF"/>
                </a:solidFill>
              </a:rPr>
              <a:t>But you </a:t>
            </a:r>
            <a:r>
              <a:rPr lang="en-US" altLang="en-US" dirty="0">
                <a:solidFill>
                  <a:srgbClr val="FFFF00"/>
                </a:solidFill>
              </a:rPr>
              <a:t>cannot start with Mathematics</a:t>
            </a:r>
            <a:r>
              <a:rPr lang="en-US" altLang="en-US" dirty="0">
                <a:solidFill>
                  <a:srgbClr val="66FFFF"/>
                </a:solidFill>
              </a:rPr>
              <a:t> and derive gravity.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Text Box 2">
            <a:extLst>
              <a:ext uri="{FF2B5EF4-FFF2-40B4-BE49-F238E27FC236}">
                <a16:creationId xmlns:a16="http://schemas.microsoft.com/office/drawing/2014/main" id="{81EFEA0F-32FD-4111-BF37-2DA88109DF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68583" y="381001"/>
            <a:ext cx="9633526" cy="5632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dirty="0">
                <a:solidFill>
                  <a:srgbClr val="00F0D3"/>
                </a:solidFill>
              </a:rPr>
              <a:t>So, scientists use mathematics to understand relationships among physical quantities</a:t>
            </a:r>
          </a:p>
          <a:p>
            <a:pPr>
              <a:spcBef>
                <a:spcPct val="50000"/>
              </a:spcBef>
            </a:pPr>
            <a:endParaRPr lang="en-US" altLang="en-US" dirty="0">
              <a:solidFill>
                <a:srgbClr val="00F0D3"/>
              </a:solidFill>
            </a:endParaRPr>
          </a:p>
          <a:p>
            <a:pPr>
              <a:spcBef>
                <a:spcPct val="50000"/>
              </a:spcBef>
            </a:pPr>
            <a:endParaRPr lang="en-US" altLang="en-US" dirty="0">
              <a:solidFill>
                <a:srgbClr val="00F0D3"/>
              </a:solidFill>
            </a:endParaRPr>
          </a:p>
          <a:p>
            <a:pPr>
              <a:spcBef>
                <a:spcPct val="50000"/>
              </a:spcBef>
            </a:pPr>
            <a:endParaRPr lang="en-US" altLang="en-US" dirty="0">
              <a:solidFill>
                <a:srgbClr val="00F0D3"/>
              </a:solidFill>
            </a:endParaRPr>
          </a:p>
          <a:p>
            <a:pPr>
              <a:spcBef>
                <a:spcPct val="50000"/>
              </a:spcBef>
            </a:pPr>
            <a:endParaRPr lang="en-US" altLang="en-US" dirty="0">
              <a:solidFill>
                <a:srgbClr val="00F0D3"/>
              </a:solidFill>
            </a:endParaRPr>
          </a:p>
          <a:p>
            <a:pPr>
              <a:spcBef>
                <a:spcPct val="50000"/>
              </a:spcBef>
            </a:pPr>
            <a:endParaRPr lang="en-US" altLang="en-US" dirty="0">
              <a:solidFill>
                <a:srgbClr val="00F0D3"/>
              </a:solidFill>
            </a:endParaRPr>
          </a:p>
          <a:p>
            <a:pPr>
              <a:spcBef>
                <a:spcPct val="50000"/>
              </a:spcBef>
            </a:pPr>
            <a:endParaRPr lang="en-US" altLang="en-US" dirty="0">
              <a:solidFill>
                <a:srgbClr val="00F0D3"/>
              </a:solidFill>
            </a:endParaRPr>
          </a:p>
          <a:p>
            <a:pPr>
              <a:spcBef>
                <a:spcPct val="50000"/>
              </a:spcBef>
            </a:pPr>
            <a:endParaRPr lang="en-US" altLang="en-US" dirty="0">
              <a:solidFill>
                <a:srgbClr val="00F0D3"/>
              </a:solidFill>
            </a:endParaRPr>
          </a:p>
          <a:p>
            <a:pPr>
              <a:spcBef>
                <a:spcPct val="50000"/>
              </a:spcBef>
            </a:pPr>
            <a:r>
              <a:rPr lang="en-US" altLang="en-US" dirty="0">
                <a:solidFill>
                  <a:srgbClr val="00F0D3"/>
                </a:solidFill>
              </a:rPr>
              <a:t>Science NEEDS mathematics to describe physical phenomena, but mathematics does not need physics for anything</a:t>
            </a:r>
          </a:p>
        </p:txBody>
      </p:sp>
      <p:pic>
        <p:nvPicPr>
          <p:cNvPr id="47106" name="Picture 3" descr="eso510_g13">
            <a:extLst>
              <a:ext uri="{FF2B5EF4-FFF2-40B4-BE49-F238E27FC236}">
                <a16:creationId xmlns:a16="http://schemas.microsoft.com/office/drawing/2014/main" id="{1F69FA5C-BA60-4649-871B-62943B700D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contras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0817" y="1588802"/>
            <a:ext cx="6360968" cy="323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4" name="Text Box 4">
            <a:extLst>
              <a:ext uri="{FF2B5EF4-FFF2-40B4-BE49-F238E27FC236}">
                <a16:creationId xmlns:a16="http://schemas.microsoft.com/office/drawing/2014/main" id="{6FB1044F-FD35-4004-9FC4-8826F5ADD4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5782" y="0"/>
            <a:ext cx="10880436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dirty="0">
                <a:solidFill>
                  <a:srgbClr val="66FFFF"/>
                </a:solidFill>
              </a:rPr>
              <a:t>However, often times mathematicians discover new insights, and hundreds of years later, physicists find that those abstract ideas describe </a:t>
            </a:r>
            <a:r>
              <a:rPr lang="en-US" altLang="en-US" dirty="0">
                <a:solidFill>
                  <a:srgbClr val="FFFF00"/>
                </a:solidFill>
              </a:rPr>
              <a:t>PHYSICAL PHENOMENA</a:t>
            </a:r>
            <a:r>
              <a:rPr lang="en-US" altLang="en-US" dirty="0">
                <a:solidFill>
                  <a:srgbClr val="66FFFF"/>
                </a:solidFill>
              </a:rPr>
              <a:t>!</a:t>
            </a:r>
          </a:p>
          <a:p>
            <a:pPr>
              <a:spcBef>
                <a:spcPct val="50000"/>
              </a:spcBef>
            </a:pPr>
            <a:endParaRPr lang="en-US" altLang="en-US" dirty="0">
              <a:solidFill>
                <a:srgbClr val="66FFFF"/>
              </a:solidFill>
            </a:endParaRPr>
          </a:p>
          <a:p>
            <a:pPr>
              <a:spcBef>
                <a:spcPct val="50000"/>
              </a:spcBef>
            </a:pPr>
            <a:endParaRPr lang="en-US" altLang="en-US" dirty="0">
              <a:solidFill>
                <a:srgbClr val="66FFFF"/>
              </a:solidFill>
            </a:endParaRPr>
          </a:p>
          <a:p>
            <a:pPr>
              <a:spcBef>
                <a:spcPct val="50000"/>
              </a:spcBef>
            </a:pPr>
            <a:endParaRPr lang="en-US" altLang="en-US" dirty="0">
              <a:solidFill>
                <a:srgbClr val="66FFFF"/>
              </a:solidFill>
            </a:endParaRPr>
          </a:p>
          <a:p>
            <a:pPr>
              <a:spcBef>
                <a:spcPct val="50000"/>
              </a:spcBef>
            </a:pPr>
            <a:endParaRPr lang="en-US" altLang="en-US" dirty="0">
              <a:solidFill>
                <a:srgbClr val="66FFFF"/>
              </a:solidFill>
            </a:endParaRPr>
          </a:p>
          <a:p>
            <a:pPr>
              <a:spcBef>
                <a:spcPct val="50000"/>
              </a:spcBef>
            </a:pPr>
            <a:endParaRPr lang="en-US" altLang="en-US" dirty="0">
              <a:solidFill>
                <a:srgbClr val="66FFFF"/>
              </a:solidFill>
            </a:endParaRPr>
          </a:p>
          <a:p>
            <a:pPr>
              <a:spcBef>
                <a:spcPct val="50000"/>
              </a:spcBef>
            </a:pPr>
            <a:endParaRPr lang="en-US" altLang="en-US" dirty="0">
              <a:solidFill>
                <a:srgbClr val="66FFFF"/>
              </a:solidFill>
            </a:endParaRPr>
          </a:p>
        </p:txBody>
      </p:sp>
      <p:pic>
        <p:nvPicPr>
          <p:cNvPr id="51202" name="Picture 2" descr="gcenter_spitzer_f40">
            <a:extLst>
              <a:ext uri="{FF2B5EF4-FFF2-40B4-BE49-F238E27FC236}">
                <a16:creationId xmlns:a16="http://schemas.microsoft.com/office/drawing/2014/main" id="{8E93B0EB-B2F0-4EA3-9ED3-5D20DFF258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2886" y="886690"/>
            <a:ext cx="4993806" cy="36023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4" name="Text Box 4">
            <a:extLst>
              <a:ext uri="{FF2B5EF4-FFF2-40B4-BE49-F238E27FC236}">
                <a16:creationId xmlns:a16="http://schemas.microsoft.com/office/drawing/2014/main" id="{6FB1044F-FD35-4004-9FC4-8826F5ADD4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5782" y="0"/>
            <a:ext cx="10880436" cy="69249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dirty="0">
                <a:solidFill>
                  <a:srgbClr val="66FFFF"/>
                </a:solidFill>
              </a:rPr>
              <a:t>However, often times mathematicians discover new insights, and hundreds of years later, physicists find that those abstract ideas describe </a:t>
            </a:r>
            <a:r>
              <a:rPr lang="en-US" altLang="en-US" dirty="0">
                <a:solidFill>
                  <a:srgbClr val="FFFF00"/>
                </a:solidFill>
              </a:rPr>
              <a:t>PHYSICAL PHENOMENA</a:t>
            </a:r>
            <a:r>
              <a:rPr lang="en-US" altLang="en-US" dirty="0">
                <a:solidFill>
                  <a:srgbClr val="66FFFF"/>
                </a:solidFill>
              </a:rPr>
              <a:t>!</a:t>
            </a:r>
          </a:p>
          <a:p>
            <a:pPr>
              <a:spcBef>
                <a:spcPct val="50000"/>
              </a:spcBef>
            </a:pPr>
            <a:endParaRPr lang="en-US" altLang="en-US" dirty="0">
              <a:solidFill>
                <a:srgbClr val="66FFFF"/>
              </a:solidFill>
            </a:endParaRPr>
          </a:p>
          <a:p>
            <a:pPr>
              <a:spcBef>
                <a:spcPct val="50000"/>
              </a:spcBef>
            </a:pPr>
            <a:endParaRPr lang="en-US" altLang="en-US" dirty="0">
              <a:solidFill>
                <a:srgbClr val="66FFFF"/>
              </a:solidFill>
            </a:endParaRPr>
          </a:p>
          <a:p>
            <a:pPr>
              <a:spcBef>
                <a:spcPct val="50000"/>
              </a:spcBef>
            </a:pPr>
            <a:endParaRPr lang="en-US" altLang="en-US" dirty="0">
              <a:solidFill>
                <a:srgbClr val="66FFFF"/>
              </a:solidFill>
            </a:endParaRPr>
          </a:p>
          <a:p>
            <a:pPr>
              <a:spcBef>
                <a:spcPct val="50000"/>
              </a:spcBef>
            </a:pPr>
            <a:endParaRPr lang="en-US" altLang="en-US" dirty="0">
              <a:solidFill>
                <a:srgbClr val="66FFFF"/>
              </a:solidFill>
            </a:endParaRPr>
          </a:p>
          <a:p>
            <a:pPr>
              <a:spcBef>
                <a:spcPct val="50000"/>
              </a:spcBef>
            </a:pPr>
            <a:endParaRPr lang="en-US" altLang="en-US" dirty="0">
              <a:solidFill>
                <a:srgbClr val="66FFFF"/>
              </a:solidFill>
            </a:endParaRPr>
          </a:p>
          <a:p>
            <a:pPr>
              <a:spcBef>
                <a:spcPct val="50000"/>
              </a:spcBef>
            </a:pPr>
            <a:endParaRPr lang="en-US" altLang="en-US" dirty="0">
              <a:solidFill>
                <a:srgbClr val="66FFFF"/>
              </a:solidFill>
            </a:endParaRPr>
          </a:p>
          <a:p>
            <a:pPr>
              <a:spcBef>
                <a:spcPct val="50000"/>
              </a:spcBef>
            </a:pPr>
            <a:r>
              <a:rPr lang="en-US" altLang="en-US" dirty="0">
                <a:solidFill>
                  <a:srgbClr val="66FFFF"/>
                </a:solidFill>
              </a:rPr>
              <a:t>For example, in the 1500's mathematicians started playing with an "imaginary" number:  </a:t>
            </a:r>
          </a:p>
          <a:p>
            <a:pPr>
              <a:spcBef>
                <a:spcPct val="50000"/>
              </a:spcBef>
            </a:pPr>
            <a:endParaRPr lang="en-US" altLang="en-US" dirty="0">
              <a:solidFill>
                <a:srgbClr val="66FFFF"/>
              </a:solidFill>
            </a:endParaRPr>
          </a:p>
          <a:p>
            <a:pPr>
              <a:spcBef>
                <a:spcPct val="50000"/>
              </a:spcBef>
            </a:pPr>
            <a:r>
              <a:rPr lang="en-US" altLang="en-US" dirty="0">
                <a:solidFill>
                  <a:srgbClr val="66FFFF"/>
                </a:solidFill>
              </a:rPr>
              <a:t>400 years later, physicists found that the mathematics of imaginary numbers describe </a:t>
            </a:r>
            <a:r>
              <a:rPr lang="en-US" altLang="en-US" dirty="0">
                <a:solidFill>
                  <a:srgbClr val="FFFF00"/>
                </a:solidFill>
              </a:rPr>
              <a:t>Quantum Mechanics</a:t>
            </a:r>
            <a:r>
              <a:rPr lang="en-US" altLang="en-US" dirty="0">
                <a:solidFill>
                  <a:srgbClr val="66FFFF"/>
                </a:solidFill>
              </a:rPr>
              <a:t>.</a:t>
            </a:r>
          </a:p>
        </p:txBody>
      </p:sp>
      <p:pic>
        <p:nvPicPr>
          <p:cNvPr id="51202" name="Picture 2" descr="gcenter_spitzer_f40">
            <a:extLst>
              <a:ext uri="{FF2B5EF4-FFF2-40B4-BE49-F238E27FC236}">
                <a16:creationId xmlns:a16="http://schemas.microsoft.com/office/drawing/2014/main" id="{8E93B0EB-B2F0-4EA3-9ED3-5D20DFF258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2886" y="886690"/>
            <a:ext cx="4993806" cy="36023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5" name="Picture 5" descr="Untitled-1">
            <a:extLst>
              <a:ext uri="{FF2B5EF4-FFF2-40B4-BE49-F238E27FC236}">
                <a16:creationId xmlns:a16="http://schemas.microsoft.com/office/drawing/2014/main" id="{592664FA-E080-4AFF-98E9-36CA720F95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0736" y="5292553"/>
            <a:ext cx="978771" cy="69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9788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3" descr="Hedin1_big">
            <a:extLst>
              <a:ext uri="{FF2B5EF4-FFF2-40B4-BE49-F238E27FC236}">
                <a16:creationId xmlns:a16="http://schemas.microsoft.com/office/drawing/2014/main" id="{DF711EE6-FB22-4F60-9CBA-A207EB6EA6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contrast="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1" name="Text Box 2">
            <a:extLst>
              <a:ext uri="{FF2B5EF4-FFF2-40B4-BE49-F238E27FC236}">
                <a16:creationId xmlns:a16="http://schemas.microsoft.com/office/drawing/2014/main" id="{E197E1DF-659E-4FC1-A326-AEAA1CDEDD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67000" y="304800"/>
            <a:ext cx="7010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>
                <a:solidFill>
                  <a:srgbClr val="66FFFF"/>
                </a:solidFill>
              </a:rPr>
              <a:t>What does this say about the nature of NATURE?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 descr="Hedin1_big">
            <a:extLst>
              <a:ext uri="{FF2B5EF4-FFF2-40B4-BE49-F238E27FC236}">
                <a16:creationId xmlns:a16="http://schemas.microsoft.com/office/drawing/2014/main" id="{9B30BB8D-1292-421A-B7E5-2F482BEE49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contrast="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299" name="Text Box 3">
            <a:extLst>
              <a:ext uri="{FF2B5EF4-FFF2-40B4-BE49-F238E27FC236}">
                <a16:creationId xmlns:a16="http://schemas.microsoft.com/office/drawing/2014/main" id="{6F2C7A83-61E8-42D3-A59F-7F51E523CE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67000" y="304800"/>
            <a:ext cx="7010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>
                <a:solidFill>
                  <a:srgbClr val="66FFFF"/>
                </a:solidFill>
              </a:rPr>
              <a:t>What does this say about the nature of NATURE?</a:t>
            </a:r>
          </a:p>
        </p:txBody>
      </p:sp>
      <p:sp>
        <p:nvSpPr>
          <p:cNvPr id="48132" name="Text Box 4">
            <a:extLst>
              <a:ext uri="{FF2B5EF4-FFF2-40B4-BE49-F238E27FC236}">
                <a16:creationId xmlns:a16="http://schemas.microsoft.com/office/drawing/2014/main" id="{DF9404B0-5C71-4EE2-81E5-2E2D97906D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3999" y="5597235"/>
            <a:ext cx="9143999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8"/>
              </a:schemeClr>
            </a:outerShdw>
          </a:effec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800" b="1" dirty="0">
                <a:latin typeface="Arial" charset="0"/>
                <a:ea typeface="ＭＳ Ｐゴシック" charset="-128"/>
              </a:rPr>
              <a:t>It says that the fundamental rules that govern the universe are hard-wired into the human brain.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-147786" y="336983"/>
            <a:ext cx="1233978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rgbClr val="FF0000"/>
                </a:solidFill>
              </a:rPr>
              <a:t>Numbers in Astronomy</a:t>
            </a:r>
          </a:p>
        </p:txBody>
      </p:sp>
      <p:pic>
        <p:nvPicPr>
          <p:cNvPr id="6" name="cluster3PS.mov" descr="Macintosh HD:Users:cbarnbau:Documents:teaching:powerpoint slides:ASTR 1000 slides:cluster3PS.mov">
            <a:hlinkClick r:id="" action="ppaction://media"/>
            <a:extLst>
              <a:ext uri="{FF2B5EF4-FFF2-40B4-BE49-F238E27FC236}">
                <a16:creationId xmlns:a16="http://schemas.microsoft.com/office/drawing/2014/main" id="{6D3FBEEE-2185-4052-B4B3-1F5C53808EB8}"/>
              </a:ext>
            </a:extLst>
          </p:cNvPr>
          <p:cNvPicPr>
            <a:picLocks noChangeAspect="1" noChangeArrowheads="1"/>
          </p:cNvPicPr>
          <p:nvPr>
            <a:vide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584" y="1106424"/>
            <a:ext cx="10111052" cy="55716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52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mute="1"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B1E354-DCA6-4FD2-976D-08B5D8CE03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624898"/>
            <a:ext cx="10515600" cy="128702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>
                <a:solidFill>
                  <a:srgbClr val="FF0000"/>
                </a:solidFill>
              </a:rPr>
              <a:t>On a piece of paper, write the number 1 and then write 51 zeros behind the one</a:t>
            </a:r>
          </a:p>
          <a:p>
            <a:pPr marL="0" indent="0">
              <a:buNone/>
            </a:pPr>
            <a:endParaRPr lang="en-US" sz="32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3200" dirty="0">
              <a:solidFill>
                <a:srgbClr val="FF0000"/>
              </a:solidFill>
            </a:endParaRPr>
          </a:p>
        </p:txBody>
      </p:sp>
      <p:pic>
        <p:nvPicPr>
          <p:cNvPr id="4" name="Picture 3" descr="26.png">
            <a:extLst>
              <a:ext uri="{FF2B5EF4-FFF2-40B4-BE49-F238E27FC236}">
                <a16:creationId xmlns:a16="http://schemas.microsoft.com/office/drawing/2014/main" id="{6687D02C-E9D6-461E-841E-2AF3A69536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8545" y="1810217"/>
            <a:ext cx="6834909" cy="477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1279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233039"/>
            <a:ext cx="9144000" cy="63919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233039"/>
            <a:ext cx="9144000" cy="63919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F23EA7-AB4B-47FC-9021-0635352DE9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Course Grade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97619D-0E37-4CA5-B5A9-04A6ED8004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56174"/>
            <a:ext cx="10515600" cy="5304844"/>
          </a:xfrm>
        </p:spPr>
        <p:txBody>
          <a:bodyPr>
            <a:noAutofit/>
          </a:bodyPr>
          <a:lstStyle/>
          <a:p>
            <a:r>
              <a:rPr lang="en-US" sz="3200" dirty="0">
                <a:solidFill>
                  <a:srgbClr val="FFFF00"/>
                </a:solidFill>
              </a:rPr>
              <a:t>Parts of your grade:</a:t>
            </a:r>
          </a:p>
          <a:p>
            <a:pPr lvl="1"/>
            <a:r>
              <a:rPr lang="en-US" sz="2800" dirty="0">
                <a:solidFill>
                  <a:srgbClr val="FFFF00"/>
                </a:solidFill>
              </a:rPr>
              <a:t>Final Exam: 20%</a:t>
            </a:r>
          </a:p>
          <a:p>
            <a:pPr lvl="1"/>
            <a:r>
              <a:rPr lang="en-US" sz="2800" dirty="0">
                <a:solidFill>
                  <a:srgbClr val="FFFF00"/>
                </a:solidFill>
              </a:rPr>
              <a:t>Tests: 20% each</a:t>
            </a:r>
          </a:p>
          <a:p>
            <a:pPr lvl="1"/>
            <a:r>
              <a:rPr lang="en-US" sz="2800" dirty="0">
                <a:solidFill>
                  <a:srgbClr val="FFFF00"/>
                </a:solidFill>
              </a:rPr>
              <a:t>Average of Quizzes and Class Assignments: 20%</a:t>
            </a:r>
          </a:p>
          <a:p>
            <a:pPr marL="0" indent="0">
              <a:buNone/>
            </a:pPr>
            <a:r>
              <a:rPr lang="en-US" sz="3200" dirty="0">
                <a:solidFill>
                  <a:srgbClr val="FFFF00"/>
                </a:solidFill>
              </a:rPr>
              <a:t> </a:t>
            </a:r>
          </a:p>
          <a:p>
            <a:r>
              <a:rPr lang="en-US" sz="3200" dirty="0">
                <a:solidFill>
                  <a:srgbClr val="FFFF00"/>
                </a:solidFill>
              </a:rPr>
              <a:t>The course grading scale:</a:t>
            </a:r>
          </a:p>
          <a:p>
            <a:pPr lvl="1"/>
            <a:r>
              <a:rPr lang="en-US" sz="2800" b="1" dirty="0">
                <a:solidFill>
                  <a:srgbClr val="FFFF00"/>
                </a:solidFill>
              </a:rPr>
              <a:t>A</a:t>
            </a:r>
            <a:r>
              <a:rPr lang="en-US" sz="2800" dirty="0">
                <a:solidFill>
                  <a:srgbClr val="FFFF00"/>
                </a:solidFill>
              </a:rPr>
              <a:t>		90% - 100%</a:t>
            </a:r>
          </a:p>
          <a:p>
            <a:pPr lvl="1"/>
            <a:r>
              <a:rPr lang="en-US" sz="2800" b="1" dirty="0">
                <a:solidFill>
                  <a:srgbClr val="FFFF00"/>
                </a:solidFill>
              </a:rPr>
              <a:t>B</a:t>
            </a:r>
            <a:r>
              <a:rPr lang="en-US" sz="2800" dirty="0">
                <a:solidFill>
                  <a:srgbClr val="FFFF00"/>
                </a:solidFill>
              </a:rPr>
              <a:t>		80% - 89%</a:t>
            </a:r>
          </a:p>
          <a:p>
            <a:pPr lvl="1"/>
            <a:r>
              <a:rPr lang="en-US" sz="2800" b="1" dirty="0">
                <a:solidFill>
                  <a:srgbClr val="FFFF00"/>
                </a:solidFill>
              </a:rPr>
              <a:t>C</a:t>
            </a:r>
            <a:r>
              <a:rPr lang="en-US" sz="2800" dirty="0">
                <a:solidFill>
                  <a:srgbClr val="FFFF00"/>
                </a:solidFill>
              </a:rPr>
              <a:t>		70% - 79%</a:t>
            </a:r>
          </a:p>
          <a:p>
            <a:pPr lvl="1"/>
            <a:r>
              <a:rPr lang="en-US" sz="2800" b="1" dirty="0">
                <a:solidFill>
                  <a:srgbClr val="FFFF00"/>
                </a:solidFill>
              </a:rPr>
              <a:t>D</a:t>
            </a:r>
            <a:r>
              <a:rPr lang="en-US" sz="2800" dirty="0">
                <a:solidFill>
                  <a:srgbClr val="FFFF00"/>
                </a:solidFill>
              </a:rPr>
              <a:t>		60% - 69%</a:t>
            </a:r>
          </a:p>
          <a:p>
            <a:pPr lvl="1"/>
            <a:r>
              <a:rPr lang="en-US" sz="2800" b="1" dirty="0">
                <a:solidFill>
                  <a:srgbClr val="FFFF00"/>
                </a:solidFill>
              </a:rPr>
              <a:t>F	</a:t>
            </a:r>
            <a:r>
              <a:rPr lang="en-US" sz="2800" dirty="0">
                <a:solidFill>
                  <a:srgbClr val="FFFF00"/>
                </a:solidFill>
              </a:rPr>
              <a:t>	0 - 59% </a:t>
            </a:r>
          </a:p>
          <a:p>
            <a:pPr marL="0" indent="0">
              <a:buNone/>
            </a:pPr>
            <a:endParaRPr lang="en-US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6414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233039"/>
            <a:ext cx="9144000" cy="63919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233039"/>
            <a:ext cx="9144000" cy="63919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233039"/>
            <a:ext cx="9144000" cy="63919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233039"/>
            <a:ext cx="9144000" cy="63919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233039"/>
            <a:ext cx="9144000" cy="63919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4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233039"/>
            <a:ext cx="9144000" cy="6391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7833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4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68385"/>
            <a:ext cx="9144000" cy="6391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2904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12DF7B-1F01-431E-B097-82BC61512D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3545" y="18255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FFC000"/>
                </a:solidFill>
              </a:rPr>
              <a:t>Let’s try a few examples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E23D8B-9276-486F-9509-588D2CD6AB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2855" y="1160607"/>
            <a:ext cx="10515600" cy="5432217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FFC000"/>
                </a:solidFill>
              </a:rPr>
              <a:t>Write each of the following in </a:t>
            </a:r>
            <a:r>
              <a:rPr lang="en-US" b="1" dirty="0">
                <a:solidFill>
                  <a:srgbClr val="FFC000"/>
                </a:solidFill>
              </a:rPr>
              <a:t>scientific</a:t>
            </a:r>
            <a:r>
              <a:rPr lang="en-US" dirty="0">
                <a:solidFill>
                  <a:srgbClr val="FFC000"/>
                </a:solidFill>
              </a:rPr>
              <a:t> notation</a:t>
            </a:r>
          </a:p>
          <a:p>
            <a:r>
              <a:rPr lang="en-US" dirty="0">
                <a:solidFill>
                  <a:srgbClr val="FFC000"/>
                </a:solidFill>
              </a:rPr>
              <a:t>20000</a:t>
            </a:r>
          </a:p>
          <a:p>
            <a:r>
              <a:rPr lang="en-US" dirty="0">
                <a:solidFill>
                  <a:srgbClr val="FFC000"/>
                </a:solidFill>
              </a:rPr>
              <a:t>260</a:t>
            </a:r>
          </a:p>
          <a:p>
            <a:r>
              <a:rPr lang="en-US" dirty="0">
                <a:solidFill>
                  <a:srgbClr val="FFC000"/>
                </a:solidFill>
              </a:rPr>
              <a:t>1430</a:t>
            </a:r>
          </a:p>
          <a:p>
            <a:pPr marL="0" indent="0">
              <a:buNone/>
            </a:pPr>
            <a:endParaRPr lang="en-US" dirty="0">
              <a:solidFill>
                <a:srgbClr val="FFC000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rgbClr val="FFC000"/>
                </a:solidFill>
              </a:rPr>
              <a:t>Write each of the following in </a:t>
            </a:r>
            <a:r>
              <a:rPr lang="en-US" b="1" dirty="0">
                <a:solidFill>
                  <a:srgbClr val="FFC000"/>
                </a:solidFill>
              </a:rPr>
              <a:t>standard</a:t>
            </a:r>
            <a:r>
              <a:rPr lang="en-US" dirty="0">
                <a:solidFill>
                  <a:srgbClr val="FFC000"/>
                </a:solidFill>
              </a:rPr>
              <a:t> notation</a:t>
            </a:r>
          </a:p>
          <a:p>
            <a:r>
              <a:rPr lang="en-US" dirty="0">
                <a:solidFill>
                  <a:srgbClr val="FFC000"/>
                </a:solidFill>
              </a:rPr>
              <a:t>5 x 10</a:t>
            </a:r>
            <a:r>
              <a:rPr lang="en-US" baseline="30000" dirty="0">
                <a:solidFill>
                  <a:srgbClr val="FFC000"/>
                </a:solidFill>
              </a:rPr>
              <a:t>2</a:t>
            </a:r>
            <a:endParaRPr lang="en-US" dirty="0">
              <a:solidFill>
                <a:srgbClr val="FFC000"/>
              </a:solidFill>
            </a:endParaRPr>
          </a:p>
          <a:p>
            <a:r>
              <a:rPr lang="en-US" dirty="0">
                <a:solidFill>
                  <a:srgbClr val="FFC000"/>
                </a:solidFill>
              </a:rPr>
              <a:t>6.4 x 10</a:t>
            </a:r>
            <a:r>
              <a:rPr lang="en-US" baseline="30000" dirty="0">
                <a:solidFill>
                  <a:srgbClr val="FFC000"/>
                </a:solidFill>
              </a:rPr>
              <a:t>5</a:t>
            </a:r>
            <a:endParaRPr lang="en-US" dirty="0">
              <a:solidFill>
                <a:srgbClr val="FFC000"/>
              </a:solidFill>
            </a:endParaRPr>
          </a:p>
          <a:p>
            <a:r>
              <a:rPr lang="en-US" dirty="0">
                <a:solidFill>
                  <a:srgbClr val="FFC000"/>
                </a:solidFill>
              </a:rPr>
              <a:t>1.13 x </a:t>
            </a:r>
            <a:r>
              <a:rPr lang="en-US" dirty="0" smtClean="0">
                <a:solidFill>
                  <a:srgbClr val="FFC000"/>
                </a:solidFill>
              </a:rPr>
              <a:t>10</a:t>
            </a:r>
            <a:r>
              <a:rPr lang="en-US" baseline="30000" dirty="0" smtClean="0">
                <a:solidFill>
                  <a:srgbClr val="FFC000"/>
                </a:solidFill>
              </a:rPr>
              <a:t>4</a:t>
            </a:r>
          </a:p>
        </p:txBody>
      </p:sp>
      <p:pic>
        <p:nvPicPr>
          <p:cNvPr id="4" name="Picture 3" descr="34.png"/>
          <p:cNvPicPr>
            <a:picLocks noChangeAspect="1"/>
          </p:cNvPicPr>
          <p:nvPr/>
        </p:nvPicPr>
        <p:blipFill rotWithShape="1">
          <a:blip r:embed="rId2"/>
          <a:srcRect l="17933" t="30973" r="23867" b="16954"/>
          <a:stretch/>
        </p:blipFill>
        <p:spPr>
          <a:xfrm>
            <a:off x="8951977" y="1691640"/>
            <a:ext cx="2761651" cy="1727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9338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233039"/>
            <a:ext cx="9144000" cy="63919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233039"/>
            <a:ext cx="9144000" cy="63919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FE2B1B-F4E7-489F-9BCB-9FFCCD7036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82001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Final Exam and Tests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E95E1E-1CE8-4D01-B743-5E5DF56AF0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5333"/>
            <a:ext cx="10515600" cy="5415685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rgbClr val="FFFF00"/>
                </a:solidFill>
              </a:rPr>
              <a:t>Tests</a:t>
            </a:r>
          </a:p>
          <a:p>
            <a:pPr lvl="1"/>
            <a:r>
              <a:rPr lang="en-US" sz="2800" dirty="0">
                <a:solidFill>
                  <a:srgbClr val="FFFF00"/>
                </a:solidFill>
              </a:rPr>
              <a:t>Three </a:t>
            </a:r>
            <a:r>
              <a:rPr lang="en-US" sz="2800" u="sng" dirty="0">
                <a:solidFill>
                  <a:srgbClr val="FFFF00"/>
                </a:solidFill>
              </a:rPr>
              <a:t>closed book</a:t>
            </a:r>
            <a:r>
              <a:rPr lang="en-US" sz="2800" dirty="0">
                <a:solidFill>
                  <a:srgbClr val="FFFF00"/>
                </a:solidFill>
              </a:rPr>
              <a:t> tests  </a:t>
            </a:r>
          </a:p>
          <a:p>
            <a:pPr lvl="1"/>
            <a:r>
              <a:rPr lang="en-US" sz="2800" dirty="0">
                <a:solidFill>
                  <a:srgbClr val="FFFF00"/>
                </a:solidFill>
              </a:rPr>
              <a:t>Will be taken in class</a:t>
            </a:r>
          </a:p>
          <a:p>
            <a:r>
              <a:rPr lang="en-US" sz="3200" dirty="0">
                <a:solidFill>
                  <a:srgbClr val="FFFF00"/>
                </a:solidFill>
              </a:rPr>
              <a:t>Final Exam</a:t>
            </a:r>
          </a:p>
          <a:p>
            <a:pPr lvl="1"/>
            <a:r>
              <a:rPr lang="en-US" sz="2800" dirty="0">
                <a:solidFill>
                  <a:srgbClr val="FFFF00"/>
                </a:solidFill>
              </a:rPr>
              <a:t>Closed book</a:t>
            </a:r>
          </a:p>
          <a:p>
            <a:pPr lvl="1"/>
            <a:r>
              <a:rPr lang="en-US" sz="2800" dirty="0">
                <a:solidFill>
                  <a:srgbClr val="FFFF00"/>
                </a:solidFill>
              </a:rPr>
              <a:t>Will be taken in class</a:t>
            </a:r>
            <a:endParaRPr lang="en-US" sz="3200" dirty="0">
              <a:solidFill>
                <a:srgbClr val="FFFF00"/>
              </a:solidFill>
            </a:endParaRPr>
          </a:p>
          <a:p>
            <a:r>
              <a:rPr lang="en-US" sz="3200" dirty="0">
                <a:solidFill>
                  <a:srgbClr val="FFFF00"/>
                </a:solidFill>
              </a:rPr>
              <a:t>What to expect:</a:t>
            </a:r>
          </a:p>
          <a:p>
            <a:pPr lvl="1"/>
            <a:r>
              <a:rPr lang="en-US" sz="2800" dirty="0">
                <a:solidFill>
                  <a:srgbClr val="FFFF00"/>
                </a:solidFill>
              </a:rPr>
              <a:t>No calculator allowed on day of test</a:t>
            </a:r>
          </a:p>
          <a:p>
            <a:pPr lvl="1"/>
            <a:r>
              <a:rPr lang="en-US" sz="2800" dirty="0">
                <a:solidFill>
                  <a:srgbClr val="FFFF00"/>
                </a:solidFill>
              </a:rPr>
              <a:t>Must bring a No. 2 pencil with you</a:t>
            </a:r>
          </a:p>
          <a:p>
            <a:pPr lvl="1"/>
            <a:r>
              <a:rPr lang="en-US" sz="2800" dirty="0">
                <a:solidFill>
                  <a:srgbClr val="FFFF00"/>
                </a:solidFill>
              </a:rPr>
              <a:t>Make-ups only if your absence is excused</a:t>
            </a:r>
          </a:p>
          <a:p>
            <a:pPr lvl="1"/>
            <a:r>
              <a:rPr lang="en-US" sz="2800" dirty="0">
                <a:solidFill>
                  <a:srgbClr val="FFFF00"/>
                </a:solidFill>
              </a:rPr>
              <a:t>No cell phones allowed on your person</a:t>
            </a:r>
          </a:p>
        </p:txBody>
      </p:sp>
    </p:spTree>
    <p:extLst>
      <p:ext uri="{BB962C8B-B14F-4D97-AF65-F5344CB8AC3E}">
        <p14:creationId xmlns:p14="http://schemas.microsoft.com/office/powerpoint/2010/main" val="3413399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233039"/>
            <a:ext cx="9144000" cy="63919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233039"/>
            <a:ext cx="9144000" cy="63919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233039"/>
            <a:ext cx="9144000" cy="63919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4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233039"/>
            <a:ext cx="9144000" cy="63919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4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233039"/>
            <a:ext cx="9144000" cy="63919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>
            <a:extLst>
              <a:ext uri="{FF2B5EF4-FFF2-40B4-BE49-F238E27FC236}">
                <a16:creationId xmlns:a16="http://schemas.microsoft.com/office/drawing/2014/main" id="{D21EC7DC-4C28-428D-9933-CBD2BB4478B1}"/>
              </a:ext>
            </a:extLst>
          </p:cNvPr>
          <p:cNvGrpSpPr>
            <a:grpSpLocks/>
          </p:cNvGrpSpPr>
          <p:nvPr/>
        </p:nvGrpSpPr>
        <p:grpSpPr bwMode="auto">
          <a:xfrm>
            <a:off x="2166924" y="1299604"/>
            <a:ext cx="7595908" cy="5212897"/>
            <a:chOff x="0" y="225425"/>
            <a:chExt cx="9144000" cy="6407150"/>
          </a:xfrm>
        </p:grpSpPr>
        <p:pic>
          <p:nvPicPr>
            <p:cNvPr id="27656" name="Picture 1" descr="structure_of_matter.gif">
              <a:extLst>
                <a:ext uri="{FF2B5EF4-FFF2-40B4-BE49-F238E27FC236}">
                  <a16:creationId xmlns:a16="http://schemas.microsoft.com/office/drawing/2014/main" id="{C6D29DF5-6C42-422E-8A54-2B04CD95995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25425"/>
              <a:ext cx="9144000" cy="6407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657" name="Picture 1" descr="structure_of_matter.gif">
              <a:extLst>
                <a:ext uri="{FF2B5EF4-FFF2-40B4-BE49-F238E27FC236}">
                  <a16:creationId xmlns:a16="http://schemas.microsoft.com/office/drawing/2014/main" id="{A415CB7F-6334-4985-9BB8-AA41E5D6422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920" t="37032" r="41132" b="40033"/>
            <a:stretch>
              <a:fillRect/>
            </a:stretch>
          </p:blipFill>
          <p:spPr bwMode="auto">
            <a:xfrm>
              <a:off x="3656013" y="2603500"/>
              <a:ext cx="1731962" cy="1470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45882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FA6B672D-332C-4949-8FD8-0CFDB9F5DC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35077" y="345498"/>
            <a:ext cx="4659178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28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Diameter of Helium atom is 1.40 x 10</a:t>
            </a:r>
            <a:r>
              <a:rPr lang="en-US" altLang="en-US" sz="2800" baseline="30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-10</a:t>
            </a:r>
            <a:r>
              <a:rPr lang="en-US" altLang="en-US" sz="28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 </a:t>
            </a:r>
          </a:p>
        </p:txBody>
      </p:sp>
      <p:pic>
        <p:nvPicPr>
          <p:cNvPr id="27654" name="Picture 1" descr="structure_of_matter.gif">
            <a:extLst>
              <a:ext uri="{FF2B5EF4-FFF2-40B4-BE49-F238E27FC236}">
                <a16:creationId xmlns:a16="http://schemas.microsoft.com/office/drawing/2014/main" id="{4A70E9C0-0476-4F89-9D37-BD1C57A907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920" t="37032" r="41132" b="40033"/>
          <a:stretch>
            <a:fillRect/>
          </a:stretch>
        </p:blipFill>
        <p:spPr bwMode="auto">
          <a:xfrm>
            <a:off x="5180013" y="26123900"/>
            <a:ext cx="1731962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45882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12DF7B-1F01-431E-B097-82BC61512D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3545" y="18255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FFC000"/>
                </a:solidFill>
              </a:rPr>
              <a:t>Let’s try a few examples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E23D8B-9276-486F-9509-588D2CD6AB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2855" y="1160607"/>
            <a:ext cx="10515600" cy="5679138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FFC000"/>
                </a:solidFill>
              </a:rPr>
              <a:t>Write each of the following in scientific notation</a:t>
            </a:r>
          </a:p>
          <a:p>
            <a:r>
              <a:rPr lang="en-US" dirty="0">
                <a:solidFill>
                  <a:srgbClr val="FFC000"/>
                </a:solidFill>
              </a:rPr>
              <a:t>0.50</a:t>
            </a:r>
          </a:p>
          <a:p>
            <a:r>
              <a:rPr lang="en-US" dirty="0">
                <a:solidFill>
                  <a:srgbClr val="FFC000"/>
                </a:solidFill>
              </a:rPr>
              <a:t>0.026</a:t>
            </a:r>
          </a:p>
          <a:p>
            <a:r>
              <a:rPr lang="en-US" dirty="0">
                <a:solidFill>
                  <a:srgbClr val="FFC000"/>
                </a:solidFill>
              </a:rPr>
              <a:t>0.00013</a:t>
            </a:r>
          </a:p>
          <a:p>
            <a:pPr marL="0" indent="0">
              <a:buNone/>
            </a:pPr>
            <a:endParaRPr lang="en-US" dirty="0">
              <a:solidFill>
                <a:srgbClr val="FFC000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rgbClr val="FFC000"/>
                </a:solidFill>
              </a:rPr>
              <a:t>Write each of the following in standard notation</a:t>
            </a:r>
          </a:p>
          <a:p>
            <a:r>
              <a:rPr lang="en-US" dirty="0">
                <a:solidFill>
                  <a:srgbClr val="FFC000"/>
                </a:solidFill>
              </a:rPr>
              <a:t>5.0 x 10</a:t>
            </a:r>
            <a:r>
              <a:rPr lang="en-US" baseline="30000" dirty="0">
                <a:solidFill>
                  <a:srgbClr val="FFC000"/>
                </a:solidFill>
              </a:rPr>
              <a:t>-2</a:t>
            </a:r>
            <a:endParaRPr lang="en-US" dirty="0">
              <a:solidFill>
                <a:srgbClr val="FFC000"/>
              </a:solidFill>
            </a:endParaRPr>
          </a:p>
          <a:p>
            <a:r>
              <a:rPr lang="en-US" dirty="0">
                <a:solidFill>
                  <a:srgbClr val="FFC000"/>
                </a:solidFill>
              </a:rPr>
              <a:t>9.83 x 10</a:t>
            </a:r>
            <a:r>
              <a:rPr lang="en-US" baseline="30000" dirty="0">
                <a:solidFill>
                  <a:srgbClr val="FFC000"/>
                </a:solidFill>
              </a:rPr>
              <a:t>-5</a:t>
            </a:r>
            <a:endParaRPr lang="en-US" dirty="0">
              <a:solidFill>
                <a:srgbClr val="FFC000"/>
              </a:solidFill>
            </a:endParaRPr>
          </a:p>
          <a:p>
            <a:r>
              <a:rPr lang="en-US" dirty="0">
                <a:solidFill>
                  <a:srgbClr val="FFC000"/>
                </a:solidFill>
              </a:rPr>
              <a:t>2.1 x 10</a:t>
            </a:r>
            <a:r>
              <a:rPr lang="en-US" baseline="30000" dirty="0">
                <a:solidFill>
                  <a:srgbClr val="FFC000"/>
                </a:solidFill>
              </a:rPr>
              <a:t>-6</a:t>
            </a:r>
          </a:p>
          <a:p>
            <a:endParaRPr lang="en-US" dirty="0">
              <a:solidFill>
                <a:srgbClr val="FFC000"/>
              </a:solidFill>
            </a:endParaRPr>
          </a:p>
        </p:txBody>
      </p:sp>
      <p:pic>
        <p:nvPicPr>
          <p:cNvPr id="4" name="Picture 3" descr="41.png"/>
          <p:cNvPicPr>
            <a:picLocks noChangeAspect="1"/>
          </p:cNvPicPr>
          <p:nvPr/>
        </p:nvPicPr>
        <p:blipFill rotWithShape="1">
          <a:blip r:embed="rId2"/>
          <a:srcRect l="16333" t="27970" r="23567" b="16095"/>
          <a:stretch/>
        </p:blipFill>
        <p:spPr>
          <a:xfrm>
            <a:off x="8438774" y="1516906"/>
            <a:ext cx="2979681" cy="1938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4854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1">
            <a:extLst>
              <a:ext uri="{FF2B5EF4-FFF2-40B4-BE49-F238E27FC236}">
                <a16:creationId xmlns:a16="http://schemas.microsoft.com/office/drawing/2014/main" id="{D26497B2-F84F-4A48-95FD-822ABB7957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7003" y="1522650"/>
            <a:ext cx="6907212" cy="3662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ctr">
              <a:defRPr/>
            </a:pPr>
            <a:r>
              <a:rPr lang="en-US" sz="3200" b="1" dirty="0">
                <a:solidFill>
                  <a:srgbClr val="FFFF00"/>
                </a:solidFill>
                <a:latin typeface="Arial" charset="0"/>
                <a:cs typeface="Arial" charset="0"/>
              </a:rPr>
              <a:t>Where are we in the Universe, our Cosmic Address?</a:t>
            </a:r>
          </a:p>
          <a:p>
            <a:pPr algn="ctr">
              <a:defRPr/>
            </a:pPr>
            <a:endParaRPr lang="en-US" sz="3200" b="1" dirty="0">
              <a:solidFill>
                <a:srgbClr val="FFFF00"/>
              </a:solidFill>
              <a:latin typeface="Arial" charset="0"/>
              <a:cs typeface="Arial" charset="0"/>
            </a:endParaRPr>
          </a:p>
          <a:p>
            <a:pPr algn="ctr">
              <a:defRPr/>
            </a:pPr>
            <a:endParaRPr lang="en-US" sz="3200" b="1" dirty="0">
              <a:solidFill>
                <a:srgbClr val="FFFF00"/>
              </a:solidFill>
              <a:latin typeface="Arial" charset="0"/>
              <a:cs typeface="Arial" charset="0"/>
            </a:endParaRPr>
          </a:p>
          <a:p>
            <a:pPr algn="ctr">
              <a:defRPr/>
            </a:pPr>
            <a:r>
              <a:rPr lang="en-US" b="1" dirty="0">
                <a:solidFill>
                  <a:srgbClr val="FFFF00"/>
                </a:solidFill>
                <a:latin typeface="Arial" charset="0"/>
                <a:cs typeface="Arial" charset="0"/>
              </a:rPr>
              <a:t>First we have to understand something about:</a:t>
            </a:r>
          </a:p>
          <a:p>
            <a:pPr marL="739775" indent="-233363">
              <a:buFont typeface="Arial" panose="020B0604020202020204" pitchFamily="34" charset="0"/>
              <a:buChar char="•"/>
              <a:defRPr/>
            </a:pPr>
            <a:r>
              <a:rPr lang="en-US" b="1" dirty="0">
                <a:solidFill>
                  <a:srgbClr val="FFFF00"/>
                </a:solidFill>
                <a:latin typeface="Arial" charset="0"/>
                <a:cs typeface="Arial" charset="0"/>
              </a:rPr>
              <a:t> our motion in the universe</a:t>
            </a:r>
          </a:p>
          <a:p>
            <a:pPr marL="739775" indent="-233363">
              <a:buFont typeface="Arial" panose="020B0604020202020204" pitchFamily="34" charset="0"/>
              <a:buChar char="•"/>
              <a:defRPr/>
            </a:pPr>
            <a:r>
              <a:rPr lang="en-US" b="1" dirty="0">
                <a:solidFill>
                  <a:srgbClr val="FFFF00"/>
                </a:solidFill>
                <a:latin typeface="Arial" charset="0"/>
                <a:cs typeface="Arial" charset="0"/>
              </a:rPr>
              <a:t> distances in the universe</a:t>
            </a:r>
          </a:p>
          <a:p>
            <a:pPr algn="ctr">
              <a:defRPr/>
            </a:pPr>
            <a:endParaRPr lang="en-US" sz="3200" b="1" dirty="0">
              <a:solidFill>
                <a:srgbClr val="FFFF0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2079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146" name="Straight Arrow Connector 4">
            <a:extLst>
              <a:ext uri="{FF2B5EF4-FFF2-40B4-BE49-F238E27FC236}">
                <a16:creationId xmlns:a16="http://schemas.microsoft.com/office/drawing/2014/main" id="{597DAB64-A95F-49EA-9E5A-EB12FDC9B379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V="1">
            <a:off x="3907632" y="4347369"/>
            <a:ext cx="4635500" cy="80963"/>
          </a:xfrm>
          <a:prstGeom prst="straightConnector1">
            <a:avLst/>
          </a:prstGeom>
          <a:noFill/>
          <a:ln w="31750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147" name="TextBox 2">
            <a:extLst>
              <a:ext uri="{FF2B5EF4-FFF2-40B4-BE49-F238E27FC236}">
                <a16:creationId xmlns:a16="http://schemas.microsoft.com/office/drawing/2014/main" id="{4399D3E1-0817-4174-840F-E9DD20721E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06700" y="368300"/>
            <a:ext cx="674370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Motion RIGHT NOW as you sit in your chair: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2400" b="1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n-US" altLang="en-US" sz="2400" b="1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Earth rotates:        ½ km/s            1,100 mph</a:t>
            </a:r>
          </a:p>
        </p:txBody>
      </p:sp>
      <p:pic>
        <p:nvPicPr>
          <p:cNvPr id="6148" name="Picture 4" descr="&#10;EarthAS17.jpg                                                  00051836Mac OS X                       BADBF046:">
            <a:extLst>
              <a:ext uri="{FF2B5EF4-FFF2-40B4-BE49-F238E27FC236}">
                <a16:creationId xmlns:a16="http://schemas.microsoft.com/office/drawing/2014/main" id="{99E54A6E-4482-4AAC-BA87-8E27728F0E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7664" y="2784476"/>
            <a:ext cx="4148137" cy="354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9" name="Freeform 8">
            <a:extLst>
              <a:ext uri="{FF2B5EF4-FFF2-40B4-BE49-F238E27FC236}">
                <a16:creationId xmlns:a16="http://schemas.microsoft.com/office/drawing/2014/main" id="{D5E32F2E-E9F9-4218-B6BF-6D31A3E181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8513" y="2547939"/>
            <a:ext cx="603250" cy="161925"/>
          </a:xfrm>
          <a:custGeom>
            <a:avLst/>
            <a:gdLst>
              <a:gd name="T0" fmla="*/ 350412 w 602544"/>
              <a:gd name="T1" fmla="*/ 0 h 160866"/>
              <a:gd name="T2" fmla="*/ 31596 w 602544"/>
              <a:gd name="T3" fmla="*/ 149482 h 160866"/>
              <a:gd name="T4" fmla="*/ 539979 w 602544"/>
              <a:gd name="T5" fmla="*/ 158821 h 160866"/>
              <a:gd name="T6" fmla="*/ 471045 w 602544"/>
              <a:gd name="T7" fmla="*/ 37369 h 160866"/>
              <a:gd name="T8" fmla="*/ 471045 w 602544"/>
              <a:gd name="T9" fmla="*/ 28027 h 16086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02544"/>
              <a:gd name="T16" fmla="*/ 0 h 160866"/>
              <a:gd name="T17" fmla="*/ 602544 w 602544"/>
              <a:gd name="T18" fmla="*/ 160866 h 16086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02544" h="160866">
                <a:moveTo>
                  <a:pt x="344311" y="0"/>
                </a:moveTo>
                <a:cubicBezTo>
                  <a:pt x="172155" y="55739"/>
                  <a:pt x="0" y="111478"/>
                  <a:pt x="31044" y="135467"/>
                </a:cubicBezTo>
                <a:cubicBezTo>
                  <a:pt x="62088" y="159456"/>
                  <a:pt x="458610" y="160866"/>
                  <a:pt x="530577" y="143933"/>
                </a:cubicBezTo>
                <a:cubicBezTo>
                  <a:pt x="602544" y="127000"/>
                  <a:pt x="474133" y="53623"/>
                  <a:pt x="462844" y="33867"/>
                </a:cubicBezTo>
                <a:cubicBezTo>
                  <a:pt x="451555" y="14112"/>
                  <a:pt x="462844" y="25400"/>
                  <a:pt x="462844" y="25400"/>
                </a:cubicBezTo>
              </a:path>
            </a:pathLst>
          </a:custGeom>
          <a:noFill/>
          <a:ln w="349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cxnSp>
        <p:nvCxnSpPr>
          <p:cNvPr id="6150" name="Straight Arrow Connector 18">
            <a:extLst>
              <a:ext uri="{FF2B5EF4-FFF2-40B4-BE49-F238E27FC236}">
                <a16:creationId xmlns:a16="http://schemas.microsoft.com/office/drawing/2014/main" id="{7F88CC83-08B5-4BDA-A21E-3A84631E8D1B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>
            <a:off x="6267450" y="2522538"/>
            <a:ext cx="101600" cy="68262"/>
          </a:xfrm>
          <a:prstGeom prst="straightConnector1">
            <a:avLst/>
          </a:prstGeom>
          <a:noFill/>
          <a:ln w="9525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151" name="Rectangle 20">
            <a:extLst>
              <a:ext uri="{FF2B5EF4-FFF2-40B4-BE49-F238E27FC236}">
                <a16:creationId xmlns:a16="http://schemas.microsoft.com/office/drawing/2014/main" id="{6768490C-1CB9-4B79-80ED-BD8506BC2D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51138" y="1404938"/>
            <a:ext cx="7010400" cy="576262"/>
          </a:xfrm>
          <a:prstGeom prst="rect">
            <a:avLst/>
          </a:prstGeom>
          <a:noFill/>
          <a:ln w="31750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2">
            <a:extLst>
              <a:ext uri="{FF2B5EF4-FFF2-40B4-BE49-F238E27FC236}">
                <a16:creationId xmlns:a16="http://schemas.microsoft.com/office/drawing/2014/main" id="{8A54263A-A80C-43CE-971C-67C3073241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06700" y="368301"/>
            <a:ext cx="67437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Motion RIGHT NOW as you sit in your chair: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2400" b="1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n-US" altLang="en-US" sz="2400" b="1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Earth rotates:        ½ km/s            1,100 mph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2400" b="1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Earth orbits Sun:  30 km/s         67,000 mph</a:t>
            </a:r>
          </a:p>
        </p:txBody>
      </p:sp>
      <p:pic>
        <p:nvPicPr>
          <p:cNvPr id="7171" name="Picture 7" descr="en_geom1_240.jpg">
            <a:extLst>
              <a:ext uri="{FF2B5EF4-FFF2-40B4-BE49-F238E27FC236}">
                <a16:creationId xmlns:a16="http://schemas.microsoft.com/office/drawing/2014/main" id="{71853C7E-C3A4-4034-89EF-FF09DABED9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89" t="6389" r="16112" b="28612"/>
          <a:stretch>
            <a:fillRect/>
          </a:stretch>
        </p:blipFill>
        <p:spPr bwMode="auto">
          <a:xfrm>
            <a:off x="4935538" y="3767138"/>
            <a:ext cx="21336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Rectangle 9">
            <a:extLst>
              <a:ext uri="{FF2B5EF4-FFF2-40B4-BE49-F238E27FC236}">
                <a16:creationId xmlns:a16="http://schemas.microsoft.com/office/drawing/2014/main" id="{ED7FEF71-8907-47FF-93A5-67B4D8280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42138" y="5638801"/>
            <a:ext cx="330200" cy="296863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7173" name="Rectangle 10">
            <a:extLst>
              <a:ext uri="{FF2B5EF4-FFF2-40B4-BE49-F238E27FC236}">
                <a16:creationId xmlns:a16="http://schemas.microsoft.com/office/drawing/2014/main" id="{E71E4674-51EE-4AE4-9430-AB20363062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51138" y="1404939"/>
            <a:ext cx="7010400" cy="1381125"/>
          </a:xfrm>
          <a:prstGeom prst="rect">
            <a:avLst/>
          </a:prstGeom>
          <a:noFill/>
          <a:ln w="31750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D6BAF9-42A8-42CE-90AD-8A8763F45C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Quizzes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881E54-675D-4DBC-8229-13771AFE41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solidFill>
                  <a:srgbClr val="FFFF00"/>
                </a:solidFill>
              </a:rPr>
              <a:t>Found on Blazeview</a:t>
            </a:r>
          </a:p>
          <a:p>
            <a:r>
              <a:rPr lang="en-US" sz="3200" dirty="0">
                <a:solidFill>
                  <a:srgbClr val="FFFF00"/>
                </a:solidFill>
              </a:rPr>
              <a:t>Typically 7-10 multiple choice questions</a:t>
            </a:r>
          </a:p>
          <a:p>
            <a:r>
              <a:rPr lang="en-US" sz="3200" dirty="0">
                <a:solidFill>
                  <a:srgbClr val="FFFF00"/>
                </a:solidFill>
              </a:rPr>
              <a:t>You have 1 hour to complete once you begin</a:t>
            </a:r>
          </a:p>
          <a:p>
            <a:r>
              <a:rPr lang="en-US" sz="3200" dirty="0">
                <a:solidFill>
                  <a:srgbClr val="FFFF00"/>
                </a:solidFill>
              </a:rPr>
              <a:t>Can use your notes and textbook</a:t>
            </a:r>
          </a:p>
          <a:p>
            <a:r>
              <a:rPr lang="en-US" sz="3200" dirty="0">
                <a:solidFill>
                  <a:srgbClr val="FFFF00"/>
                </a:solidFill>
              </a:rPr>
              <a:t>You are responsible for knowing due dates</a:t>
            </a:r>
          </a:p>
          <a:p>
            <a:r>
              <a:rPr lang="en-US" sz="3200" dirty="0">
                <a:solidFill>
                  <a:srgbClr val="FFFF00"/>
                </a:solidFill>
              </a:rPr>
              <a:t>No make ups or extensions for any quiz</a:t>
            </a:r>
          </a:p>
          <a:p>
            <a:endParaRPr lang="en-US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3457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2">
            <a:extLst>
              <a:ext uri="{FF2B5EF4-FFF2-40B4-BE49-F238E27FC236}">
                <a16:creationId xmlns:a16="http://schemas.microsoft.com/office/drawing/2014/main" id="{0D31ECE4-D2C1-425F-AFC5-97577A1F79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06700" y="368300"/>
            <a:ext cx="6743700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Motion RIGHT NOW as you sit in your chair: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2400" b="1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n-US" altLang="en-US" sz="2400" b="1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Earth rotates:        ½ km/s            1,100 mph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2400" b="1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Earth orbits Sun:  30 km/s         67,000 mph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2400" b="1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Solar system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orbits MW:           200 km/s       450,000 mph</a:t>
            </a:r>
          </a:p>
        </p:txBody>
      </p:sp>
      <p:sp>
        <p:nvSpPr>
          <p:cNvPr id="8195" name="Rectangle 9">
            <a:extLst>
              <a:ext uri="{FF2B5EF4-FFF2-40B4-BE49-F238E27FC236}">
                <a16:creationId xmlns:a16="http://schemas.microsoft.com/office/drawing/2014/main" id="{A5D953D2-24EE-49CC-A764-2E947D6532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42138" y="5638801"/>
            <a:ext cx="330200" cy="296863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pic>
        <p:nvPicPr>
          <p:cNvPr id="8196" name="Picture 4" descr="sun_milky_way.jpeg">
            <a:extLst>
              <a:ext uri="{FF2B5EF4-FFF2-40B4-BE49-F238E27FC236}">
                <a16:creationId xmlns:a16="http://schemas.microsoft.com/office/drawing/2014/main" id="{739A04AA-4339-4C6F-83D4-D12568418A06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contras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39" y="3948114"/>
            <a:ext cx="2816225" cy="2535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7" name="Oval 5">
            <a:extLst>
              <a:ext uri="{FF2B5EF4-FFF2-40B4-BE49-F238E27FC236}">
                <a16:creationId xmlns:a16="http://schemas.microsoft.com/office/drawing/2014/main" id="{F93ACB5B-5F40-4D83-BCBB-F39D9BBC67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64139" y="4470400"/>
            <a:ext cx="1711325" cy="1608138"/>
          </a:xfrm>
          <a:prstGeom prst="ellipse">
            <a:avLst/>
          </a:prstGeom>
          <a:noFill/>
          <a:ln w="95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8198" name="Rectangle 6">
            <a:extLst>
              <a:ext uri="{FF2B5EF4-FFF2-40B4-BE49-F238E27FC236}">
                <a16:creationId xmlns:a16="http://schemas.microsoft.com/office/drawing/2014/main" id="{4029C25F-058D-4478-858C-F4E194C368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51138" y="1404939"/>
            <a:ext cx="7010400" cy="2447925"/>
          </a:xfrm>
          <a:prstGeom prst="rect">
            <a:avLst/>
          </a:prstGeom>
          <a:noFill/>
          <a:ln w="31750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8199" name="TextBox 6">
            <a:extLst>
              <a:ext uri="{FF2B5EF4-FFF2-40B4-BE49-F238E27FC236}">
                <a16:creationId xmlns:a16="http://schemas.microsoft.com/office/drawing/2014/main" id="{55EB3105-9C87-4D04-A3F6-98044B9881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32038" y="4899026"/>
            <a:ext cx="1414462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one trip around Milky Way  every 250 million yrs</a:t>
            </a:r>
          </a:p>
        </p:txBody>
      </p:sp>
      <p:cxnSp>
        <p:nvCxnSpPr>
          <p:cNvPr id="8200" name="Straight Arrow Connector 8">
            <a:extLst>
              <a:ext uri="{FF2B5EF4-FFF2-40B4-BE49-F238E27FC236}">
                <a16:creationId xmlns:a16="http://schemas.microsoft.com/office/drawing/2014/main" id="{F4D973AF-5BDD-426C-A973-2F53D9951E00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3619501" y="5253039"/>
            <a:ext cx="1343025" cy="90487"/>
          </a:xfrm>
          <a:prstGeom prst="straightConnector1">
            <a:avLst/>
          </a:prstGeom>
          <a:noFill/>
          <a:ln w="19050">
            <a:solidFill>
              <a:srgbClr val="FFFF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2">
            <a:extLst>
              <a:ext uri="{FF2B5EF4-FFF2-40B4-BE49-F238E27FC236}">
                <a16:creationId xmlns:a16="http://schemas.microsoft.com/office/drawing/2014/main" id="{0E761A79-E323-4E5C-960A-C3FC0D2482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06700" y="368301"/>
            <a:ext cx="6743700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Motion RIGHT NOW as you sit in your chair: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2400" b="1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n-US" altLang="en-US" sz="2400" b="1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Earth rotates:        ½ km/s            1,100 mph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2400" b="1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Earth orbits Sun:  30 km/s         67,000 mph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2400" b="1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BBE0E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Solar system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BBE0E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orbits MW:           200 km/s       450,000 mph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2400" b="1">
              <a:solidFill>
                <a:srgbClr val="BBE0E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MW toward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Andromeda:        300 km/s       675,000 mph</a:t>
            </a:r>
          </a:p>
        </p:txBody>
      </p:sp>
      <p:sp>
        <p:nvSpPr>
          <p:cNvPr id="9219" name="Rectangle 9">
            <a:extLst>
              <a:ext uri="{FF2B5EF4-FFF2-40B4-BE49-F238E27FC236}">
                <a16:creationId xmlns:a16="http://schemas.microsoft.com/office/drawing/2014/main" id="{DF518A74-5029-4D48-A0CE-6B7956F618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42138" y="5638801"/>
            <a:ext cx="330200" cy="296863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pic>
        <p:nvPicPr>
          <p:cNvPr id="9220" name="Picture 1" descr="local-group.jpg">
            <a:extLst>
              <a:ext uri="{FF2B5EF4-FFF2-40B4-BE49-F238E27FC236}">
                <a16:creationId xmlns:a16="http://schemas.microsoft.com/office/drawing/2014/main" id="{67FCD2E6-C43A-4797-B734-B525EFD7235D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11" t="38274" r="3368" b="7146"/>
          <a:stretch>
            <a:fillRect/>
          </a:stretch>
        </p:blipFill>
        <p:spPr bwMode="auto">
          <a:xfrm>
            <a:off x="3911600" y="4986338"/>
            <a:ext cx="3767138" cy="180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1" name="Rectangle 15">
            <a:extLst>
              <a:ext uri="{FF2B5EF4-FFF2-40B4-BE49-F238E27FC236}">
                <a16:creationId xmlns:a16="http://schemas.microsoft.com/office/drawing/2014/main" id="{FF3E3FDE-B683-4935-B31C-95630B7999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8463" y="6053138"/>
            <a:ext cx="2438400" cy="6604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9222" name="Rectangle 16">
            <a:extLst>
              <a:ext uri="{FF2B5EF4-FFF2-40B4-BE49-F238E27FC236}">
                <a16:creationId xmlns:a16="http://schemas.microsoft.com/office/drawing/2014/main" id="{CEAC0302-9255-4289-AE76-50B06DF45A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26138" y="5021264"/>
            <a:ext cx="779462" cy="21907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cxnSp>
        <p:nvCxnSpPr>
          <p:cNvPr id="9223" name="Straight Arrow Connector 18">
            <a:extLst>
              <a:ext uri="{FF2B5EF4-FFF2-40B4-BE49-F238E27FC236}">
                <a16:creationId xmlns:a16="http://schemas.microsoft.com/office/drawing/2014/main" id="{A3D9A942-ADC8-48FB-A63E-CD1695EB0202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894264" y="5562600"/>
            <a:ext cx="1641475" cy="533400"/>
          </a:xfrm>
          <a:prstGeom prst="straightConnector1">
            <a:avLst/>
          </a:prstGeom>
          <a:noFill/>
          <a:ln w="31750">
            <a:solidFill>
              <a:srgbClr val="FFFF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224" name="Rectangle 20">
            <a:extLst>
              <a:ext uri="{FF2B5EF4-FFF2-40B4-BE49-F238E27FC236}">
                <a16:creationId xmlns:a16="http://schemas.microsoft.com/office/drawing/2014/main" id="{BB7963A1-A601-47C9-B1C4-16BCF0B3CE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51138" y="1404938"/>
            <a:ext cx="7010400" cy="3522662"/>
          </a:xfrm>
          <a:prstGeom prst="rect">
            <a:avLst/>
          </a:prstGeom>
          <a:noFill/>
          <a:ln w="31750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9225" name="TextBox 2">
            <a:extLst>
              <a:ext uri="{FF2B5EF4-FFF2-40B4-BE49-F238E27FC236}">
                <a16:creationId xmlns:a16="http://schemas.microsoft.com/office/drawing/2014/main" id="{1DBAFB4E-0C20-4580-9917-E5D6EDFEAB77}"/>
              </a:ext>
            </a:extLst>
          </p:cNvPr>
          <p:cNvSpPr txBox="1">
            <a:spLocks noChangeArrowheads="1"/>
          </p:cNvSpPr>
          <p:nvPr/>
        </p:nvSpPr>
        <p:spPr bwMode="auto">
          <a:xfrm rot="998553">
            <a:off x="4964114" y="5872164"/>
            <a:ext cx="12477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2.6 million l-yr </a:t>
            </a:r>
          </a:p>
        </p:txBody>
      </p:sp>
      <p:cxnSp>
        <p:nvCxnSpPr>
          <p:cNvPr id="9226" name="Straight Arrow Connector 10">
            <a:extLst>
              <a:ext uri="{FF2B5EF4-FFF2-40B4-BE49-F238E27FC236}">
                <a16:creationId xmlns:a16="http://schemas.microsoft.com/office/drawing/2014/main" id="{920AFF61-5529-4F49-BC90-656CC753645A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889500" y="5561014"/>
            <a:ext cx="1651000" cy="534987"/>
          </a:xfrm>
          <a:prstGeom prst="straightConnector1">
            <a:avLst/>
          </a:prstGeom>
          <a:noFill/>
          <a:ln w="9525">
            <a:solidFill>
              <a:srgbClr val="FFFF00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1" descr="2.png">
            <a:extLst>
              <a:ext uri="{FF2B5EF4-FFF2-40B4-BE49-F238E27FC236}">
                <a16:creationId xmlns:a16="http://schemas.microsoft.com/office/drawing/2014/main" id="{5DCAC9E0-1143-48BD-B535-106DC67BBA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54968"/>
            <a:ext cx="9144000" cy="639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1A42B01-BFF1-4DEB-A742-1CCCCC815338}"/>
              </a:ext>
            </a:extLst>
          </p:cNvPr>
          <p:cNvSpPr txBox="1"/>
          <p:nvPr/>
        </p:nvSpPr>
        <p:spPr>
          <a:xfrm>
            <a:off x="3292475" y="5658661"/>
            <a:ext cx="5607050" cy="400050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defRPr/>
            </a:pPr>
            <a:r>
              <a:rPr lang="en-US" alt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 Milky Way Galaxy has ~ 300 billion stars</a:t>
            </a:r>
          </a:p>
        </p:txBody>
      </p:sp>
      <p:sp>
        <p:nvSpPr>
          <p:cNvPr id="11268" name="TextBox 3">
            <a:extLst>
              <a:ext uri="{FF2B5EF4-FFF2-40B4-BE49-F238E27FC236}">
                <a16:creationId xmlns:a16="http://schemas.microsoft.com/office/drawing/2014/main" id="{22DC2C5D-D36D-4E74-A847-D5A990AB0E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22514" y="3248025"/>
            <a:ext cx="16462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</a:rPr>
              <a:t>face-on view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C86A950E-0045-4A9B-A70C-E856834793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72039" y="3465514"/>
            <a:ext cx="53975" cy="46037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0000"/>
            </a:solidFill>
            <a:round/>
            <a:headEnd/>
            <a:tailEnd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en-US">
              <a:latin typeface="Times" charset="0"/>
            </a:endParaRPr>
          </a:p>
        </p:txBody>
      </p:sp>
      <p:cxnSp>
        <p:nvCxnSpPr>
          <p:cNvPr id="11270" name="Straight Arrow Connector 6">
            <a:extLst>
              <a:ext uri="{FF2B5EF4-FFF2-40B4-BE49-F238E27FC236}">
                <a16:creationId xmlns:a16="http://schemas.microsoft.com/office/drawing/2014/main" id="{5D3BCB8F-4421-415C-AD06-7DD9D9CE978A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3932238" y="2454275"/>
            <a:ext cx="1414462" cy="407988"/>
          </a:xfrm>
          <a:prstGeom prst="straightConnector1">
            <a:avLst/>
          </a:prstGeom>
          <a:noFill/>
          <a:ln w="19050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271" name="TextBox 7">
            <a:extLst>
              <a:ext uri="{FF2B5EF4-FFF2-40B4-BE49-F238E27FC236}">
                <a16:creationId xmlns:a16="http://schemas.microsoft.com/office/drawing/2014/main" id="{FE12CBF6-AB7A-4D3C-8675-3BA703A8FB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0438" y="1531938"/>
            <a:ext cx="16240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</a:rPr>
              <a:t>solar system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" descr="3.png">
            <a:extLst>
              <a:ext uri="{FF2B5EF4-FFF2-40B4-BE49-F238E27FC236}">
                <a16:creationId xmlns:a16="http://schemas.microsoft.com/office/drawing/2014/main" id="{2E7A2A9F-C037-4999-80AA-85301FA5D7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61" t="28287" r="26984" b="18352"/>
          <a:stretch>
            <a:fillRect/>
          </a:stretch>
        </p:blipFill>
        <p:spPr bwMode="auto">
          <a:xfrm>
            <a:off x="4264025" y="2041525"/>
            <a:ext cx="3937000" cy="340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TextBox 2">
            <a:extLst>
              <a:ext uri="{FF2B5EF4-FFF2-40B4-BE49-F238E27FC236}">
                <a16:creationId xmlns:a16="http://schemas.microsoft.com/office/drawing/2014/main" id="{1E8D0454-DE03-4C4D-80B5-16E169E443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4976" y="3238500"/>
            <a:ext cx="6461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</a:rPr>
              <a:t>disk</a:t>
            </a:r>
          </a:p>
        </p:txBody>
      </p:sp>
      <p:cxnSp>
        <p:nvCxnSpPr>
          <p:cNvPr id="12292" name="Straight Arrow Connector 4">
            <a:extLst>
              <a:ext uri="{FF2B5EF4-FFF2-40B4-BE49-F238E27FC236}">
                <a16:creationId xmlns:a16="http://schemas.microsoft.com/office/drawing/2014/main" id="{67BD6DFC-C5E8-4E54-A697-B15CD19DA6DC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636963" y="3446464"/>
            <a:ext cx="508000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" name="Oval 5">
            <a:extLst>
              <a:ext uri="{FF2B5EF4-FFF2-40B4-BE49-F238E27FC236}">
                <a16:creationId xmlns:a16="http://schemas.microsoft.com/office/drawing/2014/main" id="{A8E814FD-0B79-483E-89DF-A44F31BED2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72039" y="3465514"/>
            <a:ext cx="53975" cy="46037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0000"/>
            </a:solidFill>
            <a:round/>
            <a:headEnd/>
            <a:tailEnd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en-US">
              <a:latin typeface="Times" charset="0"/>
            </a:endParaRPr>
          </a:p>
        </p:txBody>
      </p:sp>
      <p:cxnSp>
        <p:nvCxnSpPr>
          <p:cNvPr id="12294" name="Straight Arrow Connector 6">
            <a:extLst>
              <a:ext uri="{FF2B5EF4-FFF2-40B4-BE49-F238E27FC236}">
                <a16:creationId xmlns:a16="http://schemas.microsoft.com/office/drawing/2014/main" id="{6FCCE4D8-47D4-49A3-8935-0456A0A13303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3932238" y="2454275"/>
            <a:ext cx="1414462" cy="407988"/>
          </a:xfrm>
          <a:prstGeom prst="straightConnector1">
            <a:avLst/>
          </a:prstGeom>
          <a:noFill/>
          <a:ln w="19050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295" name="TextBox 7">
            <a:extLst>
              <a:ext uri="{FF2B5EF4-FFF2-40B4-BE49-F238E27FC236}">
                <a16:creationId xmlns:a16="http://schemas.microsoft.com/office/drawing/2014/main" id="{11062B34-FF66-4C28-9A21-4C2AAF8D3C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0438" y="1531938"/>
            <a:ext cx="16240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</a:rPr>
              <a:t>solar system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155DD56-E5F7-4096-86F1-E6A801B053CD}"/>
              </a:ext>
            </a:extLst>
          </p:cNvPr>
          <p:cNvSpPr txBox="1"/>
          <p:nvPr/>
        </p:nvSpPr>
        <p:spPr>
          <a:xfrm>
            <a:off x="3282747" y="5667983"/>
            <a:ext cx="5607050" cy="400050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defRPr/>
            </a:pPr>
            <a:r>
              <a:rPr lang="en-US" alt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 Milky Way Galaxy has ~ 300 billion stars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" descr="1.png">
            <a:extLst>
              <a:ext uri="{FF2B5EF4-FFF2-40B4-BE49-F238E27FC236}">
                <a16:creationId xmlns:a16="http://schemas.microsoft.com/office/drawing/2014/main" id="{69D246AB-7F66-491B-A5DD-0A001C6176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33364"/>
            <a:ext cx="9144000" cy="639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Freeform 2">
            <a:extLst>
              <a:ext uri="{FF2B5EF4-FFF2-40B4-BE49-F238E27FC236}">
                <a16:creationId xmlns:a16="http://schemas.microsoft.com/office/drawing/2014/main" id="{1BCC92C8-BF77-41C1-93BC-4613A37C49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22639" y="4073526"/>
            <a:ext cx="1095375" cy="919163"/>
          </a:xfrm>
          <a:custGeom>
            <a:avLst/>
            <a:gdLst>
              <a:gd name="T0" fmla="*/ 572419 w 1094618"/>
              <a:gd name="T1" fmla="*/ 0 h 919239"/>
              <a:gd name="T2" fmla="*/ 79165 w 1094618"/>
              <a:gd name="T3" fmla="*/ 172218 h 919239"/>
              <a:gd name="T4" fmla="*/ 97432 w 1094618"/>
              <a:gd name="T5" fmla="*/ 679798 h 919239"/>
              <a:gd name="T6" fmla="*/ 508478 w 1094618"/>
              <a:gd name="T7" fmla="*/ 915455 h 919239"/>
              <a:gd name="T8" fmla="*/ 1029137 w 1094618"/>
              <a:gd name="T9" fmla="*/ 697920 h 919239"/>
              <a:gd name="T10" fmla="*/ 946928 w 1094618"/>
              <a:gd name="T11" fmla="*/ 235667 h 91923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094618"/>
              <a:gd name="T19" fmla="*/ 0 h 919239"/>
              <a:gd name="T20" fmla="*/ 1094618 w 1094618"/>
              <a:gd name="T21" fmla="*/ 919239 h 91923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094618" h="919239">
                <a:moveTo>
                  <a:pt x="568476" y="0"/>
                </a:moveTo>
                <a:cubicBezTo>
                  <a:pt x="362857" y="29482"/>
                  <a:pt x="157238" y="58965"/>
                  <a:pt x="78619" y="172358"/>
                </a:cubicBezTo>
                <a:cubicBezTo>
                  <a:pt x="0" y="285751"/>
                  <a:pt x="25702" y="556382"/>
                  <a:pt x="96762" y="680358"/>
                </a:cubicBezTo>
                <a:cubicBezTo>
                  <a:pt x="167822" y="804334"/>
                  <a:pt x="350762" y="913191"/>
                  <a:pt x="504976" y="916215"/>
                </a:cubicBezTo>
                <a:cubicBezTo>
                  <a:pt x="659190" y="919239"/>
                  <a:pt x="949476" y="811893"/>
                  <a:pt x="1022047" y="698500"/>
                </a:cubicBezTo>
                <a:cubicBezTo>
                  <a:pt x="1094618" y="585107"/>
                  <a:pt x="940404" y="235858"/>
                  <a:pt x="940404" y="23585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cxnSp>
        <p:nvCxnSpPr>
          <p:cNvPr id="13316" name="Straight Arrow Connector 4">
            <a:extLst>
              <a:ext uri="{FF2B5EF4-FFF2-40B4-BE49-F238E27FC236}">
                <a16:creationId xmlns:a16="http://schemas.microsoft.com/office/drawing/2014/main" id="{12F78765-91DF-4244-8EEB-E880A93EBCFA}"/>
              </a:ext>
            </a:extLst>
          </p:cNvPr>
          <p:cNvCxnSpPr>
            <a:cxnSpLocks noChangeShapeType="1"/>
            <a:stCxn id="13315" idx="5"/>
          </p:cNvCxnSpPr>
          <p:nvPr/>
        </p:nvCxnSpPr>
        <p:spPr bwMode="auto">
          <a:xfrm flipH="1" flipV="1">
            <a:off x="4191001" y="4181475"/>
            <a:ext cx="73025" cy="127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317" name="TextBox 5">
            <a:extLst>
              <a:ext uri="{FF2B5EF4-FFF2-40B4-BE49-F238E27FC236}">
                <a16:creationId xmlns:a16="http://schemas.microsoft.com/office/drawing/2014/main" id="{C4DCC8B3-460E-48A9-8377-454E882B6C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51500" y="3065463"/>
            <a:ext cx="5984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</a:rPr>
              <a:t>sun</a:t>
            </a:r>
          </a:p>
        </p:txBody>
      </p:sp>
      <p:sp>
        <p:nvSpPr>
          <p:cNvPr id="13318" name="TextBox 6">
            <a:extLst>
              <a:ext uri="{FF2B5EF4-FFF2-40B4-BE49-F238E27FC236}">
                <a16:creationId xmlns:a16="http://schemas.microsoft.com/office/drawing/2014/main" id="{DE3B4557-249C-409E-A97C-6D385E3C7B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01888" y="4787901"/>
            <a:ext cx="12112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>
                <a:latin typeface="Arial" panose="020B0604020202020204" pitchFamily="34" charset="0"/>
                <a:cs typeface="Arial" panose="020B0604020202020204" pitchFamily="34" charset="0"/>
              </a:rPr>
              <a:t>north pole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>
                <a:latin typeface="Arial" panose="020B0604020202020204" pitchFamily="34" charset="0"/>
                <a:cs typeface="Arial" panose="020B0604020202020204" pitchFamily="34" charset="0"/>
              </a:rPr>
              <a:t>of earth</a:t>
            </a:r>
          </a:p>
        </p:txBody>
      </p:sp>
      <p:sp>
        <p:nvSpPr>
          <p:cNvPr id="13319" name="TextBox 7">
            <a:extLst>
              <a:ext uri="{FF2B5EF4-FFF2-40B4-BE49-F238E27FC236}">
                <a16:creationId xmlns:a16="http://schemas.microsoft.com/office/drawing/2014/main" id="{B7156D3B-F2B6-4987-9218-EA8AE0C5AF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18726" y="6221985"/>
            <a:ext cx="56070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Our rotation and orbit are </a:t>
            </a: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counterclockwise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1" descr="4.png">
            <a:extLst>
              <a:ext uri="{FF2B5EF4-FFF2-40B4-BE49-F238E27FC236}">
                <a16:creationId xmlns:a16="http://schemas.microsoft.com/office/drawing/2014/main" id="{69B790B5-5AC8-40D6-854C-A8EF711161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74626"/>
            <a:ext cx="9144000" cy="639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" descr="5.png">
            <a:extLst>
              <a:ext uri="{FF2B5EF4-FFF2-40B4-BE49-F238E27FC236}">
                <a16:creationId xmlns:a16="http://schemas.microsoft.com/office/drawing/2014/main" id="{E6C039DB-0184-42A7-BC71-5A1FE06ED7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33364"/>
            <a:ext cx="9144000" cy="639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1" descr="8.png">
            <a:extLst>
              <a:ext uri="{FF2B5EF4-FFF2-40B4-BE49-F238E27FC236}">
                <a16:creationId xmlns:a16="http://schemas.microsoft.com/office/drawing/2014/main" id="{2AA423EC-B85D-41F0-8754-7568A9242A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33364"/>
            <a:ext cx="9144000" cy="639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1" descr="9.png">
            <a:extLst>
              <a:ext uri="{FF2B5EF4-FFF2-40B4-BE49-F238E27FC236}">
                <a16:creationId xmlns:a16="http://schemas.microsoft.com/office/drawing/2014/main" id="{10AEE983-F0E9-4005-8057-A6381AD5DA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33364"/>
            <a:ext cx="9144000" cy="639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1" descr="10.png">
            <a:extLst>
              <a:ext uri="{FF2B5EF4-FFF2-40B4-BE49-F238E27FC236}">
                <a16:creationId xmlns:a16="http://schemas.microsoft.com/office/drawing/2014/main" id="{AECC6772-0331-40EE-9D91-1685AFD4E0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33364"/>
            <a:ext cx="9144000" cy="639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4" name="TextBox 3">
            <a:extLst>
              <a:ext uri="{FF2B5EF4-FFF2-40B4-BE49-F238E27FC236}">
                <a16:creationId xmlns:a16="http://schemas.microsoft.com/office/drawing/2014/main" id="{C87B6F05-5044-45AE-9754-4429536ACD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09889" y="6094413"/>
            <a:ext cx="66897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</a:rPr>
              <a:t>shorten "light-speed minutes" to "light-minutes"  or "l-min"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D6BAF9-42A8-42CE-90AD-8A8763F45C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Class Assignments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881E54-675D-4DBC-8229-13771AFE41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solidFill>
                  <a:srgbClr val="FFFF00"/>
                </a:solidFill>
              </a:rPr>
              <a:t>Found on Blazeview in the Assignments Folder</a:t>
            </a:r>
          </a:p>
          <a:p>
            <a:r>
              <a:rPr lang="en-US" sz="3200" dirty="0">
                <a:solidFill>
                  <a:srgbClr val="FFFF00"/>
                </a:solidFill>
              </a:rPr>
              <a:t>Typically 10 short answer questions</a:t>
            </a:r>
          </a:p>
          <a:p>
            <a:r>
              <a:rPr lang="en-US" sz="3200" dirty="0">
                <a:solidFill>
                  <a:srgbClr val="FFFF00"/>
                </a:solidFill>
              </a:rPr>
              <a:t>Can use your notes and textbook</a:t>
            </a:r>
          </a:p>
          <a:p>
            <a:r>
              <a:rPr lang="en-US" sz="3200" dirty="0">
                <a:solidFill>
                  <a:srgbClr val="FFFF00"/>
                </a:solidFill>
              </a:rPr>
              <a:t>You are responsible for knowing due dates</a:t>
            </a:r>
          </a:p>
          <a:p>
            <a:r>
              <a:rPr lang="en-US" sz="3200" dirty="0">
                <a:solidFill>
                  <a:srgbClr val="FFFF00"/>
                </a:solidFill>
              </a:rPr>
              <a:t>No make ups or extensions for any class assignments</a:t>
            </a:r>
          </a:p>
          <a:p>
            <a:endParaRPr lang="en-US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9467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1" descr="11.png">
            <a:extLst>
              <a:ext uri="{FF2B5EF4-FFF2-40B4-BE49-F238E27FC236}">
                <a16:creationId xmlns:a16="http://schemas.microsoft.com/office/drawing/2014/main" id="{16A694CC-B980-49D1-B58F-A576ED59C5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33364"/>
            <a:ext cx="9144000" cy="639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TextBox 2">
            <a:extLst>
              <a:ext uri="{FF2B5EF4-FFF2-40B4-BE49-F238E27FC236}">
                <a16:creationId xmlns:a16="http://schemas.microsoft.com/office/drawing/2014/main" id="{579B766E-405F-47B9-BE46-B7C0FCDCA0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79913" y="460375"/>
            <a:ext cx="35052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</a:rPr>
              <a:t>edge-on view of solar system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1" descr="12.png">
            <a:extLst>
              <a:ext uri="{FF2B5EF4-FFF2-40B4-BE49-F238E27FC236}">
                <a16:creationId xmlns:a16="http://schemas.microsoft.com/office/drawing/2014/main" id="{244E0503-6BF9-4E7A-AE7B-39E536B558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33364"/>
            <a:ext cx="9144000" cy="639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1" descr="13.png">
            <a:extLst>
              <a:ext uri="{FF2B5EF4-FFF2-40B4-BE49-F238E27FC236}">
                <a16:creationId xmlns:a16="http://schemas.microsoft.com/office/drawing/2014/main" id="{6EF7AE07-1411-4C23-95C0-5EF92AC810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33365"/>
            <a:ext cx="9144000" cy="639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1" descr="14.png">
            <a:extLst>
              <a:ext uri="{FF2B5EF4-FFF2-40B4-BE49-F238E27FC236}">
                <a16:creationId xmlns:a16="http://schemas.microsoft.com/office/drawing/2014/main" id="{A7921786-E9F1-439C-8E01-B8B67702D4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33364"/>
            <a:ext cx="9144000" cy="639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TextBox 2">
            <a:extLst>
              <a:ext uri="{FF2B5EF4-FFF2-40B4-BE49-F238E27FC236}">
                <a16:creationId xmlns:a16="http://schemas.microsoft.com/office/drawing/2014/main" id="{81424899-F1C3-4795-A699-B46248140F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95863" y="2184401"/>
            <a:ext cx="22653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</a:rPr>
              <a:t>inner solar system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</a:rPr>
              <a:t>80 AU diameter</a:t>
            </a:r>
          </a:p>
        </p:txBody>
      </p:sp>
      <p:sp>
        <p:nvSpPr>
          <p:cNvPr id="24580" name="Oval 3">
            <a:extLst>
              <a:ext uri="{FF2B5EF4-FFF2-40B4-BE49-F238E27FC236}">
                <a16:creationId xmlns:a16="http://schemas.microsoft.com/office/drawing/2014/main" id="{975D6149-C058-4914-8407-A250B2C5F4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69000" y="3455988"/>
            <a:ext cx="90488" cy="100012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cxnSp>
        <p:nvCxnSpPr>
          <p:cNvPr id="24581" name="Straight Arrow Connector 5">
            <a:extLst>
              <a:ext uri="{FF2B5EF4-FFF2-40B4-BE49-F238E27FC236}">
                <a16:creationId xmlns:a16="http://schemas.microsoft.com/office/drawing/2014/main" id="{48F3DC94-3866-4CA4-9C88-FFB17C3B4CBC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5614195" y="3039270"/>
            <a:ext cx="409575" cy="20796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582" name="Straight Connector 6">
            <a:extLst>
              <a:ext uri="{FF2B5EF4-FFF2-40B4-BE49-F238E27FC236}">
                <a16:creationId xmlns:a16="http://schemas.microsoft.com/office/drawing/2014/main" id="{2C571C46-2F44-4961-9BFA-CD67F761428C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5835650" y="3422650"/>
            <a:ext cx="165100" cy="12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583" name="Straight Connector 8">
            <a:extLst>
              <a:ext uri="{FF2B5EF4-FFF2-40B4-BE49-F238E27FC236}">
                <a16:creationId xmlns:a16="http://schemas.microsoft.com/office/drawing/2014/main" id="{F89CB7BB-42A0-4656-BC34-47B809EDABA6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911850" y="3340100"/>
            <a:ext cx="146050" cy="10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1" descr="15.png">
            <a:extLst>
              <a:ext uri="{FF2B5EF4-FFF2-40B4-BE49-F238E27FC236}">
                <a16:creationId xmlns:a16="http://schemas.microsoft.com/office/drawing/2014/main" id="{DCB1AB22-BE48-40CC-AE23-B6C3F02A6A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33364"/>
            <a:ext cx="9144000" cy="639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ECC01049-8855-44FA-8009-2059096EA5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72039" y="3465514"/>
            <a:ext cx="53975" cy="46037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0000"/>
            </a:solidFill>
            <a:round/>
            <a:headEnd/>
            <a:tailEnd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en-US">
              <a:latin typeface="Times" charset="0"/>
            </a:endParaRPr>
          </a:p>
        </p:txBody>
      </p:sp>
      <p:cxnSp>
        <p:nvCxnSpPr>
          <p:cNvPr id="25604" name="Straight Arrow Connector 3">
            <a:extLst>
              <a:ext uri="{FF2B5EF4-FFF2-40B4-BE49-F238E27FC236}">
                <a16:creationId xmlns:a16="http://schemas.microsoft.com/office/drawing/2014/main" id="{BD04DD98-5F2A-488E-9B8B-1E111A193612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3932238" y="2454275"/>
            <a:ext cx="1414462" cy="407988"/>
          </a:xfrm>
          <a:prstGeom prst="straightConnector1">
            <a:avLst/>
          </a:prstGeom>
          <a:noFill/>
          <a:ln w="19050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5605" name="TextBox 4">
            <a:extLst>
              <a:ext uri="{FF2B5EF4-FFF2-40B4-BE49-F238E27FC236}">
                <a16:creationId xmlns:a16="http://schemas.microsoft.com/office/drawing/2014/main" id="{AD847229-A760-4BA5-8781-F1AEA47994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0438" y="1531938"/>
            <a:ext cx="16240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</a:rPr>
              <a:t>solar system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1" descr="17.png">
            <a:extLst>
              <a:ext uri="{FF2B5EF4-FFF2-40B4-BE49-F238E27FC236}">
                <a16:creationId xmlns:a16="http://schemas.microsoft.com/office/drawing/2014/main" id="{4048C56E-8E3B-4C35-900C-31996A82EE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04789"/>
            <a:ext cx="9144000" cy="639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A17DF097-BE43-4AED-8D28-B7C4C7339F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72039" y="3465514"/>
            <a:ext cx="53975" cy="46037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0000"/>
            </a:solidFill>
            <a:round/>
            <a:headEnd/>
            <a:tailEnd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en-US">
              <a:latin typeface="Times" charset="0"/>
            </a:endParaRPr>
          </a:p>
        </p:txBody>
      </p:sp>
      <p:cxnSp>
        <p:nvCxnSpPr>
          <p:cNvPr id="26628" name="Straight Arrow Connector 3">
            <a:extLst>
              <a:ext uri="{FF2B5EF4-FFF2-40B4-BE49-F238E27FC236}">
                <a16:creationId xmlns:a16="http://schemas.microsoft.com/office/drawing/2014/main" id="{1048F0E2-160E-4D5D-BF2C-AC382DA8266B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3932238" y="2454275"/>
            <a:ext cx="1414462" cy="407988"/>
          </a:xfrm>
          <a:prstGeom prst="straightConnector1">
            <a:avLst/>
          </a:prstGeom>
          <a:noFill/>
          <a:ln w="19050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6629" name="TextBox 4">
            <a:extLst>
              <a:ext uri="{FF2B5EF4-FFF2-40B4-BE49-F238E27FC236}">
                <a16:creationId xmlns:a16="http://schemas.microsoft.com/office/drawing/2014/main" id="{5EB729D0-361F-4E60-982C-AFC11E782D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0438" y="1531938"/>
            <a:ext cx="16240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</a:rPr>
              <a:t>solar system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DB2371E-C062-4A63-9110-9516A5F2C1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57964" y="5932489"/>
            <a:ext cx="3565525" cy="598487"/>
          </a:xfrm>
          <a:prstGeom prst="rect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Time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1">
            <a:extLst>
              <a:ext uri="{FF2B5EF4-FFF2-40B4-BE49-F238E27FC236}">
                <a16:creationId xmlns:a16="http://schemas.microsoft.com/office/drawing/2014/main" id="{D26497B2-F84F-4A48-95FD-822ABB7957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42394" y="2758062"/>
            <a:ext cx="690721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ctr">
              <a:defRPr/>
            </a:pPr>
            <a:r>
              <a:rPr lang="en-US" sz="3200" b="1" dirty="0">
                <a:solidFill>
                  <a:srgbClr val="FFFF00"/>
                </a:solidFill>
                <a:latin typeface="Arial" charset="0"/>
                <a:cs typeface="Arial" charset="0"/>
              </a:rPr>
              <a:t>Where are we in the Universe, our Cosmic Address?</a:t>
            </a:r>
          </a:p>
        </p:txBody>
      </p:sp>
    </p:spTree>
    <p:extLst>
      <p:ext uri="{BB962C8B-B14F-4D97-AF65-F5344CB8AC3E}">
        <p14:creationId xmlns:p14="http://schemas.microsoft.com/office/powerpoint/2010/main" val="2139519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Box 2">
            <a:extLst>
              <a:ext uri="{FF2B5EF4-FFF2-40B4-BE49-F238E27FC236}">
                <a16:creationId xmlns:a16="http://schemas.microsoft.com/office/drawing/2014/main" id="{05CA7BF2-8213-439B-935E-DDC4892097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019801"/>
            <a:ext cx="91440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the Universe stars are clumped into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various shapes we call galaxies</a:t>
            </a:r>
          </a:p>
        </p:txBody>
      </p:sp>
      <p:pic>
        <p:nvPicPr>
          <p:cNvPr id="28675" name="Picture 2" descr="ngc253_lau_1200.jpg">
            <a:extLst>
              <a:ext uri="{FF2B5EF4-FFF2-40B4-BE49-F238E27FC236}">
                <a16:creationId xmlns:a16="http://schemas.microsoft.com/office/drawing/2014/main" id="{74828A55-C6A1-4995-84E1-C82C56B1A963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1" t="2661" r="3185" b="5991"/>
          <a:stretch>
            <a:fillRect/>
          </a:stretch>
        </p:blipFill>
        <p:spPr bwMode="auto">
          <a:xfrm>
            <a:off x="2197100" y="355600"/>
            <a:ext cx="7861300" cy="542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4" descr="virgo.gif">
            <a:extLst>
              <a:ext uri="{FF2B5EF4-FFF2-40B4-BE49-F238E27FC236}">
                <a16:creationId xmlns:a16="http://schemas.microsoft.com/office/drawing/2014/main" id="{32C871FA-8945-47DE-8263-E3F6397281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2100" y="0"/>
            <a:ext cx="9067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9" name="TextBox 2">
            <a:extLst>
              <a:ext uri="{FF2B5EF4-FFF2-40B4-BE49-F238E27FC236}">
                <a16:creationId xmlns:a16="http://schemas.microsoft.com/office/drawing/2014/main" id="{2E6E173F-D3B4-4A21-8FC0-1C1E46B6B5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54239" y="5994401"/>
            <a:ext cx="81502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Galaxies are clumped into clusters.  We</a:t>
            </a:r>
            <a:r>
              <a:rPr lang="ja-JP" altLang="en-US" sz="24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  <a:r>
              <a:rPr lang="en-US" altLang="ja-JP" sz="24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 not far      (50 million l-yr) from the Virgo Cluster of Galaxies</a:t>
            </a:r>
            <a:endParaRPr lang="en-US" altLang="en-US" sz="2400" b="1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Box 2">
            <a:extLst>
              <a:ext uri="{FF2B5EF4-FFF2-40B4-BE49-F238E27FC236}">
                <a16:creationId xmlns:a16="http://schemas.microsoft.com/office/drawing/2014/main" id="{6C2A9FD7-6966-41B0-AD7A-797D908F87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86100" y="6286501"/>
            <a:ext cx="59817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live in the </a:t>
            </a:r>
            <a:r>
              <a:rPr lang="en-US" altLang="en-US" sz="2400" b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LOCAL GROUP </a:t>
            </a:r>
            <a:r>
              <a:rPr lang="en-US" altLang="en-US" sz="24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Cluster</a:t>
            </a:r>
          </a:p>
        </p:txBody>
      </p:sp>
      <p:grpSp>
        <p:nvGrpSpPr>
          <p:cNvPr id="30723" name="Group 9">
            <a:extLst>
              <a:ext uri="{FF2B5EF4-FFF2-40B4-BE49-F238E27FC236}">
                <a16:creationId xmlns:a16="http://schemas.microsoft.com/office/drawing/2014/main" id="{446C9A0A-D92A-4FBD-9317-E77763551D7A}"/>
              </a:ext>
            </a:extLst>
          </p:cNvPr>
          <p:cNvGrpSpPr>
            <a:grpSpLocks/>
          </p:cNvGrpSpPr>
          <p:nvPr/>
        </p:nvGrpSpPr>
        <p:grpSpPr bwMode="auto">
          <a:xfrm>
            <a:off x="2184400" y="95250"/>
            <a:ext cx="7607300" cy="5657850"/>
            <a:chOff x="660400" y="95250"/>
            <a:chExt cx="7607300" cy="5657850"/>
          </a:xfrm>
        </p:grpSpPr>
        <p:pic>
          <p:nvPicPr>
            <p:cNvPr id="30727" name="Picture 1" descr="local-group.jpg">
              <a:extLst>
                <a:ext uri="{FF2B5EF4-FFF2-40B4-BE49-F238E27FC236}">
                  <a16:creationId xmlns:a16="http://schemas.microsoft.com/office/drawing/2014/main" id="{B7529A60-06F9-43B7-8B4E-C64469F4D65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lum contrast="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0400" y="95250"/>
              <a:ext cx="7543800" cy="5657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28" name="Rectangle 3">
              <a:extLst>
                <a:ext uri="{FF2B5EF4-FFF2-40B4-BE49-F238E27FC236}">
                  <a16:creationId xmlns:a16="http://schemas.microsoft.com/office/drawing/2014/main" id="{B04D9EF6-1093-44C3-85E9-606B22771C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0200" y="635000"/>
              <a:ext cx="673100" cy="2413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30729" name="Rectangle 4">
              <a:extLst>
                <a:ext uri="{FF2B5EF4-FFF2-40B4-BE49-F238E27FC236}">
                  <a16:creationId xmlns:a16="http://schemas.microsoft.com/office/drawing/2014/main" id="{06638AEB-21F5-46C6-B27D-3B1FC6D0FE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0900" y="1041400"/>
              <a:ext cx="673100" cy="2413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30730" name="Rectangle 5">
              <a:extLst>
                <a:ext uri="{FF2B5EF4-FFF2-40B4-BE49-F238E27FC236}">
                  <a16:creationId xmlns:a16="http://schemas.microsoft.com/office/drawing/2014/main" id="{36122131-399F-4D56-A96B-B3153CFB8F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43600" y="1346200"/>
              <a:ext cx="673100" cy="2413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30731" name="Rectangle 6">
              <a:extLst>
                <a:ext uri="{FF2B5EF4-FFF2-40B4-BE49-F238E27FC236}">
                  <a16:creationId xmlns:a16="http://schemas.microsoft.com/office/drawing/2014/main" id="{9FA84C20-CB09-4B3D-AE59-C58E816E6C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94600" y="4686300"/>
              <a:ext cx="673100" cy="2413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30732" name="Rectangle 7">
              <a:extLst>
                <a:ext uri="{FF2B5EF4-FFF2-40B4-BE49-F238E27FC236}">
                  <a16:creationId xmlns:a16="http://schemas.microsoft.com/office/drawing/2014/main" id="{94BF4D6E-2950-4565-910D-B5A7F20573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54800" y="5283200"/>
              <a:ext cx="673100" cy="2413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30733" name="Rectangle 8">
              <a:extLst>
                <a:ext uri="{FF2B5EF4-FFF2-40B4-BE49-F238E27FC236}">
                  <a16:creationId xmlns:a16="http://schemas.microsoft.com/office/drawing/2014/main" id="{1385B7AD-F9D8-4D22-84DE-24CD1E6B7C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11600" y="5257800"/>
              <a:ext cx="863600" cy="2667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</p:grpSp>
      <p:cxnSp>
        <p:nvCxnSpPr>
          <p:cNvPr id="30724" name="Straight Arrow Connector 13">
            <a:extLst>
              <a:ext uri="{FF2B5EF4-FFF2-40B4-BE49-F238E27FC236}">
                <a16:creationId xmlns:a16="http://schemas.microsoft.com/office/drawing/2014/main" id="{3F461206-18B9-4B5E-B48B-ACE8FBE19056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7162800" y="838200"/>
            <a:ext cx="901700" cy="495300"/>
          </a:xfrm>
          <a:prstGeom prst="straightConnector1">
            <a:avLst/>
          </a:prstGeom>
          <a:noFill/>
          <a:ln w="41275">
            <a:solidFill>
              <a:srgbClr val="FFFF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725" name="Straight Arrow Connector 14">
            <a:extLst>
              <a:ext uri="{FF2B5EF4-FFF2-40B4-BE49-F238E27FC236}">
                <a16:creationId xmlns:a16="http://schemas.microsoft.com/office/drawing/2014/main" id="{54A82E50-F8DC-4A62-B541-F77C0062891B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 flipV="1">
            <a:off x="6096000" y="647700"/>
            <a:ext cx="1765300" cy="533400"/>
          </a:xfrm>
          <a:prstGeom prst="straightConnector1">
            <a:avLst/>
          </a:prstGeom>
          <a:noFill/>
          <a:ln w="41275">
            <a:solidFill>
              <a:srgbClr val="FFFF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726" name="TextBox 2">
            <a:extLst>
              <a:ext uri="{FF2B5EF4-FFF2-40B4-BE49-F238E27FC236}">
                <a16:creationId xmlns:a16="http://schemas.microsoft.com/office/drawing/2014/main" id="{138A3543-7D8F-4339-B820-5CE99DB6DB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01000" y="228601"/>
            <a:ext cx="2667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about 2 dozen tiny galaxies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74FCAC-FB40-41D0-ACF2-E8DBAE3824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What constitutes an excused absences?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6A4CB5-A46D-406C-9DBF-C4A9B29EA4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3200" dirty="0">
                <a:solidFill>
                  <a:srgbClr val="FFFF00"/>
                </a:solidFill>
              </a:rPr>
              <a:t>Death or serious illness in the immediate family</a:t>
            </a:r>
          </a:p>
          <a:p>
            <a:pPr lvl="0"/>
            <a:r>
              <a:rPr lang="en-US" sz="3200" dirty="0">
                <a:solidFill>
                  <a:srgbClr val="FFFF00"/>
                </a:solidFill>
              </a:rPr>
              <a:t>Serious illness or injury of the student</a:t>
            </a:r>
          </a:p>
          <a:p>
            <a:pPr lvl="0"/>
            <a:r>
              <a:rPr lang="en-US" sz="3200" dirty="0">
                <a:solidFill>
                  <a:srgbClr val="FFFF00"/>
                </a:solidFill>
              </a:rPr>
              <a:t>Court ordered appearances or a call to jury duty</a:t>
            </a:r>
          </a:p>
          <a:p>
            <a:pPr lvl="0"/>
            <a:r>
              <a:rPr lang="en-US" sz="3200" dirty="0">
                <a:solidFill>
                  <a:srgbClr val="FFFF00"/>
                </a:solidFill>
              </a:rPr>
              <a:t>Military duty and deployments</a:t>
            </a:r>
          </a:p>
          <a:p>
            <a:pPr lvl="0"/>
            <a:r>
              <a:rPr lang="en-US" sz="3200" dirty="0">
                <a:solidFill>
                  <a:srgbClr val="FFFF00"/>
                </a:solidFill>
              </a:rPr>
              <a:t>Religious prohibitions</a:t>
            </a:r>
          </a:p>
          <a:p>
            <a:pPr lvl="0"/>
            <a:r>
              <a:rPr lang="en-US" sz="3200" dirty="0">
                <a:solidFill>
                  <a:srgbClr val="FFFF00"/>
                </a:solidFill>
              </a:rPr>
              <a:t>Collegiate Athlete</a:t>
            </a:r>
          </a:p>
          <a:p>
            <a:endParaRPr lang="en-US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4529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Box 2">
            <a:extLst>
              <a:ext uri="{FF2B5EF4-FFF2-40B4-BE49-F238E27FC236}">
                <a16:creationId xmlns:a16="http://schemas.microsoft.com/office/drawing/2014/main" id="{FB20D64D-BAB1-461B-BF8A-0E6834A5FC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86100" y="6286501"/>
            <a:ext cx="59817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live in the </a:t>
            </a:r>
            <a:r>
              <a:rPr lang="en-US" altLang="en-US" sz="2400" b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LOCAL GROUP </a:t>
            </a:r>
            <a:r>
              <a:rPr lang="en-US" altLang="en-US" sz="24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Cluster</a:t>
            </a:r>
          </a:p>
        </p:txBody>
      </p:sp>
      <p:grpSp>
        <p:nvGrpSpPr>
          <p:cNvPr id="31747" name="Group 9">
            <a:extLst>
              <a:ext uri="{FF2B5EF4-FFF2-40B4-BE49-F238E27FC236}">
                <a16:creationId xmlns:a16="http://schemas.microsoft.com/office/drawing/2014/main" id="{956B1D61-595F-4EA4-A0F1-DBB0018E0454}"/>
              </a:ext>
            </a:extLst>
          </p:cNvPr>
          <p:cNvGrpSpPr>
            <a:grpSpLocks/>
          </p:cNvGrpSpPr>
          <p:nvPr/>
        </p:nvGrpSpPr>
        <p:grpSpPr bwMode="auto">
          <a:xfrm>
            <a:off x="2184400" y="95250"/>
            <a:ext cx="7607300" cy="5657850"/>
            <a:chOff x="660400" y="95250"/>
            <a:chExt cx="7607300" cy="5657850"/>
          </a:xfrm>
        </p:grpSpPr>
        <p:pic>
          <p:nvPicPr>
            <p:cNvPr id="31750" name="Picture 1" descr="local-group.jpg">
              <a:extLst>
                <a:ext uri="{FF2B5EF4-FFF2-40B4-BE49-F238E27FC236}">
                  <a16:creationId xmlns:a16="http://schemas.microsoft.com/office/drawing/2014/main" id="{7F6C63B5-7AA5-4871-B248-0F9FCE30333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lum contrast="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0400" y="95250"/>
              <a:ext cx="7543800" cy="5657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751" name="Rectangle 3">
              <a:extLst>
                <a:ext uri="{FF2B5EF4-FFF2-40B4-BE49-F238E27FC236}">
                  <a16:creationId xmlns:a16="http://schemas.microsoft.com/office/drawing/2014/main" id="{B2E440A0-FFF7-4C03-B61C-7BA56B405D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0200" y="635000"/>
              <a:ext cx="673100" cy="2413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31752" name="Rectangle 4">
              <a:extLst>
                <a:ext uri="{FF2B5EF4-FFF2-40B4-BE49-F238E27FC236}">
                  <a16:creationId xmlns:a16="http://schemas.microsoft.com/office/drawing/2014/main" id="{8486801B-C6E4-45D7-9876-C7D9504076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0900" y="1041400"/>
              <a:ext cx="673100" cy="2413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31753" name="Rectangle 5">
              <a:extLst>
                <a:ext uri="{FF2B5EF4-FFF2-40B4-BE49-F238E27FC236}">
                  <a16:creationId xmlns:a16="http://schemas.microsoft.com/office/drawing/2014/main" id="{63430B58-2EBE-4C69-9FCC-5497EB39F4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43600" y="1346200"/>
              <a:ext cx="673100" cy="2413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31754" name="Rectangle 6">
              <a:extLst>
                <a:ext uri="{FF2B5EF4-FFF2-40B4-BE49-F238E27FC236}">
                  <a16:creationId xmlns:a16="http://schemas.microsoft.com/office/drawing/2014/main" id="{E3E70A4F-0E7E-47C8-B2BE-415A70DEFA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94600" y="4686300"/>
              <a:ext cx="673100" cy="2413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31755" name="Rectangle 7">
              <a:extLst>
                <a:ext uri="{FF2B5EF4-FFF2-40B4-BE49-F238E27FC236}">
                  <a16:creationId xmlns:a16="http://schemas.microsoft.com/office/drawing/2014/main" id="{08F88C8E-5254-459C-B36E-EB95363A18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54800" y="5283200"/>
              <a:ext cx="673100" cy="2413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31756" name="Rectangle 8">
              <a:extLst>
                <a:ext uri="{FF2B5EF4-FFF2-40B4-BE49-F238E27FC236}">
                  <a16:creationId xmlns:a16="http://schemas.microsoft.com/office/drawing/2014/main" id="{08BF7902-A865-4438-B175-4A70A2D335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11600" y="5257800"/>
              <a:ext cx="863600" cy="2667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</p:grpSp>
      <p:sp>
        <p:nvSpPr>
          <p:cNvPr id="31748" name="TextBox 2">
            <a:extLst>
              <a:ext uri="{FF2B5EF4-FFF2-40B4-BE49-F238E27FC236}">
                <a16:creationId xmlns:a16="http://schemas.microsoft.com/office/drawing/2014/main" id="{CA31AA71-85E2-45DD-820C-5FC7B5CB08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80013" y="0"/>
            <a:ext cx="2667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about 10 million l-yr</a:t>
            </a:r>
          </a:p>
        </p:txBody>
      </p:sp>
      <p:cxnSp>
        <p:nvCxnSpPr>
          <p:cNvPr id="31749" name="Straight Arrow Connector 14">
            <a:extLst>
              <a:ext uri="{FF2B5EF4-FFF2-40B4-BE49-F238E27FC236}">
                <a16:creationId xmlns:a16="http://schemas.microsoft.com/office/drawing/2014/main" id="{6F5DA9BA-B994-4AE0-B050-BB5F7EEA03A5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2413001" y="517525"/>
            <a:ext cx="7212013" cy="26988"/>
          </a:xfrm>
          <a:prstGeom prst="straightConnector1">
            <a:avLst/>
          </a:prstGeom>
          <a:noFill/>
          <a:ln w="28575">
            <a:solidFill>
              <a:srgbClr val="FFFF00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70" name="Group 4">
            <a:extLst>
              <a:ext uri="{FF2B5EF4-FFF2-40B4-BE49-F238E27FC236}">
                <a16:creationId xmlns:a16="http://schemas.microsoft.com/office/drawing/2014/main" id="{BE10A92F-710C-4815-A5DE-3C4A1249B5E1}"/>
              </a:ext>
            </a:extLst>
          </p:cNvPr>
          <p:cNvGrpSpPr>
            <a:grpSpLocks/>
          </p:cNvGrpSpPr>
          <p:nvPr/>
        </p:nvGrpSpPr>
        <p:grpSpPr bwMode="auto">
          <a:xfrm>
            <a:off x="2184400" y="95250"/>
            <a:ext cx="7607300" cy="5657850"/>
            <a:chOff x="660400" y="95250"/>
            <a:chExt cx="7607300" cy="5657850"/>
          </a:xfrm>
        </p:grpSpPr>
        <p:pic>
          <p:nvPicPr>
            <p:cNvPr id="32773" name="Picture 1" descr="local-group.jpg">
              <a:extLst>
                <a:ext uri="{FF2B5EF4-FFF2-40B4-BE49-F238E27FC236}">
                  <a16:creationId xmlns:a16="http://schemas.microsoft.com/office/drawing/2014/main" id="{49860359-9A08-45E8-81D4-AD515D6180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lum contrast="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0400" y="95250"/>
              <a:ext cx="7543800" cy="5657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774" name="Rectangle 6">
              <a:extLst>
                <a:ext uri="{FF2B5EF4-FFF2-40B4-BE49-F238E27FC236}">
                  <a16:creationId xmlns:a16="http://schemas.microsoft.com/office/drawing/2014/main" id="{A11CDAC9-DBF3-4F28-998C-BDD175CE47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0200" y="635000"/>
              <a:ext cx="673100" cy="2413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32775" name="Rectangle 7">
              <a:extLst>
                <a:ext uri="{FF2B5EF4-FFF2-40B4-BE49-F238E27FC236}">
                  <a16:creationId xmlns:a16="http://schemas.microsoft.com/office/drawing/2014/main" id="{A0D36F56-AAC8-430F-BEA3-8A548228AB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0900" y="1041400"/>
              <a:ext cx="673100" cy="2413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32776" name="Rectangle 8">
              <a:extLst>
                <a:ext uri="{FF2B5EF4-FFF2-40B4-BE49-F238E27FC236}">
                  <a16:creationId xmlns:a16="http://schemas.microsoft.com/office/drawing/2014/main" id="{092CFF65-39DA-422A-A87E-19466D5C5C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43600" y="1346200"/>
              <a:ext cx="673100" cy="2413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32777" name="Rectangle 9">
              <a:extLst>
                <a:ext uri="{FF2B5EF4-FFF2-40B4-BE49-F238E27FC236}">
                  <a16:creationId xmlns:a16="http://schemas.microsoft.com/office/drawing/2014/main" id="{34DB94AC-1488-480C-BB7E-CF3FF26329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94600" y="4686300"/>
              <a:ext cx="673100" cy="2413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32778" name="Rectangle 10">
              <a:extLst>
                <a:ext uri="{FF2B5EF4-FFF2-40B4-BE49-F238E27FC236}">
                  <a16:creationId xmlns:a16="http://schemas.microsoft.com/office/drawing/2014/main" id="{EC175429-838B-4ED1-A671-AC0FF55CC4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54800" y="5283200"/>
              <a:ext cx="673100" cy="2413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32779" name="Rectangle 11">
              <a:extLst>
                <a:ext uri="{FF2B5EF4-FFF2-40B4-BE49-F238E27FC236}">
                  <a16:creationId xmlns:a16="http://schemas.microsoft.com/office/drawing/2014/main" id="{937D47B3-D4AE-4234-B9F8-31AB84AD63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11600" y="5257800"/>
              <a:ext cx="863600" cy="2667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</p:grpSp>
      <p:sp>
        <p:nvSpPr>
          <p:cNvPr id="32771" name="TextBox 2">
            <a:extLst>
              <a:ext uri="{FF2B5EF4-FFF2-40B4-BE49-F238E27FC236}">
                <a16:creationId xmlns:a16="http://schemas.microsoft.com/office/drawing/2014/main" id="{34AA16EE-C0A2-4680-910D-FECF44542A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6200" y="6223001"/>
            <a:ext cx="59817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 Galaxy, the </a:t>
            </a:r>
            <a:r>
              <a:rPr lang="en-US" altLang="en-US" sz="2400" b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Milky Way</a:t>
            </a:r>
          </a:p>
        </p:txBody>
      </p:sp>
      <p:sp>
        <p:nvSpPr>
          <p:cNvPr id="32772" name="Oval 3">
            <a:extLst>
              <a:ext uri="{FF2B5EF4-FFF2-40B4-BE49-F238E27FC236}">
                <a16:creationId xmlns:a16="http://schemas.microsoft.com/office/drawing/2014/main" id="{0F871782-D32D-4A75-9DD8-5E5D9E66D8C5}"/>
              </a:ext>
            </a:extLst>
          </p:cNvPr>
          <p:cNvSpPr>
            <a:spLocks noChangeArrowheads="1"/>
          </p:cNvSpPr>
          <p:nvPr/>
        </p:nvSpPr>
        <p:spPr bwMode="auto">
          <a:xfrm rot="-1665362">
            <a:off x="6459538" y="1998663"/>
            <a:ext cx="2684462" cy="1739900"/>
          </a:xfrm>
          <a:prstGeom prst="ellipse">
            <a:avLst/>
          </a:prstGeom>
          <a:noFill/>
          <a:ln w="4127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Box 2">
            <a:extLst>
              <a:ext uri="{FF2B5EF4-FFF2-40B4-BE49-F238E27FC236}">
                <a16:creationId xmlns:a16="http://schemas.microsoft.com/office/drawing/2014/main" id="{0C78CB4A-E4F3-449A-B5D6-6C847CE937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5338" y="6223000"/>
            <a:ext cx="780256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Andromeda					        Triangulum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2.6 million l-yr					               3 million l-yr</a:t>
            </a:r>
            <a:endParaRPr lang="en-US" altLang="en-US" sz="1200" b="1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3795" name="Picture 11" descr="M31M33MirachMalcolm2048.jpg">
            <a:extLst>
              <a:ext uri="{FF2B5EF4-FFF2-40B4-BE49-F238E27FC236}">
                <a16:creationId xmlns:a16="http://schemas.microsoft.com/office/drawing/2014/main" id="{9B27CA18-142A-4D98-8E63-43A25B66AB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-6350"/>
            <a:ext cx="9144000" cy="626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1" descr="mwgreat2.jpg">
            <a:extLst>
              <a:ext uri="{FF2B5EF4-FFF2-40B4-BE49-F238E27FC236}">
                <a16:creationId xmlns:a16="http://schemas.microsoft.com/office/drawing/2014/main" id="{F62EAD3F-209C-4797-AB16-96F025D419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143000"/>
            <a:ext cx="91440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MW.jpg">
            <a:extLst>
              <a:ext uri="{FF2B5EF4-FFF2-40B4-BE49-F238E27FC236}">
                <a16:creationId xmlns:a16="http://schemas.microsoft.com/office/drawing/2014/main" id="{3D5D8E10-7F0F-40D4-AD84-DA310C032E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062"/>
          <a:stretch>
            <a:fillRect/>
          </a:stretch>
        </p:blipFill>
        <p:spPr bwMode="auto">
          <a:xfrm>
            <a:off x="3521076" y="0"/>
            <a:ext cx="55102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1" descr="15.png">
            <a:extLst>
              <a:ext uri="{FF2B5EF4-FFF2-40B4-BE49-F238E27FC236}">
                <a16:creationId xmlns:a16="http://schemas.microsoft.com/office/drawing/2014/main" id="{1128AB36-6617-4C69-BEF0-74AC157D7B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33364"/>
            <a:ext cx="9144000" cy="639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08EB38E3-0424-4332-B432-355E44EF3C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72039" y="3465514"/>
            <a:ext cx="53975" cy="46037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0000"/>
            </a:solidFill>
            <a:round/>
            <a:headEnd/>
            <a:tailEnd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en-US">
              <a:latin typeface="Times" charset="0"/>
            </a:endParaRPr>
          </a:p>
        </p:txBody>
      </p:sp>
      <p:cxnSp>
        <p:nvCxnSpPr>
          <p:cNvPr id="37892" name="Straight Arrow Connector 3">
            <a:extLst>
              <a:ext uri="{FF2B5EF4-FFF2-40B4-BE49-F238E27FC236}">
                <a16:creationId xmlns:a16="http://schemas.microsoft.com/office/drawing/2014/main" id="{946D8EE4-EAFC-4C96-AAA6-C92C20B908B2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3932238" y="2454275"/>
            <a:ext cx="1414462" cy="407988"/>
          </a:xfrm>
          <a:prstGeom prst="straightConnector1">
            <a:avLst/>
          </a:prstGeom>
          <a:noFill/>
          <a:ln w="19050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7893" name="TextBox 4">
            <a:extLst>
              <a:ext uri="{FF2B5EF4-FFF2-40B4-BE49-F238E27FC236}">
                <a16:creationId xmlns:a16="http://schemas.microsoft.com/office/drawing/2014/main" id="{82384AB0-36AA-4408-B02A-CF75F9C834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0438" y="1531938"/>
            <a:ext cx="16240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</a:rPr>
              <a:t>solar system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3" descr="sunspot2.gif                                                   00012402Mac OS X                       BADBF046:">
            <a:extLst>
              <a:ext uri="{FF2B5EF4-FFF2-40B4-BE49-F238E27FC236}">
                <a16:creationId xmlns:a16="http://schemas.microsoft.com/office/drawing/2014/main" id="{BECB0D55-BBF5-471C-8449-51DCDEA79C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-4000" contrast="3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7" t="2318" r="1097" b="2293"/>
          <a:stretch>
            <a:fillRect/>
          </a:stretch>
        </p:blipFill>
        <p:spPr bwMode="auto">
          <a:xfrm>
            <a:off x="3200400" y="457200"/>
            <a:ext cx="5867400" cy="594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5" name="TextBox 2">
            <a:extLst>
              <a:ext uri="{FF2B5EF4-FFF2-40B4-BE49-F238E27FC236}">
                <a16:creationId xmlns:a16="http://schemas.microsoft.com/office/drawing/2014/main" id="{0B34D6BF-D739-48BF-9226-AC4DFA0271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11700" y="6375401"/>
            <a:ext cx="30607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 Star, the Sun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1" descr="090707solarsystem.jpg">
            <a:extLst>
              <a:ext uri="{FF2B5EF4-FFF2-40B4-BE49-F238E27FC236}">
                <a16:creationId xmlns:a16="http://schemas.microsoft.com/office/drawing/2014/main" id="{E68D7F69-886E-45CD-BE6E-143B7CB5C3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500" y="368301"/>
            <a:ext cx="8128000" cy="6354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39" name="TextBox 2">
            <a:extLst>
              <a:ext uri="{FF2B5EF4-FFF2-40B4-BE49-F238E27FC236}">
                <a16:creationId xmlns:a16="http://schemas.microsoft.com/office/drawing/2014/main" id="{17874BCA-B2F5-4EE9-BFA9-0993EA9963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37400" y="6223001"/>
            <a:ext cx="29845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Solar System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4" descr="&#10;EarthAS17.jpg                                                  00051836Mac OS X                       BADBF046:">
            <a:extLst>
              <a:ext uri="{FF2B5EF4-FFF2-40B4-BE49-F238E27FC236}">
                <a16:creationId xmlns:a16="http://schemas.microsoft.com/office/drawing/2014/main" id="{8E03FCC5-BE2A-489F-8178-1DD606F6BA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6664" y="1209676"/>
            <a:ext cx="4791075" cy="409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3" name="TextBox 2">
            <a:extLst>
              <a:ext uri="{FF2B5EF4-FFF2-40B4-BE49-F238E27FC236}">
                <a16:creationId xmlns:a16="http://schemas.microsoft.com/office/drawing/2014/main" id="{5FC76506-73A5-421F-8FB4-12C6B082E4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6200" y="6223001"/>
            <a:ext cx="59817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Earth, 3</a:t>
            </a:r>
            <a:r>
              <a:rPr lang="en-US" altLang="en-US" sz="2400" b="1" baseline="300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rd</a:t>
            </a:r>
            <a:r>
              <a:rPr lang="en-US" altLang="en-US" sz="24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Rock from the Sun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Box 2">
            <a:extLst>
              <a:ext uri="{FF2B5EF4-FFF2-40B4-BE49-F238E27FC236}">
                <a16:creationId xmlns:a16="http://schemas.microsoft.com/office/drawing/2014/main" id="{E70B2FE8-C0D9-4125-87B6-5775EC97A6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99098" y="425451"/>
            <a:ext cx="8748240" cy="5262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 our Cosmic Address: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2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Near the </a:t>
            </a:r>
            <a:r>
              <a:rPr lang="en-US" altLang="en-US" sz="24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Virgo Galaxy Cluster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2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 The </a:t>
            </a:r>
            <a:r>
              <a:rPr lang="en-US" altLang="en-US" sz="24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Local Group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2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 </a:t>
            </a:r>
            <a:r>
              <a:rPr lang="en-US" altLang="en-US" sz="24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Milky Way Galaxy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2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By a star, </a:t>
            </a:r>
            <a:r>
              <a:rPr lang="en-US" altLang="en-US" sz="24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 Sun</a:t>
            </a:r>
            <a:r>
              <a:rPr lang="en-US" altLang="en-US" sz="2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2/3 from the Galactic Center, 		in the disk 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2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On a planet, </a:t>
            </a:r>
            <a:r>
              <a:rPr lang="en-US" altLang="en-US" sz="24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Earth</a:t>
            </a:r>
            <a:r>
              <a:rPr lang="en-US" altLang="en-US" sz="2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the 3</a:t>
            </a:r>
            <a:r>
              <a:rPr lang="en-US" altLang="en-US" sz="2400" b="1" baseline="30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rd</a:t>
            </a:r>
            <a:r>
              <a:rPr lang="en-US" altLang="en-US" sz="2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planet from the Sun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2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But since everything is moving, we</a:t>
            </a:r>
            <a:r>
              <a:rPr lang="ja-JP" altLang="en-US" sz="2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  <a:r>
              <a:rPr lang="en-US" altLang="ja-JP" sz="2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 still be hard to find</a:t>
            </a:r>
            <a:endParaRPr lang="en-US" altLang="en-US" sz="2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FC6FE-F9FB-40EA-BDBA-B3742C72A78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Questions??????</a:t>
            </a:r>
          </a:p>
        </p:txBody>
      </p:sp>
    </p:spTree>
    <p:extLst>
      <p:ext uri="{BB962C8B-B14F-4D97-AF65-F5344CB8AC3E}">
        <p14:creationId xmlns:p14="http://schemas.microsoft.com/office/powerpoint/2010/main" val="1079109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 descr="ngc4921_hst_big">
            <a:extLst>
              <a:ext uri="{FF2B5EF4-FFF2-40B4-BE49-F238E27FC236}">
                <a16:creationId xmlns:a16="http://schemas.microsoft.com/office/drawing/2014/main" id="{4236556B-B370-4F4F-AE35-5E04569156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29"/>
          <a:stretch>
            <a:fillRect/>
          </a:stretch>
        </p:blipFill>
        <p:spPr bwMode="auto">
          <a:xfrm>
            <a:off x="3048001" y="0"/>
            <a:ext cx="60182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1" name="Text Box 5">
            <a:extLst>
              <a:ext uri="{FF2B5EF4-FFF2-40B4-BE49-F238E27FC236}">
                <a16:creationId xmlns:a16="http://schemas.microsoft.com/office/drawing/2014/main" id="{F8017F5D-2C66-47C3-9CC8-37802579AE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80405"/>
            <a:ext cx="12192000" cy="6494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3200" b="1" dirty="0">
                <a:solidFill>
                  <a:srgbClr val="FFFF00"/>
                </a:solidFill>
              </a:rPr>
              <a:t>SCIENCE</a:t>
            </a:r>
          </a:p>
          <a:p>
            <a:pPr algn="ctr">
              <a:spcBef>
                <a:spcPct val="50000"/>
              </a:spcBef>
            </a:pPr>
            <a:endParaRPr lang="en-US" altLang="en-US" sz="3200" b="1" dirty="0">
              <a:solidFill>
                <a:srgbClr val="FFFF00"/>
              </a:solidFill>
            </a:endParaRPr>
          </a:p>
          <a:p>
            <a:pPr algn="ctr">
              <a:spcBef>
                <a:spcPct val="50000"/>
              </a:spcBef>
            </a:pPr>
            <a:endParaRPr lang="en-US" altLang="en-US" sz="3200" b="1" dirty="0">
              <a:solidFill>
                <a:srgbClr val="FFFF00"/>
              </a:solidFill>
            </a:endParaRPr>
          </a:p>
          <a:p>
            <a:pPr algn="ctr">
              <a:spcBef>
                <a:spcPct val="50000"/>
              </a:spcBef>
            </a:pPr>
            <a:endParaRPr lang="en-US" altLang="en-US" sz="3200" b="1" dirty="0">
              <a:solidFill>
                <a:srgbClr val="FFFF00"/>
              </a:solidFill>
            </a:endParaRPr>
          </a:p>
          <a:p>
            <a:pPr algn="ctr">
              <a:spcBef>
                <a:spcPct val="50000"/>
              </a:spcBef>
            </a:pPr>
            <a:endParaRPr lang="en-US" altLang="en-US" sz="3200" b="1" dirty="0">
              <a:solidFill>
                <a:srgbClr val="FFFF00"/>
              </a:solidFill>
            </a:endParaRPr>
          </a:p>
          <a:p>
            <a:pPr algn="ctr">
              <a:spcBef>
                <a:spcPct val="50000"/>
              </a:spcBef>
            </a:pPr>
            <a:endParaRPr lang="en-US" altLang="en-US" sz="3200" b="1" dirty="0">
              <a:solidFill>
                <a:srgbClr val="FFFF00"/>
              </a:solidFill>
            </a:endParaRPr>
          </a:p>
          <a:p>
            <a:pPr algn="ctr">
              <a:spcBef>
                <a:spcPct val="50000"/>
              </a:spcBef>
            </a:pPr>
            <a:endParaRPr lang="en-US" altLang="en-US" sz="3200" b="1" dirty="0">
              <a:solidFill>
                <a:srgbClr val="FFFF00"/>
              </a:solidFill>
            </a:endParaRPr>
          </a:p>
          <a:p>
            <a:pPr algn="ctr">
              <a:spcBef>
                <a:spcPct val="50000"/>
              </a:spcBef>
            </a:pPr>
            <a:endParaRPr lang="en-US" altLang="en-US" sz="3200" b="1" dirty="0">
              <a:solidFill>
                <a:srgbClr val="FFFF00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en-US" altLang="en-US" sz="3200" b="1" dirty="0">
                <a:solidFill>
                  <a:srgbClr val="FFFF00"/>
                </a:solidFill>
              </a:rPr>
              <a:t>What it is and what it is NOT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2925</TotalTime>
  <Words>1260</Words>
  <Application>Microsoft Office PowerPoint</Application>
  <PresentationFormat>Widescreen</PresentationFormat>
  <Paragraphs>296</Paragraphs>
  <Slides>79</Slides>
  <Notes>20</Notes>
  <HiddenSlides>0</HiddenSlides>
  <MMClips>1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79</vt:i4>
      </vt:variant>
    </vt:vector>
  </HeadingPairs>
  <TitlesOfParts>
    <vt:vector size="87" baseType="lpstr">
      <vt:lpstr>MS PGothic</vt:lpstr>
      <vt:lpstr>MS PGothic</vt:lpstr>
      <vt:lpstr>Arial</vt:lpstr>
      <vt:lpstr>Calibri</vt:lpstr>
      <vt:lpstr>Calibri Light</vt:lpstr>
      <vt:lpstr>Symbol</vt:lpstr>
      <vt:lpstr>Times</vt:lpstr>
      <vt:lpstr>Office Theme</vt:lpstr>
      <vt:lpstr>ASTR 1000: Introduction to the Universe</vt:lpstr>
      <vt:lpstr>Resources to help you succeed</vt:lpstr>
      <vt:lpstr>Course Grade</vt:lpstr>
      <vt:lpstr>Final Exam and Tests</vt:lpstr>
      <vt:lpstr>Quizzes</vt:lpstr>
      <vt:lpstr>Class Assignments</vt:lpstr>
      <vt:lpstr>What constitutes an excused absences?</vt:lpstr>
      <vt:lpstr>Questions??????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Let’s try a few examples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Let’s try a few examples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ASTR 1000: Introduction to the Universe</dc:title>
  <dc:creator>Dereth Drake</dc:creator>
  <cp:lastModifiedBy>S M</cp:lastModifiedBy>
  <cp:revision>39</cp:revision>
  <dcterms:created xsi:type="dcterms:W3CDTF">2018-07-27T22:44:52Z</dcterms:created>
  <dcterms:modified xsi:type="dcterms:W3CDTF">2020-07-13T21:56:11Z</dcterms:modified>
</cp:coreProperties>
</file>