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311" r:id="rId4"/>
    <p:sldId id="312" r:id="rId5"/>
    <p:sldId id="313" r:id="rId6"/>
    <p:sldId id="257" r:id="rId7"/>
    <p:sldId id="259" r:id="rId8"/>
    <p:sldId id="261" r:id="rId9"/>
    <p:sldId id="262" r:id="rId10"/>
    <p:sldId id="283" r:id="rId11"/>
    <p:sldId id="285" r:id="rId12"/>
    <p:sldId id="288" r:id="rId13"/>
    <p:sldId id="286" r:id="rId14"/>
    <p:sldId id="287" r:id="rId15"/>
    <p:sldId id="297" r:id="rId16"/>
    <p:sldId id="260" r:id="rId17"/>
    <p:sldId id="284" r:id="rId18"/>
    <p:sldId id="290" r:id="rId19"/>
    <p:sldId id="289" r:id="rId20"/>
    <p:sldId id="291" r:id="rId21"/>
    <p:sldId id="292" r:id="rId22"/>
    <p:sldId id="293" r:id="rId23"/>
    <p:sldId id="294" r:id="rId24"/>
    <p:sldId id="295" r:id="rId25"/>
    <p:sldId id="296" r:id="rId26"/>
    <p:sldId id="264" r:id="rId27"/>
    <p:sldId id="265" r:id="rId28"/>
    <p:sldId id="266" r:id="rId29"/>
    <p:sldId id="267" r:id="rId30"/>
    <p:sldId id="268" r:id="rId31"/>
    <p:sldId id="269" r:id="rId32"/>
    <p:sldId id="270" r:id="rId33"/>
    <p:sldId id="271" r:id="rId34"/>
    <p:sldId id="272" r:id="rId35"/>
    <p:sldId id="273" r:id="rId36"/>
    <p:sldId id="274" r:id="rId37"/>
    <p:sldId id="275" r:id="rId38"/>
    <p:sldId id="276" r:id="rId39"/>
    <p:sldId id="277" r:id="rId40"/>
    <p:sldId id="278" r:id="rId41"/>
    <p:sldId id="279" r:id="rId42"/>
    <p:sldId id="280" r:id="rId43"/>
    <p:sldId id="281" r:id="rId44"/>
    <p:sldId id="282" r:id="rId45"/>
    <p:sldId id="263" r:id="rId46"/>
    <p:sldId id="298" r:id="rId47"/>
    <p:sldId id="299" r:id="rId48"/>
    <p:sldId id="300" r:id="rId49"/>
    <p:sldId id="301" r:id="rId50"/>
    <p:sldId id="302" r:id="rId51"/>
    <p:sldId id="303" r:id="rId52"/>
    <p:sldId id="305" r:id="rId53"/>
    <p:sldId id="306" r:id="rId54"/>
    <p:sldId id="307" r:id="rId55"/>
    <p:sldId id="308" r:id="rId56"/>
    <p:sldId id="309" r:id="rId57"/>
    <p:sldId id="310"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0B47A6-EEF9-41D6-A3DB-D9028C8B18D2}"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2062662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0B47A6-EEF9-41D6-A3DB-D9028C8B18D2}"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154883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0B47A6-EEF9-41D6-A3DB-D9028C8B18D2}"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116518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smtClean="0"/>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1388B271-3986-454E-A857-5C760FC35141}" type="slidenum">
              <a:rPr lang="en-US"/>
              <a:pPr>
                <a:defRPr/>
              </a:pPr>
              <a:t>‹#›</a:t>
            </a:fld>
            <a:endParaRPr lang="en-US"/>
          </a:p>
        </p:txBody>
      </p:sp>
    </p:spTree>
    <p:extLst>
      <p:ext uri="{BB962C8B-B14F-4D97-AF65-F5344CB8AC3E}">
        <p14:creationId xmlns:p14="http://schemas.microsoft.com/office/powerpoint/2010/main" val="2873026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0B47A6-EEF9-41D6-A3DB-D9028C8B18D2}"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2412743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0B47A6-EEF9-41D6-A3DB-D9028C8B18D2}"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2893009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0B47A6-EEF9-41D6-A3DB-D9028C8B18D2}"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309398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0B47A6-EEF9-41D6-A3DB-D9028C8B18D2}" type="datetimeFigureOut">
              <a:rPr lang="en-US" smtClean="0"/>
              <a:t>2/23/2015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1498817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0B47A6-EEF9-41D6-A3DB-D9028C8B18D2}" type="datetimeFigureOut">
              <a:rPr lang="en-US" smtClean="0"/>
              <a:t>2/23/2015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2250904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B47A6-EEF9-41D6-A3DB-D9028C8B18D2}" type="datetimeFigureOut">
              <a:rPr lang="en-US" smtClean="0"/>
              <a:t>2/23/2015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1237441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0B47A6-EEF9-41D6-A3DB-D9028C8B18D2}"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1133124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0B47A6-EEF9-41D6-A3DB-D9028C8B18D2}"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5FDB7-D2FC-4D14-99BF-FA2EC39829E0}" type="slidenum">
              <a:rPr lang="en-US" smtClean="0"/>
              <a:t>‹#›</a:t>
            </a:fld>
            <a:endParaRPr lang="en-US"/>
          </a:p>
        </p:txBody>
      </p:sp>
    </p:spTree>
    <p:extLst>
      <p:ext uri="{BB962C8B-B14F-4D97-AF65-F5344CB8AC3E}">
        <p14:creationId xmlns:p14="http://schemas.microsoft.com/office/powerpoint/2010/main" val="2600955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0B47A6-EEF9-41D6-A3DB-D9028C8B18D2}" type="datetimeFigureOut">
              <a:rPr lang="en-US" smtClean="0"/>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5FDB7-D2FC-4D14-99BF-FA2EC39829E0}" type="slidenum">
              <a:rPr lang="en-US" smtClean="0"/>
              <a:t>‹#›</a:t>
            </a:fld>
            <a:endParaRPr lang="en-US"/>
          </a:p>
        </p:txBody>
      </p:sp>
    </p:spTree>
    <p:extLst>
      <p:ext uri="{BB962C8B-B14F-4D97-AF65-F5344CB8AC3E}">
        <p14:creationId xmlns:p14="http://schemas.microsoft.com/office/powerpoint/2010/main" val="4105905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Symbolic Logic (Sentential)</a:t>
            </a:r>
            <a:endParaRPr lang="en-US" dirty="0"/>
          </a:p>
        </p:txBody>
      </p:sp>
      <p:sp>
        <p:nvSpPr>
          <p:cNvPr id="3" name="Subtitle 2"/>
          <p:cNvSpPr>
            <a:spLocks noGrp="1"/>
          </p:cNvSpPr>
          <p:nvPr>
            <p:ph type="subTitle" idx="1"/>
          </p:nvPr>
        </p:nvSpPr>
        <p:spPr/>
        <p:txBody>
          <a:bodyPr/>
          <a:lstStyle/>
          <a:p>
            <a:r>
              <a:rPr lang="en-US" dirty="0" smtClean="0"/>
              <a:t>Translation to Symbolic Language</a:t>
            </a:r>
            <a:endParaRPr lang="en-US" dirty="0"/>
          </a:p>
        </p:txBody>
      </p:sp>
    </p:spTree>
    <p:extLst>
      <p:ext uri="{BB962C8B-B14F-4D97-AF65-F5344CB8AC3E}">
        <p14:creationId xmlns:p14="http://schemas.microsoft.com/office/powerpoint/2010/main" val="2693982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a:t>
            </a:r>
            <a:endParaRPr lang="en-US" dirty="0"/>
          </a:p>
        </p:txBody>
      </p:sp>
      <p:sp>
        <p:nvSpPr>
          <p:cNvPr id="3" name="Content Placeholder 2"/>
          <p:cNvSpPr>
            <a:spLocks noGrp="1"/>
          </p:cNvSpPr>
          <p:nvPr>
            <p:ph idx="1"/>
          </p:nvPr>
        </p:nvSpPr>
        <p:spPr>
          <a:xfrm>
            <a:off x="457200" y="1371600"/>
            <a:ext cx="8229600" cy="5257800"/>
          </a:xfrm>
        </p:spPr>
        <p:txBody>
          <a:bodyPr>
            <a:normAutofit fontScale="92500" lnSpcReduction="10000"/>
          </a:bodyPr>
          <a:lstStyle/>
          <a:p>
            <a:r>
              <a:rPr lang="en-US" dirty="0" smtClean="0"/>
              <a:t>This is called a horseshoe and it represents a conditional statement.</a:t>
            </a:r>
          </a:p>
          <a:p>
            <a:r>
              <a:rPr lang="en-US" dirty="0" smtClean="0"/>
              <a:t>Conditional statements in English use </a:t>
            </a:r>
            <a:r>
              <a:rPr lang="en-US" b="1" dirty="0" smtClean="0"/>
              <a:t>if, only if, if…then…</a:t>
            </a:r>
          </a:p>
          <a:p>
            <a:pPr lvl="1"/>
            <a:r>
              <a:rPr lang="en-US" dirty="0" smtClean="0"/>
              <a:t>Note, if the sentence uses both </a:t>
            </a:r>
            <a:r>
              <a:rPr lang="en-US" b="1" i="1" dirty="0" smtClean="0"/>
              <a:t>if and only if together</a:t>
            </a:r>
            <a:r>
              <a:rPr lang="en-US" dirty="0" smtClean="0"/>
              <a:t>, it’s a </a:t>
            </a:r>
            <a:r>
              <a:rPr lang="en-US" dirty="0" err="1" smtClean="0"/>
              <a:t>biconditional</a:t>
            </a:r>
            <a:r>
              <a:rPr lang="en-US" dirty="0" smtClean="0"/>
              <a:t> (the last operator)</a:t>
            </a:r>
          </a:p>
          <a:p>
            <a:pPr lvl="1"/>
            <a:endParaRPr lang="en-US" dirty="0" smtClean="0"/>
          </a:p>
          <a:p>
            <a:pPr marL="457200" lvl="1" indent="0">
              <a:buNone/>
            </a:pPr>
            <a:r>
              <a:rPr lang="en-US" dirty="0" smtClean="0"/>
              <a:t>R ⊃ G</a:t>
            </a:r>
          </a:p>
          <a:p>
            <a:pPr marL="457200" lvl="1" indent="0">
              <a:buNone/>
            </a:pPr>
            <a:r>
              <a:rPr lang="en-US" dirty="0" smtClean="0"/>
              <a:t>~G ⊃ ~R</a:t>
            </a:r>
          </a:p>
          <a:p>
            <a:pPr marL="457200" lvl="1" indent="0">
              <a:buNone/>
            </a:pPr>
            <a:r>
              <a:rPr lang="en-US" dirty="0" smtClean="0"/>
              <a:t>(P ⊃ Q) v W</a:t>
            </a:r>
          </a:p>
          <a:p>
            <a:pPr marL="457200" lvl="1" indent="0">
              <a:buNone/>
            </a:pPr>
            <a:r>
              <a:rPr lang="en-US" dirty="0" smtClean="0"/>
              <a:t>W v (~P ⊃ Q)</a:t>
            </a:r>
          </a:p>
          <a:p>
            <a:pPr marL="457200" lvl="1" indent="0">
              <a:buNone/>
            </a:pPr>
            <a:r>
              <a:rPr lang="en-US" dirty="0" smtClean="0"/>
              <a:t>W v ~(P ⊃ Q)</a:t>
            </a:r>
          </a:p>
          <a:p>
            <a:pPr marL="457200" lvl="1" indent="0">
              <a:buNone/>
            </a:pPr>
            <a:endParaRPr lang="en-US" dirty="0" smtClean="0"/>
          </a:p>
          <a:p>
            <a:pPr marL="457200" lvl="1" indent="0">
              <a:buNone/>
            </a:pPr>
            <a:endParaRPr lang="en-US" dirty="0" smtClean="0"/>
          </a:p>
          <a:p>
            <a:pPr marL="457200" lvl="1" indent="0">
              <a:buNone/>
            </a:pPr>
            <a:endParaRPr lang="en-US" dirty="0" smtClean="0"/>
          </a:p>
          <a:p>
            <a:pPr marL="457200" lvl="1" indent="0">
              <a:buNone/>
            </a:pPr>
            <a:endParaRPr lang="en-US" dirty="0" smtClean="0"/>
          </a:p>
        </p:txBody>
      </p:sp>
    </p:spTree>
    <p:extLst>
      <p:ext uri="{BB962C8B-B14F-4D97-AF65-F5344CB8AC3E}">
        <p14:creationId xmlns:p14="http://schemas.microsoft.com/office/powerpoint/2010/main" val="385107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is called a triple bar, and it represents a </a:t>
            </a:r>
            <a:r>
              <a:rPr lang="en-US" dirty="0" err="1" smtClean="0"/>
              <a:t>biconditional</a:t>
            </a:r>
            <a:r>
              <a:rPr lang="en-US" dirty="0" smtClean="0"/>
              <a:t>.</a:t>
            </a:r>
          </a:p>
          <a:p>
            <a:r>
              <a:rPr lang="en-US" dirty="0" err="1" smtClean="0"/>
              <a:t>Biconditionals</a:t>
            </a:r>
            <a:r>
              <a:rPr lang="en-US" dirty="0" smtClean="0"/>
              <a:t> are conditionals that go in both directions.</a:t>
            </a:r>
          </a:p>
          <a:p>
            <a:r>
              <a:rPr lang="en-US" dirty="0" smtClean="0"/>
              <a:t>In English: “If and only if” all together as one phrase, a necessary and a sufficient condition at the same time.</a:t>
            </a:r>
          </a:p>
          <a:p>
            <a:r>
              <a:rPr lang="en-US" dirty="0" smtClean="0"/>
              <a:t>G ≡ H</a:t>
            </a:r>
          </a:p>
          <a:p>
            <a:r>
              <a:rPr lang="en-US" dirty="0" smtClean="0"/>
              <a:t>S v (T ≡ U)</a:t>
            </a:r>
          </a:p>
          <a:p>
            <a:r>
              <a:rPr lang="en-US" dirty="0" smtClean="0"/>
              <a:t>(~P≡A) v (Q ≡~B)</a:t>
            </a:r>
          </a:p>
          <a:p>
            <a:endParaRPr lang="en-US" dirty="0"/>
          </a:p>
        </p:txBody>
      </p:sp>
    </p:spTree>
    <p:extLst>
      <p:ext uri="{BB962C8B-B14F-4D97-AF65-F5344CB8AC3E}">
        <p14:creationId xmlns:p14="http://schemas.microsoft.com/office/powerpoint/2010/main" val="1403928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Conditions</a:t>
            </a:r>
            <a:endParaRPr lang="en-US" dirty="0"/>
          </a:p>
        </p:txBody>
      </p:sp>
      <p:sp>
        <p:nvSpPr>
          <p:cNvPr id="3" name="Content Placeholder 2"/>
          <p:cNvSpPr>
            <a:spLocks noGrp="1"/>
          </p:cNvSpPr>
          <p:nvPr>
            <p:ph idx="1"/>
          </p:nvPr>
        </p:nvSpPr>
        <p:spPr>
          <a:xfrm>
            <a:off x="457200" y="1143000"/>
            <a:ext cx="8229600" cy="5486400"/>
          </a:xfrm>
        </p:spPr>
        <p:txBody>
          <a:bodyPr>
            <a:normAutofit/>
          </a:bodyPr>
          <a:lstStyle/>
          <a:p>
            <a:r>
              <a:rPr lang="en-US" dirty="0" smtClean="0"/>
              <a:t>There is a difference between sentences that include if, only if, and if and only if phrases.</a:t>
            </a:r>
          </a:p>
          <a:p>
            <a:pPr lvl="1"/>
            <a:r>
              <a:rPr lang="en-US" dirty="0" smtClean="0"/>
              <a:t>The “if” item always goes in front of the horseshoe.</a:t>
            </a:r>
          </a:p>
          <a:p>
            <a:pPr lvl="1"/>
            <a:r>
              <a:rPr lang="en-US" dirty="0" smtClean="0"/>
              <a:t>The “only if” item is always after the horseshoe. Read every “only if” as “then” in your mind.</a:t>
            </a:r>
          </a:p>
          <a:p>
            <a:pPr lvl="1"/>
            <a:r>
              <a:rPr lang="en-US" dirty="0" smtClean="0"/>
              <a:t>“If and only if” all together as one phrase is really a </a:t>
            </a:r>
            <a:r>
              <a:rPr lang="en-US" dirty="0" err="1" smtClean="0"/>
              <a:t>biconditional</a:t>
            </a:r>
            <a:r>
              <a:rPr lang="en-US" dirty="0" smtClean="0"/>
              <a:t>.</a:t>
            </a:r>
          </a:p>
          <a:p>
            <a:r>
              <a:rPr lang="en-US" dirty="0" smtClean="0"/>
              <a:t>There is a difference between necessary and sufficient conditions.</a:t>
            </a:r>
            <a:endParaRPr lang="en-US" dirty="0"/>
          </a:p>
        </p:txBody>
      </p:sp>
    </p:spTree>
    <p:extLst>
      <p:ext uri="{BB962C8B-B14F-4D97-AF65-F5344CB8AC3E}">
        <p14:creationId xmlns:p14="http://schemas.microsoft.com/office/powerpoint/2010/main" val="1973842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US" dirty="0" smtClean="0"/>
              <a:t>Necessary Conditions</a:t>
            </a:r>
            <a:endParaRPr lang="en-US" dirty="0"/>
          </a:p>
        </p:txBody>
      </p:sp>
      <p:sp>
        <p:nvSpPr>
          <p:cNvPr id="3" name="Content Placeholder 2"/>
          <p:cNvSpPr>
            <a:spLocks noGrp="1"/>
          </p:cNvSpPr>
          <p:nvPr>
            <p:ph idx="1"/>
          </p:nvPr>
        </p:nvSpPr>
        <p:spPr>
          <a:xfrm>
            <a:off x="228600" y="990600"/>
            <a:ext cx="8763000" cy="5791200"/>
          </a:xfrm>
        </p:spPr>
        <p:txBody>
          <a:bodyPr>
            <a:normAutofit fontScale="62500" lnSpcReduction="20000"/>
          </a:bodyPr>
          <a:lstStyle/>
          <a:p>
            <a:r>
              <a:rPr lang="en-US" dirty="0" smtClean="0"/>
              <a:t>If we say that "x is a necessary condition for y," we mean that if we don't have x, then we won't have y. Or put differently, without x, you won't have y. To say that x is a necessary condition for y does not mean that x guarantees y.</a:t>
            </a:r>
          </a:p>
          <a:p>
            <a:r>
              <a:rPr lang="en-US" dirty="0" smtClean="0"/>
              <a:t>Some examples will help here:</a:t>
            </a:r>
          </a:p>
          <a:p>
            <a:r>
              <a:rPr lang="en-US" dirty="0" smtClean="0"/>
              <a:t>Having gasoline in my car (I have a gasoline engine) is a necessary condition for my car to start. Without gasoline (x) my car (y) will not start. Of course, having gasoline in the car does not guarantee that my car will start. There are many other conditions needed for my car to start: turning the key, a fully charged battery, etc.</a:t>
            </a:r>
          </a:p>
          <a:p>
            <a:r>
              <a:rPr lang="en-US" dirty="0" smtClean="0"/>
              <a:t>Having oxygen in the earth's atmosphere is a necessary condition for human life. Certainly, having oxygen will not guarantee human life. There are many other conditions needed for human life other than oxygen in the atmosphere.</a:t>
            </a:r>
          </a:p>
          <a:p>
            <a:r>
              <a:rPr lang="en-US" dirty="0" smtClean="0"/>
              <a:t>Being 18 years of age is a necessary condition for being able to buy cigarettes legally in North Carolina. Of course, being 18 does not guarantee that a person will buy cigarettes. There are many other conditions that lead to a person buying cigarettes than being 18 years of age.</a:t>
            </a:r>
          </a:p>
          <a:p>
            <a:r>
              <a:rPr lang="en-US" dirty="0" smtClean="0"/>
              <a:t>Having four paws is necessary for being a tiger, but there are other qualities that are necessary too.</a:t>
            </a:r>
          </a:p>
          <a:p>
            <a:endParaRPr lang="en-US" dirty="0"/>
          </a:p>
        </p:txBody>
      </p:sp>
    </p:spTree>
    <p:extLst>
      <p:ext uri="{BB962C8B-B14F-4D97-AF65-F5344CB8AC3E}">
        <p14:creationId xmlns:p14="http://schemas.microsoft.com/office/powerpoint/2010/main" val="34394561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lstStyle/>
          <a:p>
            <a:r>
              <a:rPr lang="en-US" dirty="0" smtClean="0"/>
              <a:t>Sufficient Conditions</a:t>
            </a:r>
            <a:endParaRPr lang="en-US" dirty="0"/>
          </a:p>
        </p:txBody>
      </p:sp>
      <p:sp>
        <p:nvSpPr>
          <p:cNvPr id="3" name="Content Placeholder 2"/>
          <p:cNvSpPr>
            <a:spLocks noGrp="1"/>
          </p:cNvSpPr>
          <p:nvPr>
            <p:ph idx="1"/>
          </p:nvPr>
        </p:nvSpPr>
        <p:spPr>
          <a:xfrm>
            <a:off x="457200" y="1066800"/>
            <a:ext cx="8229600" cy="5638800"/>
          </a:xfrm>
        </p:spPr>
        <p:txBody>
          <a:bodyPr>
            <a:normAutofit fontScale="62500" lnSpcReduction="20000"/>
          </a:bodyPr>
          <a:lstStyle/>
          <a:p>
            <a:r>
              <a:rPr lang="en-US" dirty="0"/>
              <a:t>If we say that "x is a sufficient condition for y," then we mean that if we have x, we know that y must follow. </a:t>
            </a:r>
            <a:r>
              <a:rPr lang="en-US" b="1" u="sng" dirty="0"/>
              <a:t>In other words, x guarantees y.</a:t>
            </a:r>
            <a:endParaRPr lang="en-US" dirty="0"/>
          </a:p>
          <a:p>
            <a:r>
              <a:rPr lang="en-US" dirty="0"/>
              <a:t>Consider the following </a:t>
            </a:r>
            <a:r>
              <a:rPr lang="en-US" dirty="0" smtClean="0"/>
              <a:t>examples:</a:t>
            </a:r>
            <a:endParaRPr lang="en-US" dirty="0"/>
          </a:p>
          <a:p>
            <a:r>
              <a:rPr lang="en-US" dirty="0"/>
              <a:t>Earning a total of 950 points (95%) in </a:t>
            </a:r>
            <a:r>
              <a:rPr lang="en-US" dirty="0" smtClean="0"/>
              <a:t>a </a:t>
            </a:r>
            <a:r>
              <a:rPr lang="en-US" dirty="0"/>
              <a:t>Critical Thinking class is a sufficient condition for earning a final grade of A. If you have 950 points for the course, then it must follow that you will have a final grade of A.</a:t>
            </a:r>
          </a:p>
          <a:p>
            <a:r>
              <a:rPr lang="en-US" dirty="0"/>
              <a:t>Pouring a gallon of freezing water on </a:t>
            </a:r>
            <a:r>
              <a:rPr lang="en-US" dirty="0" smtClean="0"/>
              <a:t>a </a:t>
            </a:r>
            <a:r>
              <a:rPr lang="en-US" dirty="0"/>
              <a:t>sleeping </a:t>
            </a:r>
            <a:r>
              <a:rPr lang="en-US" dirty="0" smtClean="0"/>
              <a:t>roommate </a:t>
            </a:r>
            <a:r>
              <a:rPr lang="en-US" dirty="0"/>
              <a:t>is sufficient to wake her up. If I pour the gallon of freezing water on </a:t>
            </a:r>
            <a:r>
              <a:rPr lang="en-US" dirty="0" smtClean="0"/>
              <a:t>a roommate, </a:t>
            </a:r>
            <a:r>
              <a:rPr lang="en-US" dirty="0"/>
              <a:t>then </a:t>
            </a:r>
            <a:r>
              <a:rPr lang="en-US" dirty="0" smtClean="0"/>
              <a:t>it is </a:t>
            </a:r>
            <a:r>
              <a:rPr lang="en-US" dirty="0"/>
              <a:t>guaranteed that she will wake up.</a:t>
            </a:r>
          </a:p>
          <a:p>
            <a:r>
              <a:rPr lang="en-US" dirty="0"/>
              <a:t>Rain pouring from the sky is a sufficient condition for the ground to be wet.</a:t>
            </a:r>
          </a:p>
          <a:p>
            <a:r>
              <a:rPr lang="en-US" b="1" u="sng" dirty="0"/>
              <a:t>Please note that in none of these </a:t>
            </a:r>
            <a:r>
              <a:rPr lang="en-US" b="1" u="sng" dirty="0" smtClean="0"/>
              <a:t>examples </a:t>
            </a:r>
            <a:r>
              <a:rPr lang="en-US" b="1" u="sng" dirty="0"/>
              <a:t>is the sufficient condition also a necessary condition.</a:t>
            </a:r>
            <a:endParaRPr lang="en-US" dirty="0"/>
          </a:p>
          <a:p>
            <a:r>
              <a:rPr lang="en-US" dirty="0"/>
              <a:t>For example, it is not necessary to earn 950 points to earn an A in </a:t>
            </a:r>
            <a:r>
              <a:rPr lang="en-US" dirty="0" smtClean="0"/>
              <a:t>that </a:t>
            </a:r>
            <a:r>
              <a:rPr lang="en-US" dirty="0"/>
              <a:t>course. You can earn 920 points to earn an A. (We cannot say that if you do not have 950 points then you can't have an A.)</a:t>
            </a:r>
          </a:p>
          <a:p>
            <a:r>
              <a:rPr lang="en-US" dirty="0"/>
              <a:t>It is not necessary to pour a gallon of freezing water on </a:t>
            </a:r>
            <a:r>
              <a:rPr lang="en-US" dirty="0" smtClean="0"/>
              <a:t>a roommate to </a:t>
            </a:r>
            <a:r>
              <a:rPr lang="en-US" dirty="0"/>
              <a:t>wake her up. (A wrecking ball against the wall will do it as well.)</a:t>
            </a:r>
          </a:p>
          <a:p>
            <a:r>
              <a:rPr lang="en-US" dirty="0" smtClean="0"/>
              <a:t>Similarly</a:t>
            </a:r>
            <a:r>
              <a:rPr lang="en-US" dirty="0"/>
              <a:t>, it is not necessary for rain to be pouring from the sky for the ground to be wet. The sprinkler could be on as well.</a:t>
            </a:r>
          </a:p>
          <a:p>
            <a:endParaRPr lang="en-US" dirty="0"/>
          </a:p>
        </p:txBody>
      </p:sp>
    </p:spTree>
    <p:extLst>
      <p:ext uri="{BB962C8B-B14F-4D97-AF65-F5344CB8AC3E}">
        <p14:creationId xmlns:p14="http://schemas.microsoft.com/office/powerpoint/2010/main" val="1270450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for if vs. only if</a:t>
            </a:r>
            <a:endParaRPr lang="en-US" dirty="0"/>
          </a:p>
        </p:txBody>
      </p:sp>
      <p:sp>
        <p:nvSpPr>
          <p:cNvPr id="3" name="Content Placeholder 2"/>
          <p:cNvSpPr>
            <a:spLocks noGrp="1"/>
          </p:cNvSpPr>
          <p:nvPr>
            <p:ph idx="1"/>
          </p:nvPr>
        </p:nvSpPr>
        <p:spPr>
          <a:xfrm>
            <a:off x="304800" y="1600200"/>
            <a:ext cx="8610600" cy="4525963"/>
          </a:xfrm>
        </p:spPr>
        <p:txBody>
          <a:bodyPr/>
          <a:lstStyle/>
          <a:p>
            <a:r>
              <a:rPr lang="en-US" dirty="0" smtClean="0"/>
              <a:t>I caught a fish only if I baited my hook.</a:t>
            </a:r>
          </a:p>
          <a:p>
            <a:pPr lvl="1"/>
            <a:r>
              <a:rPr lang="en-US" dirty="0" smtClean="0"/>
              <a:t>If I caught a fish, then I must have baited the hook.</a:t>
            </a:r>
          </a:p>
          <a:p>
            <a:pPr lvl="1"/>
            <a:r>
              <a:rPr lang="en-US" dirty="0" smtClean="0"/>
              <a:t>Caught only if Hook.</a:t>
            </a:r>
          </a:p>
          <a:p>
            <a:pPr lvl="1"/>
            <a:r>
              <a:rPr lang="en-US" dirty="0" smtClean="0"/>
              <a:t>Caught then Hook.</a:t>
            </a:r>
          </a:p>
          <a:p>
            <a:pPr marL="457200" lvl="1" indent="0">
              <a:buNone/>
            </a:pPr>
            <a:r>
              <a:rPr lang="en-US" dirty="0" smtClean="0"/>
              <a:t>     C ⊃ H</a:t>
            </a:r>
            <a:endParaRPr lang="en-US" dirty="0"/>
          </a:p>
          <a:p>
            <a:r>
              <a:rPr lang="en-US" dirty="0" smtClean="0"/>
              <a:t>If I baited my hook then I caught a fish.</a:t>
            </a:r>
          </a:p>
          <a:p>
            <a:pPr marL="457200" lvl="1" indent="0">
              <a:buNone/>
            </a:pPr>
            <a:r>
              <a:rPr lang="en-US" dirty="0" smtClean="0"/>
              <a:t>     H ⊃ C</a:t>
            </a:r>
            <a:endParaRPr lang="en-US" dirty="0"/>
          </a:p>
        </p:txBody>
      </p:sp>
    </p:spTree>
    <p:extLst>
      <p:ext uri="{BB962C8B-B14F-4D97-AF65-F5344CB8AC3E}">
        <p14:creationId xmlns:p14="http://schemas.microsoft.com/office/powerpoint/2010/main" val="1698726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t>Which of the following are not well-formed formulas (WFF's)? For the statements below that are not WFFs, point out where the problem is. For statements that are WFFs, what is the “main connective”?</a:t>
            </a:r>
            <a:endParaRPr lang="en-US" dirty="0"/>
          </a:p>
        </p:txBody>
      </p:sp>
      <p:sp>
        <p:nvSpPr>
          <p:cNvPr id="3" name="Content Placeholder 2"/>
          <p:cNvSpPr>
            <a:spLocks noGrp="1"/>
          </p:cNvSpPr>
          <p:nvPr>
            <p:ph idx="1"/>
          </p:nvPr>
        </p:nvSpPr>
        <p:spPr>
          <a:xfrm>
            <a:off x="381000" y="2209800"/>
            <a:ext cx="8229600" cy="4525963"/>
          </a:xfrm>
        </p:spPr>
        <p:txBody>
          <a:bodyPr>
            <a:normAutofit fontScale="55000" lnSpcReduction="20000"/>
          </a:bodyPr>
          <a:lstStyle/>
          <a:p>
            <a:r>
              <a:rPr lang="en-US" dirty="0" smtClean="0"/>
              <a:t>Example: ~(D  ⊃ ~T) v [(S • R) ⊃ V]</a:t>
            </a:r>
          </a:p>
          <a:p>
            <a:pPr marL="0" indent="0">
              <a:buNone/>
            </a:pPr>
            <a:r>
              <a:rPr lang="en-US" dirty="0" smtClean="0"/>
              <a:t>“Either it is not the case that if D then not T or, if S and R then V”</a:t>
            </a:r>
          </a:p>
          <a:p>
            <a:r>
              <a:rPr lang="en-US" dirty="0" smtClean="0"/>
              <a:t>It is well formed, and its main connector is the wedge v between the first parentheses and the square brackets.</a:t>
            </a:r>
          </a:p>
          <a:p>
            <a:endParaRPr lang="en-US" dirty="0" smtClean="0"/>
          </a:p>
          <a:p>
            <a:r>
              <a:rPr lang="en-US" dirty="0" smtClean="0"/>
              <a:t>1. ~L v (⊃ X • M)</a:t>
            </a:r>
          </a:p>
          <a:p>
            <a:r>
              <a:rPr lang="en-US" dirty="0" smtClean="0"/>
              <a:t>2. (M v N) • v (P v ~Q)</a:t>
            </a:r>
          </a:p>
          <a:p>
            <a:r>
              <a:rPr lang="en-US" dirty="0" smtClean="0"/>
              <a:t>3. (R ⊃ S) ⊃ (~T ⊃ ~V)</a:t>
            </a:r>
          </a:p>
          <a:p>
            <a:r>
              <a:rPr lang="en-US" dirty="0" smtClean="0"/>
              <a:t>4. (X ⊃ Y) ⊃ ~[V • (L • M)]</a:t>
            </a:r>
          </a:p>
          <a:p>
            <a:r>
              <a:rPr lang="en-US" dirty="0" smtClean="0"/>
              <a:t>5. (M v N v O) ⊃ P</a:t>
            </a:r>
          </a:p>
          <a:p>
            <a:r>
              <a:rPr lang="en-US" dirty="0" smtClean="0"/>
              <a:t>6. ~A • (~B ⊃ C)</a:t>
            </a:r>
          </a:p>
          <a:p>
            <a:r>
              <a:rPr lang="en-US" dirty="0" smtClean="0"/>
              <a:t>7. [(D • E) v F ≡ G] • (H v ~I)</a:t>
            </a:r>
          </a:p>
          <a:p>
            <a:r>
              <a:rPr lang="en-US" dirty="0" smtClean="0"/>
              <a:t>8. ~(R ~ S) ⊃ T</a:t>
            </a:r>
          </a:p>
          <a:p>
            <a:r>
              <a:rPr lang="en-US" dirty="0" smtClean="0"/>
              <a:t>9. ~R v ~S ⊃ ~T</a:t>
            </a:r>
          </a:p>
          <a:p>
            <a:r>
              <a:rPr lang="en-US" dirty="0" smtClean="0"/>
              <a:t>10. ~(C v D) ≡ [(S ⊃ ~T) v (E ⊃ ~F)]</a:t>
            </a:r>
          </a:p>
          <a:p>
            <a:endParaRPr lang="en-US" dirty="0"/>
          </a:p>
        </p:txBody>
      </p:sp>
    </p:spTree>
    <p:extLst>
      <p:ext uri="{BB962C8B-B14F-4D97-AF65-F5344CB8AC3E}">
        <p14:creationId xmlns:p14="http://schemas.microsoft.com/office/powerpoint/2010/main" val="243462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3">
                                            <p:txEl>
                                              <p:pRg st="4" end="4"/>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p:cTn id="2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4" dur="500"/>
                                        <p:tgtEl>
                                          <p:spTgt spid="3">
                                            <p:txEl>
                                              <p:pRg st="5" end="5"/>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p:cTn id="2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9" dur="500"/>
                                        <p:tgtEl>
                                          <p:spTgt spid="3">
                                            <p:txEl>
                                              <p:pRg st="6" end="6"/>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p:cTn id="3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4" dur="500"/>
                                        <p:tgtEl>
                                          <p:spTgt spid="3">
                                            <p:txEl>
                                              <p:pRg st="7" end="7"/>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p:cTn id="3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39" dur="500"/>
                                        <p:tgtEl>
                                          <p:spTgt spid="3">
                                            <p:txEl>
                                              <p:pRg st="8" end="8"/>
                                            </p:txEl>
                                          </p:spTgt>
                                        </p:tgtEl>
                                      </p:cBhvr>
                                    </p:animEffect>
                                  </p:childTnLst>
                                </p:cTn>
                              </p:par>
                              <p:par>
                                <p:cTn id="40" presetID="53" presetClass="entr" presetSubtype="16"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p:cTn id="4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44" dur="500"/>
                                        <p:tgtEl>
                                          <p:spTgt spid="3">
                                            <p:txEl>
                                              <p:pRg st="9" end="9"/>
                                            </p:txEl>
                                          </p:spTgt>
                                        </p:tgtEl>
                                      </p:cBhvr>
                                    </p:animEffect>
                                  </p:childTnLst>
                                </p:cTn>
                              </p:par>
                              <p:par>
                                <p:cTn id="45" presetID="53" presetClass="entr" presetSubtype="16"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p:cTn id="47"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49" dur="500"/>
                                        <p:tgtEl>
                                          <p:spTgt spid="3">
                                            <p:txEl>
                                              <p:pRg st="10" end="10"/>
                                            </p:txEl>
                                          </p:spTgt>
                                        </p:tgtEl>
                                      </p:cBhvr>
                                    </p:animEffect>
                                  </p:childTnLst>
                                </p:cTn>
                              </p:par>
                              <p:par>
                                <p:cTn id="50" presetID="53" presetClass="entr" presetSubtype="16"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p:cTn id="52"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54" dur="500"/>
                                        <p:tgtEl>
                                          <p:spTgt spid="3">
                                            <p:txEl>
                                              <p:pRg st="11" end="11"/>
                                            </p:txEl>
                                          </p:spTgt>
                                        </p:tgtEl>
                                      </p:cBhvr>
                                    </p:animEffect>
                                  </p:childTnLst>
                                </p:cTn>
                              </p:par>
                              <p:par>
                                <p:cTn id="55" presetID="53" presetClass="entr" presetSubtype="16" fill="hold" nodeType="with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p:cTn id="57"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12" end="12"/>
                                            </p:txEl>
                                          </p:spTgt>
                                        </p:tgtEl>
                                        <p:attrNameLst>
                                          <p:attrName>ppt_h</p:attrName>
                                        </p:attrNameLst>
                                      </p:cBhvr>
                                      <p:tavLst>
                                        <p:tav tm="0">
                                          <p:val>
                                            <p:fltVal val="0"/>
                                          </p:val>
                                        </p:tav>
                                        <p:tav tm="100000">
                                          <p:val>
                                            <p:strVal val="#ppt_h"/>
                                          </p:val>
                                        </p:tav>
                                      </p:tavLst>
                                    </p:anim>
                                    <p:animEffect transition="in" filter="fade">
                                      <p:cBhvr>
                                        <p:cTn id="59" dur="500"/>
                                        <p:tgtEl>
                                          <p:spTgt spid="3">
                                            <p:txEl>
                                              <p:pRg st="12" end="12"/>
                                            </p:txEl>
                                          </p:spTgt>
                                        </p:tgtEl>
                                      </p:cBhvr>
                                    </p:animEffect>
                                  </p:childTnLst>
                                </p:cTn>
                              </p:par>
                              <p:par>
                                <p:cTn id="60" presetID="53" presetClass="entr" presetSubtype="16" fill="hold" nodeType="with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 calcmode="lin" valueType="num">
                                      <p:cBhvr>
                                        <p:cTn id="62"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6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Translate the following statements into symbolic form using capital letters to represent affirmative English statements. Be sure to use well-formed formulas. </a:t>
            </a:r>
            <a:endParaRPr lang="en-US" sz="2400" dirty="0"/>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US" dirty="0" smtClean="0"/>
              <a:t>1. If Jesse is late, </a:t>
            </a:r>
            <a:r>
              <a:rPr lang="en-US" dirty="0" err="1" smtClean="0"/>
              <a:t>Bekki</a:t>
            </a:r>
            <a:r>
              <a:rPr lang="en-US" dirty="0" smtClean="0"/>
              <a:t> will be mad.</a:t>
            </a:r>
          </a:p>
          <a:p>
            <a:r>
              <a:rPr lang="en-US" dirty="0" smtClean="0"/>
              <a:t>2. Either the Cardinals or the Braves will win the pennant.</a:t>
            </a:r>
          </a:p>
          <a:p>
            <a:r>
              <a:rPr lang="en-US" dirty="0" smtClean="0"/>
              <a:t>3. The President is Head of State; but, she is also Commander in Chief.</a:t>
            </a:r>
          </a:p>
          <a:p>
            <a:r>
              <a:rPr lang="en-US" dirty="0" smtClean="0"/>
              <a:t>4. Abortion is exactly the same as murder.</a:t>
            </a:r>
          </a:p>
          <a:p>
            <a:r>
              <a:rPr lang="en-US" dirty="0" smtClean="0"/>
              <a:t>5. If Kathy and Dorothy go on vacation, then Jerome will not stay home.</a:t>
            </a:r>
          </a:p>
          <a:p>
            <a:r>
              <a:rPr lang="en-US" dirty="0" smtClean="0"/>
              <a:t>6. The economy improves whenever auto sales increase.</a:t>
            </a:r>
          </a:p>
          <a:p>
            <a:r>
              <a:rPr lang="en-US" dirty="0" smtClean="0"/>
              <a:t>7. Neither Steve nor Joshua are Hindu.</a:t>
            </a:r>
          </a:p>
          <a:p>
            <a:r>
              <a:rPr lang="en-US" dirty="0" smtClean="0"/>
              <a:t>8. AIDS will decrease only if AZT becomes inexpensive and that won't happen.</a:t>
            </a:r>
          </a:p>
          <a:p>
            <a:r>
              <a:rPr lang="en-US" dirty="0" smtClean="0"/>
              <a:t>9. If either the House and the Senate vote against it or the president vetoes it, the bill will fail.</a:t>
            </a:r>
          </a:p>
          <a:p>
            <a:r>
              <a:rPr lang="en-US" dirty="0" smtClean="0"/>
              <a:t>10. If you are both unhappy and underpaid, you should quit. If you are happy and well paid, you should stay. </a:t>
            </a:r>
            <a:r>
              <a:rPr lang="en-US" i="1" dirty="0" smtClean="0"/>
              <a:t>(Remember to use “not happy”, etc. --you should be using some ~'s)</a:t>
            </a:r>
          </a:p>
          <a:p>
            <a:r>
              <a:rPr lang="en-US" dirty="0" smtClean="0"/>
              <a:t>11. Only if the University of Georgia raises its admissions standards will VSU raise its admissions standards. </a:t>
            </a:r>
            <a:r>
              <a:rPr lang="en-US" i="1" dirty="0" smtClean="0"/>
              <a:t>(Think of it as “If you see that VSU raised admissions standards, then you know U of G already did.”)</a:t>
            </a:r>
          </a:p>
          <a:p>
            <a:endParaRPr lang="en-US" dirty="0"/>
          </a:p>
        </p:txBody>
      </p:sp>
    </p:spTree>
    <p:extLst>
      <p:ext uri="{BB962C8B-B14F-4D97-AF65-F5344CB8AC3E}">
        <p14:creationId xmlns:p14="http://schemas.microsoft.com/office/powerpoint/2010/main" val="800879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0000"/>
                </a:solidFill>
                <a:effectLst/>
                <a:latin typeface="Times New Roman"/>
                <a:ea typeface="Times New Roman"/>
                <a:cs typeface="Times New Roman"/>
              </a:rPr>
              <a:t>Why should logic focus on propositions?</a:t>
            </a:r>
            <a:endParaRPr lang="en-US" dirty="0"/>
          </a:p>
        </p:txBody>
      </p:sp>
      <p:sp>
        <p:nvSpPr>
          <p:cNvPr id="3" name="Content Placeholder 2"/>
          <p:cNvSpPr>
            <a:spLocks noGrp="1"/>
          </p:cNvSpPr>
          <p:nvPr>
            <p:ph idx="1"/>
          </p:nvPr>
        </p:nvSpPr>
        <p:spPr/>
        <p:txBody>
          <a:bodyPr>
            <a:normAutofit fontScale="92500" lnSpcReduction="10000"/>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Logic studies the preservation of truth, and propositions or statements are the bearers of truth and falsity.</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The truth of a compound statement is systematically dependent upon the truth of the component statements.</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Argument forms that reflect this systematic dependence can be shown to be valid or invalid.</a:t>
            </a:r>
            <a:endParaRPr lang="en-US" dirty="0">
              <a:ea typeface="Calibri"/>
              <a:cs typeface="Times New Roman"/>
            </a:endParaRPr>
          </a:p>
          <a:p>
            <a:endParaRPr lang="en-US" dirty="0"/>
          </a:p>
        </p:txBody>
      </p:sp>
    </p:spTree>
    <p:extLst>
      <p:ext uri="{BB962C8B-B14F-4D97-AF65-F5344CB8AC3E}">
        <p14:creationId xmlns:p14="http://schemas.microsoft.com/office/powerpoint/2010/main" val="2481381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funny example about Robin </a:t>
            </a:r>
            <a:r>
              <a:rPr lang="en-US" dirty="0" err="1" smtClean="0"/>
              <a:t>Thicke</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2854" y="1676400"/>
            <a:ext cx="2133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606" y="4800600"/>
            <a:ext cx="2714625" cy="168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732" y="4776849"/>
            <a:ext cx="3723044" cy="1709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1790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normAutofit/>
          </a:bodyPr>
          <a:lstStyle/>
          <a:p>
            <a:r>
              <a:rPr lang="en-US" dirty="0" smtClean="0"/>
              <a:t>Sentence Letters</a:t>
            </a:r>
            <a:endParaRPr lang="en-US" dirty="0"/>
          </a:p>
        </p:txBody>
      </p:sp>
      <p:sp>
        <p:nvSpPr>
          <p:cNvPr id="3" name="Content Placeholder 2"/>
          <p:cNvSpPr>
            <a:spLocks noGrp="1"/>
          </p:cNvSpPr>
          <p:nvPr>
            <p:ph idx="1"/>
          </p:nvPr>
        </p:nvSpPr>
        <p:spPr>
          <a:xfrm>
            <a:off x="457200" y="1143000"/>
            <a:ext cx="8229600" cy="5486400"/>
          </a:xfrm>
        </p:spPr>
        <p:txBody>
          <a:bodyPr>
            <a:normAutofit lnSpcReduction="10000"/>
          </a:bodyPr>
          <a:lstStyle/>
          <a:p>
            <a:r>
              <a:rPr lang="en-US" dirty="0" smtClean="0"/>
              <a:t>Usually, sentence letters come from the main nouns, often “proper” nouns, in the sentences we translate</a:t>
            </a:r>
          </a:p>
          <a:p>
            <a:pPr lvl="1"/>
            <a:r>
              <a:rPr lang="en-US" dirty="0" smtClean="0"/>
              <a:t>For example, “</a:t>
            </a:r>
            <a:r>
              <a:rPr lang="en-US" u="sng" dirty="0" smtClean="0"/>
              <a:t>Bob</a:t>
            </a:r>
            <a:r>
              <a:rPr lang="en-US" dirty="0" smtClean="0"/>
              <a:t> goes to the store” is symbolized with the letter B</a:t>
            </a:r>
          </a:p>
          <a:p>
            <a:r>
              <a:rPr lang="en-US" dirty="0" smtClean="0"/>
              <a:t>If you have a sentence with two proper nouns that begin with the same letter, go to the next noun you can, or a verb:</a:t>
            </a:r>
          </a:p>
          <a:p>
            <a:pPr lvl="1"/>
            <a:r>
              <a:rPr lang="en-US" dirty="0" smtClean="0"/>
              <a:t>“Harris Bank has a </a:t>
            </a:r>
            <a:r>
              <a:rPr lang="en-US" u="sng" dirty="0" smtClean="0"/>
              <a:t>discount</a:t>
            </a:r>
            <a:r>
              <a:rPr lang="en-US" dirty="0" smtClean="0"/>
              <a:t> and Harpers has a </a:t>
            </a:r>
            <a:r>
              <a:rPr lang="en-US" u="sng" dirty="0" smtClean="0"/>
              <a:t>coupon</a:t>
            </a:r>
            <a:r>
              <a:rPr lang="en-US" dirty="0" smtClean="0"/>
              <a:t>” would be D and C</a:t>
            </a:r>
          </a:p>
          <a:p>
            <a:pPr lvl="1"/>
            <a:r>
              <a:rPr lang="en-US" dirty="0" smtClean="0"/>
              <a:t>“Lions </a:t>
            </a:r>
            <a:r>
              <a:rPr lang="en-US" u="sng" dirty="0" smtClean="0"/>
              <a:t>sleep</a:t>
            </a:r>
            <a:r>
              <a:rPr lang="en-US" dirty="0" smtClean="0"/>
              <a:t> and leopards </a:t>
            </a:r>
            <a:r>
              <a:rPr lang="en-US" u="sng" dirty="0" smtClean="0"/>
              <a:t>run</a:t>
            </a:r>
            <a:r>
              <a:rPr lang="en-US" dirty="0" smtClean="0"/>
              <a:t>” would be S and R</a:t>
            </a:r>
          </a:p>
        </p:txBody>
      </p:sp>
    </p:spTree>
    <p:extLst>
      <p:ext uri="{BB962C8B-B14F-4D97-AF65-F5344CB8AC3E}">
        <p14:creationId xmlns:p14="http://schemas.microsoft.com/office/powerpoint/2010/main" val="6192265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effectLst/>
                <a:latin typeface="Times New Roman"/>
                <a:ea typeface="Times New Roman"/>
              </a:rPr>
              <a:t>Propositions in Arguments</a:t>
            </a:r>
            <a:endParaRPr lang="en-US" dirty="0"/>
          </a:p>
        </p:txBody>
      </p:sp>
      <p:sp>
        <p:nvSpPr>
          <p:cNvPr id="3" name="Content Placeholder 2"/>
          <p:cNvSpPr>
            <a:spLocks noGrp="1"/>
          </p:cNvSpPr>
          <p:nvPr>
            <p:ph idx="1"/>
          </p:nvPr>
        </p:nvSpPr>
        <p:spPr/>
        <p:txBody>
          <a:bodyPr>
            <a:normAutofit fontScale="70000" lnSpcReduction="20000"/>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How are the simple pieces of information related to each other?</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How can we break down the complex information offered in the premises to find the simple piece of information in the conclusion that Robin </a:t>
            </a:r>
            <a:r>
              <a:rPr lang="en-US" dirty="0" err="1" smtClean="0">
                <a:solidFill>
                  <a:srgbClr val="000000"/>
                </a:solidFill>
                <a:effectLst/>
                <a:latin typeface="Times New Roman"/>
                <a:ea typeface="Times New Roman"/>
                <a:cs typeface="Times New Roman"/>
              </a:rPr>
              <a:t>Thicke</a:t>
            </a:r>
            <a:r>
              <a:rPr lang="en-US" dirty="0" smtClean="0">
                <a:solidFill>
                  <a:srgbClr val="000000"/>
                </a:solidFill>
                <a:effectLst/>
                <a:latin typeface="Times New Roman"/>
                <a:ea typeface="Times New Roman"/>
                <a:cs typeface="Times New Roman"/>
              </a:rPr>
              <a:t> is human?</a:t>
            </a:r>
            <a:endParaRPr lang="en-US" dirty="0">
              <a:ea typeface="Calibri"/>
              <a:cs typeface="Times New Roman"/>
            </a:endParaRPr>
          </a:p>
          <a:p>
            <a:pPr marL="0" marR="0">
              <a:lnSpc>
                <a:spcPct val="115000"/>
              </a:lnSpc>
              <a:spcBef>
                <a:spcPts val="0"/>
              </a:spcBef>
              <a:spcAft>
                <a:spcPts val="1000"/>
              </a:spcAft>
            </a:pPr>
            <a:r>
              <a:rPr lang="en-US" dirty="0" smtClean="0">
                <a:solidFill>
                  <a:srgbClr val="006411"/>
                </a:solidFill>
                <a:effectLst/>
                <a:latin typeface="Comic Sans MS"/>
                <a:ea typeface="Times New Roman"/>
                <a:cs typeface="Times New Roman"/>
              </a:rPr>
              <a:t>Robin </a:t>
            </a:r>
            <a:r>
              <a:rPr lang="en-US" dirty="0" err="1" smtClean="0">
                <a:solidFill>
                  <a:srgbClr val="006411"/>
                </a:solidFill>
                <a:effectLst/>
                <a:latin typeface="Comic Sans MS"/>
                <a:ea typeface="Times New Roman"/>
                <a:cs typeface="Times New Roman"/>
              </a:rPr>
              <a:t>Thicke</a:t>
            </a:r>
            <a:r>
              <a:rPr lang="en-US" dirty="0" smtClean="0">
                <a:solidFill>
                  <a:srgbClr val="006411"/>
                </a:solidFill>
                <a:effectLst/>
                <a:latin typeface="Comic Sans MS"/>
                <a:ea typeface="Times New Roman"/>
                <a:cs typeface="Times New Roman"/>
              </a:rPr>
              <a:t> is a reptile only if he can have </a:t>
            </a:r>
            <a:r>
              <a:rPr lang="en-US" dirty="0" err="1" smtClean="0">
                <a:solidFill>
                  <a:srgbClr val="006411"/>
                </a:solidFill>
                <a:effectLst/>
                <a:latin typeface="Comic Sans MS"/>
                <a:ea typeface="Times New Roman"/>
                <a:cs typeface="Times New Roman"/>
              </a:rPr>
              <a:t>reptilean</a:t>
            </a:r>
            <a:r>
              <a:rPr lang="en-US" dirty="0" smtClean="0">
                <a:solidFill>
                  <a:srgbClr val="006411"/>
                </a:solidFill>
                <a:effectLst/>
                <a:latin typeface="Comic Sans MS"/>
                <a:ea typeface="Times New Roman"/>
                <a:cs typeface="Times New Roman"/>
              </a:rPr>
              <a:t> offspring.</a:t>
            </a:r>
            <a:endParaRPr lang="en-US" dirty="0">
              <a:ea typeface="Calibri"/>
              <a:cs typeface="Times New Roman"/>
            </a:endParaRPr>
          </a:p>
          <a:p>
            <a:pPr marL="0" marR="0">
              <a:lnSpc>
                <a:spcPct val="115000"/>
              </a:lnSpc>
              <a:spcBef>
                <a:spcPts val="0"/>
              </a:spcBef>
              <a:spcAft>
                <a:spcPts val="1000"/>
              </a:spcAft>
            </a:pPr>
            <a:r>
              <a:rPr lang="en-US" dirty="0" smtClean="0">
                <a:solidFill>
                  <a:srgbClr val="006411"/>
                </a:solidFill>
                <a:effectLst/>
                <a:latin typeface="Comic Sans MS"/>
                <a:ea typeface="Times New Roman"/>
                <a:cs typeface="Times New Roman"/>
              </a:rPr>
              <a:t>If he is not a reptile, then he is either human or an alien.</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Comic Sans MS"/>
                <a:ea typeface="Times New Roman"/>
                <a:cs typeface="Times New Roman"/>
              </a:rPr>
              <a:t>Thicke</a:t>
            </a:r>
            <a:r>
              <a:rPr lang="en-US" dirty="0" smtClean="0">
                <a:solidFill>
                  <a:srgbClr val="006411"/>
                </a:solidFill>
                <a:effectLst/>
                <a:latin typeface="Comic Sans MS"/>
                <a:ea typeface="Times New Roman"/>
                <a:cs typeface="Times New Roman"/>
              </a:rPr>
              <a:t> can't have </a:t>
            </a:r>
            <a:r>
              <a:rPr lang="en-US" dirty="0" err="1" smtClean="0">
                <a:solidFill>
                  <a:srgbClr val="006411"/>
                </a:solidFill>
                <a:effectLst/>
                <a:latin typeface="Comic Sans MS"/>
                <a:ea typeface="Times New Roman"/>
                <a:cs typeface="Times New Roman"/>
              </a:rPr>
              <a:t>reptilean</a:t>
            </a:r>
            <a:r>
              <a:rPr lang="en-US" dirty="0" smtClean="0">
                <a:solidFill>
                  <a:srgbClr val="006411"/>
                </a:solidFill>
                <a:effectLst/>
                <a:latin typeface="Comic Sans MS"/>
                <a:ea typeface="Times New Roman"/>
                <a:cs typeface="Times New Roman"/>
              </a:rPr>
              <a:t> offspring.</a:t>
            </a:r>
            <a:endParaRPr lang="en-US" dirty="0">
              <a:ea typeface="Calibri"/>
              <a:cs typeface="Times New Roman"/>
            </a:endParaRPr>
          </a:p>
          <a:p>
            <a:pPr marL="0" marR="0">
              <a:lnSpc>
                <a:spcPct val="115000"/>
              </a:lnSpc>
              <a:spcBef>
                <a:spcPts val="0"/>
              </a:spcBef>
              <a:spcAft>
                <a:spcPts val="1000"/>
              </a:spcAft>
            </a:pPr>
            <a:r>
              <a:rPr lang="en-US" dirty="0" smtClean="0">
                <a:solidFill>
                  <a:srgbClr val="006411"/>
                </a:solidFill>
                <a:effectLst/>
                <a:latin typeface="Comic Sans MS"/>
                <a:ea typeface="Times New Roman"/>
                <a:cs typeface="Times New Roman"/>
              </a:rPr>
              <a:t>And he is not an alien. </a:t>
            </a:r>
            <a:endParaRPr lang="en-US" dirty="0">
              <a:ea typeface="Calibri"/>
              <a:cs typeface="Times New Roman"/>
            </a:endParaRPr>
          </a:p>
          <a:p>
            <a:pPr marL="0" marR="0">
              <a:lnSpc>
                <a:spcPct val="115000"/>
              </a:lnSpc>
              <a:spcBef>
                <a:spcPts val="0"/>
              </a:spcBef>
              <a:spcAft>
                <a:spcPts val="1000"/>
              </a:spcAft>
            </a:pPr>
            <a:r>
              <a:rPr lang="en-US" dirty="0" smtClean="0">
                <a:solidFill>
                  <a:srgbClr val="DD0806"/>
                </a:solidFill>
                <a:effectLst/>
                <a:latin typeface="Comic Sans MS"/>
                <a:ea typeface="Times New Roman"/>
                <a:cs typeface="Times New Roman"/>
              </a:rPr>
              <a:t>So, is Robin </a:t>
            </a:r>
            <a:r>
              <a:rPr lang="en-US" dirty="0" err="1" smtClean="0">
                <a:solidFill>
                  <a:srgbClr val="DD0806"/>
                </a:solidFill>
                <a:effectLst/>
                <a:latin typeface="Comic Sans MS"/>
                <a:ea typeface="Times New Roman"/>
                <a:cs typeface="Times New Roman"/>
              </a:rPr>
              <a:t>Thicke</a:t>
            </a:r>
            <a:r>
              <a:rPr lang="en-US" dirty="0" smtClean="0">
                <a:solidFill>
                  <a:srgbClr val="DD0806"/>
                </a:solidFill>
                <a:effectLst/>
                <a:latin typeface="Comic Sans MS"/>
                <a:ea typeface="Times New Roman"/>
                <a:cs typeface="Times New Roman"/>
              </a:rPr>
              <a:t> human?</a:t>
            </a:r>
            <a:endParaRPr lang="en-US" dirty="0">
              <a:ea typeface="Calibri"/>
              <a:cs typeface="Times New Roman"/>
            </a:endParaRPr>
          </a:p>
          <a:p>
            <a:endParaRPr lang="en-US" dirty="0"/>
          </a:p>
        </p:txBody>
      </p:sp>
    </p:spTree>
    <p:extLst>
      <p:ext uri="{BB962C8B-B14F-4D97-AF65-F5344CB8AC3E}">
        <p14:creationId xmlns:p14="http://schemas.microsoft.com/office/powerpoint/2010/main" val="36693575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0000"/>
                </a:solidFill>
                <a:effectLst/>
                <a:latin typeface="Times New Roman"/>
                <a:ea typeface="Times New Roman"/>
                <a:cs typeface="Times New Roman"/>
              </a:rPr>
              <a:t>The Premises of the Argument</a:t>
            </a:r>
            <a:endParaRPr lang="en-US" dirty="0"/>
          </a:p>
        </p:txBody>
      </p:sp>
      <p:sp>
        <p:nvSpPr>
          <p:cNvPr id="3" name="Content Placeholder 2"/>
          <p:cNvSpPr>
            <a:spLocks noGrp="1"/>
          </p:cNvSpPr>
          <p:nvPr>
            <p:ph idx="1"/>
          </p:nvPr>
        </p:nvSpPr>
        <p:spPr/>
        <p:txBody>
          <a:bodyPr>
            <a:normAutofit fontScale="77500" lnSpcReduction="20000"/>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This argument has four premises, each offering different pieces of information.</a:t>
            </a:r>
            <a:endParaRPr lang="en-US" dirty="0">
              <a:ea typeface="Calibri"/>
              <a:cs typeface="Times New Roman"/>
            </a:endParaRPr>
          </a:p>
          <a:p>
            <a:pPr marL="0" marR="0">
              <a:lnSpc>
                <a:spcPct val="115000"/>
              </a:lnSpc>
              <a:spcBef>
                <a:spcPts val="0"/>
              </a:spcBef>
              <a:spcAft>
                <a:spcPts val="1350"/>
              </a:spcAft>
            </a:pPr>
            <a:r>
              <a:rPr lang="en-US" dirty="0" smtClean="0">
                <a:solidFill>
                  <a:srgbClr val="000000"/>
                </a:solidFill>
                <a:effectLst/>
                <a:latin typeface="Times New Roman"/>
                <a:ea typeface="Times New Roman"/>
                <a:cs typeface="Times New Roman"/>
              </a:rPr>
              <a:t>No one premise tells us whether </a:t>
            </a:r>
            <a:r>
              <a:rPr lang="en-US" dirty="0" err="1" smtClean="0">
                <a:solidFill>
                  <a:srgbClr val="000000"/>
                </a:solidFill>
                <a:effectLst/>
                <a:latin typeface="Times New Roman"/>
                <a:ea typeface="Times New Roman"/>
                <a:cs typeface="Times New Roman"/>
              </a:rPr>
              <a:t>Thicke</a:t>
            </a:r>
            <a:r>
              <a:rPr lang="en-US" dirty="0" smtClean="0">
                <a:solidFill>
                  <a:srgbClr val="000000"/>
                </a:solidFill>
                <a:effectLst/>
                <a:latin typeface="Times New Roman"/>
                <a:ea typeface="Times New Roman"/>
                <a:cs typeface="Times New Roman"/>
              </a:rPr>
              <a:t> is a human.</a:t>
            </a:r>
            <a:endParaRPr lang="en-US" dirty="0">
              <a:ea typeface="Calibri"/>
              <a:cs typeface="Times New Roman"/>
            </a:endParaRPr>
          </a:p>
          <a:p>
            <a:pPr marL="0" marR="0">
              <a:lnSpc>
                <a:spcPct val="115000"/>
              </a:lnSpc>
              <a:spcBef>
                <a:spcPts val="0"/>
              </a:spcBef>
              <a:spcAft>
                <a:spcPts val="1000"/>
              </a:spcAft>
            </a:pPr>
            <a:r>
              <a:rPr lang="en-US" dirty="0" smtClean="0">
                <a:solidFill>
                  <a:srgbClr val="DD0806"/>
                </a:solidFill>
                <a:effectLst/>
                <a:latin typeface="Comic Sans MS"/>
                <a:ea typeface="Times New Roman"/>
                <a:cs typeface="Times New Roman"/>
              </a:rPr>
              <a:t>1.</a:t>
            </a:r>
            <a:r>
              <a:rPr lang="en-US" dirty="0" smtClean="0">
                <a:solidFill>
                  <a:srgbClr val="006411"/>
                </a:solidFill>
                <a:effectLst/>
                <a:latin typeface="Comic Sans MS"/>
                <a:ea typeface="Times New Roman"/>
                <a:cs typeface="Times New Roman"/>
              </a:rPr>
              <a:t> Robin </a:t>
            </a:r>
            <a:r>
              <a:rPr lang="en-US" dirty="0" err="1" smtClean="0">
                <a:solidFill>
                  <a:srgbClr val="006411"/>
                </a:solidFill>
                <a:effectLst/>
                <a:latin typeface="Comic Sans MS"/>
                <a:ea typeface="Times New Roman"/>
                <a:cs typeface="Times New Roman"/>
              </a:rPr>
              <a:t>Thicke</a:t>
            </a:r>
            <a:r>
              <a:rPr lang="en-US" dirty="0" smtClean="0">
                <a:solidFill>
                  <a:srgbClr val="006411"/>
                </a:solidFill>
                <a:effectLst/>
                <a:latin typeface="Comic Sans MS"/>
                <a:ea typeface="Times New Roman"/>
                <a:cs typeface="Times New Roman"/>
              </a:rPr>
              <a:t> is a reptile only if he can have </a:t>
            </a:r>
            <a:r>
              <a:rPr lang="en-US" dirty="0" err="1" smtClean="0">
                <a:solidFill>
                  <a:srgbClr val="006411"/>
                </a:solidFill>
                <a:effectLst/>
                <a:latin typeface="Comic Sans MS"/>
                <a:ea typeface="Times New Roman"/>
                <a:cs typeface="Times New Roman"/>
              </a:rPr>
              <a:t>reptilean</a:t>
            </a:r>
            <a:r>
              <a:rPr lang="en-US" dirty="0" smtClean="0">
                <a:solidFill>
                  <a:srgbClr val="006411"/>
                </a:solidFill>
                <a:effectLst/>
                <a:latin typeface="Comic Sans MS"/>
                <a:ea typeface="Times New Roman"/>
                <a:cs typeface="Times New Roman"/>
              </a:rPr>
              <a:t> offspring. </a:t>
            </a:r>
            <a:endParaRPr lang="en-US" dirty="0">
              <a:ea typeface="Calibri"/>
              <a:cs typeface="Times New Roman"/>
            </a:endParaRPr>
          </a:p>
          <a:p>
            <a:pPr marL="0" marR="0">
              <a:lnSpc>
                <a:spcPct val="115000"/>
              </a:lnSpc>
              <a:spcBef>
                <a:spcPts val="0"/>
              </a:spcBef>
              <a:spcAft>
                <a:spcPts val="1000"/>
              </a:spcAft>
            </a:pPr>
            <a:r>
              <a:rPr lang="en-US" dirty="0" smtClean="0">
                <a:solidFill>
                  <a:srgbClr val="DD0806"/>
                </a:solidFill>
                <a:effectLst/>
                <a:latin typeface="Comic Sans MS"/>
                <a:ea typeface="Times New Roman"/>
                <a:cs typeface="Times New Roman"/>
              </a:rPr>
              <a:t>2.</a:t>
            </a:r>
            <a:r>
              <a:rPr lang="en-US" dirty="0" smtClean="0">
                <a:solidFill>
                  <a:srgbClr val="006411"/>
                </a:solidFill>
                <a:effectLst/>
                <a:latin typeface="Comic Sans MS"/>
                <a:ea typeface="Times New Roman"/>
                <a:cs typeface="Times New Roman"/>
              </a:rPr>
              <a:t> If he is not a reptile, then he is either human or an alien.</a:t>
            </a:r>
            <a:endParaRPr lang="en-US" dirty="0">
              <a:ea typeface="Calibri"/>
              <a:cs typeface="Times New Roman"/>
            </a:endParaRPr>
          </a:p>
          <a:p>
            <a:pPr marL="0" marR="0">
              <a:lnSpc>
                <a:spcPct val="115000"/>
              </a:lnSpc>
              <a:spcBef>
                <a:spcPts val="0"/>
              </a:spcBef>
              <a:spcAft>
                <a:spcPts val="1000"/>
              </a:spcAft>
            </a:pPr>
            <a:r>
              <a:rPr lang="en-US" dirty="0" smtClean="0">
                <a:solidFill>
                  <a:srgbClr val="DD0806"/>
                </a:solidFill>
                <a:effectLst/>
                <a:latin typeface="Comic Sans MS"/>
                <a:ea typeface="Times New Roman"/>
                <a:cs typeface="Times New Roman"/>
              </a:rPr>
              <a:t>3.</a:t>
            </a:r>
            <a:r>
              <a:rPr lang="en-US" dirty="0" smtClean="0">
                <a:solidFill>
                  <a:srgbClr val="006411"/>
                </a:solidFill>
                <a:effectLst/>
                <a:latin typeface="Comic Sans MS"/>
                <a:ea typeface="Times New Roman"/>
                <a:cs typeface="Times New Roman"/>
              </a:rPr>
              <a:t> </a:t>
            </a:r>
            <a:r>
              <a:rPr lang="en-US" dirty="0" err="1" smtClean="0">
                <a:solidFill>
                  <a:srgbClr val="006411"/>
                </a:solidFill>
                <a:effectLst/>
                <a:latin typeface="Comic Sans MS"/>
                <a:ea typeface="Times New Roman"/>
                <a:cs typeface="Times New Roman"/>
              </a:rPr>
              <a:t>Thicke</a:t>
            </a:r>
            <a:r>
              <a:rPr lang="en-US" dirty="0" smtClean="0">
                <a:solidFill>
                  <a:srgbClr val="006411"/>
                </a:solidFill>
                <a:effectLst/>
                <a:latin typeface="Comic Sans MS"/>
                <a:ea typeface="Times New Roman"/>
                <a:cs typeface="Times New Roman"/>
              </a:rPr>
              <a:t> can't have </a:t>
            </a:r>
            <a:r>
              <a:rPr lang="en-US" dirty="0" err="1" smtClean="0">
                <a:solidFill>
                  <a:srgbClr val="006411"/>
                </a:solidFill>
                <a:effectLst/>
                <a:latin typeface="Comic Sans MS"/>
                <a:ea typeface="Times New Roman"/>
                <a:cs typeface="Times New Roman"/>
              </a:rPr>
              <a:t>reptilean</a:t>
            </a:r>
            <a:r>
              <a:rPr lang="en-US" dirty="0" smtClean="0">
                <a:solidFill>
                  <a:srgbClr val="006411"/>
                </a:solidFill>
                <a:effectLst/>
                <a:latin typeface="Comic Sans MS"/>
                <a:ea typeface="Times New Roman"/>
                <a:cs typeface="Times New Roman"/>
              </a:rPr>
              <a:t> offspring.</a:t>
            </a:r>
            <a:endParaRPr lang="en-US" dirty="0">
              <a:ea typeface="Calibri"/>
              <a:cs typeface="Times New Roman"/>
            </a:endParaRPr>
          </a:p>
          <a:p>
            <a:r>
              <a:rPr lang="en-US" dirty="0" smtClean="0">
                <a:solidFill>
                  <a:srgbClr val="DD0806"/>
                </a:solidFill>
                <a:effectLst/>
                <a:latin typeface="Comic Sans MS"/>
                <a:ea typeface="Times New Roman"/>
                <a:cs typeface="Times New Roman"/>
              </a:rPr>
              <a:t>4.</a:t>
            </a:r>
            <a:r>
              <a:rPr lang="en-US" dirty="0" smtClean="0">
                <a:solidFill>
                  <a:srgbClr val="006411"/>
                </a:solidFill>
                <a:effectLst/>
                <a:latin typeface="Comic Sans MS"/>
                <a:ea typeface="Times New Roman"/>
                <a:cs typeface="Times New Roman"/>
              </a:rPr>
              <a:t> And he is not an alien.</a:t>
            </a:r>
            <a:r>
              <a:rPr lang="en-US" dirty="0" smtClean="0">
                <a:solidFill>
                  <a:srgbClr val="000000"/>
                </a:solidFill>
                <a:effectLst/>
                <a:latin typeface="Times New Roman"/>
                <a:ea typeface="Times New Roman"/>
              </a:rPr>
              <a:t/>
            </a:r>
            <a:br>
              <a:rPr lang="en-US" dirty="0" smtClean="0">
                <a:solidFill>
                  <a:srgbClr val="000000"/>
                </a:solidFill>
                <a:effectLst/>
                <a:latin typeface="Times New Roman"/>
                <a:ea typeface="Times New Roman"/>
              </a:rPr>
            </a:br>
            <a:endParaRPr lang="en-US" dirty="0"/>
          </a:p>
        </p:txBody>
      </p:sp>
    </p:spTree>
    <p:extLst>
      <p:ext uri="{BB962C8B-B14F-4D97-AF65-F5344CB8AC3E}">
        <p14:creationId xmlns:p14="http://schemas.microsoft.com/office/powerpoint/2010/main" val="2154835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0000"/>
                </a:solidFill>
                <a:effectLst/>
                <a:latin typeface="Times New Roman"/>
                <a:ea typeface="Times New Roman"/>
              </a:rPr>
              <a:t>Complex Information in the Premises</a:t>
            </a:r>
            <a:endParaRPr lang="en-US" dirty="0"/>
          </a:p>
        </p:txBody>
      </p:sp>
      <p:sp>
        <p:nvSpPr>
          <p:cNvPr id="3" name="Content Placeholder 2"/>
          <p:cNvSpPr>
            <a:spLocks noGrp="1"/>
          </p:cNvSpPr>
          <p:nvPr>
            <p:ph idx="1"/>
          </p:nvPr>
        </p:nvSpPr>
        <p:spPr/>
        <p:txBody>
          <a:bodyPr>
            <a:normAutofit fontScale="85000" lnSpcReduction="20000"/>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Premise 2 expresses relationships among three different statements. </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a reptile.</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a human.</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an alien.</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If the first statement is not true, then either the second or the third is true</a:t>
            </a:r>
            <a:endParaRPr lang="en-US" dirty="0">
              <a:ea typeface="Calibri"/>
              <a:cs typeface="Times New Roman"/>
            </a:endParaRPr>
          </a:p>
          <a:p>
            <a:pPr marL="0" marR="0">
              <a:lnSpc>
                <a:spcPct val="115000"/>
              </a:lnSpc>
              <a:spcBef>
                <a:spcPts val="0"/>
              </a:spcBef>
              <a:spcAft>
                <a:spcPts val="1000"/>
              </a:spcAft>
            </a:pPr>
            <a:r>
              <a:rPr lang="en-US" dirty="0" smtClean="0">
                <a:solidFill>
                  <a:srgbClr val="DD0806"/>
                </a:solidFill>
                <a:effectLst/>
                <a:latin typeface="Comic Sans MS"/>
                <a:ea typeface="Times New Roman"/>
                <a:cs typeface="Times New Roman"/>
              </a:rPr>
              <a:t>2.</a:t>
            </a:r>
            <a:r>
              <a:rPr lang="en-US" dirty="0" smtClean="0">
                <a:solidFill>
                  <a:srgbClr val="006411"/>
                </a:solidFill>
                <a:effectLst/>
                <a:latin typeface="Comic Sans MS"/>
                <a:ea typeface="Times New Roman"/>
                <a:cs typeface="Times New Roman"/>
              </a:rPr>
              <a:t> If he is not a reptile, then he is either human or an alien.</a:t>
            </a:r>
            <a:endParaRPr lang="en-US" dirty="0">
              <a:ea typeface="Calibri"/>
              <a:cs typeface="Times New Roman"/>
            </a:endParaRPr>
          </a:p>
          <a:p>
            <a:endParaRPr lang="en-US" dirty="0"/>
          </a:p>
        </p:txBody>
      </p:sp>
    </p:spTree>
    <p:extLst>
      <p:ext uri="{BB962C8B-B14F-4D97-AF65-F5344CB8AC3E}">
        <p14:creationId xmlns:p14="http://schemas.microsoft.com/office/powerpoint/2010/main" val="4257835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0000"/>
                </a:solidFill>
                <a:effectLst/>
                <a:latin typeface="Times New Roman"/>
                <a:ea typeface="Times New Roman"/>
                <a:cs typeface="Times New Roman"/>
              </a:rPr>
              <a:t>Simple and Compound Statements</a:t>
            </a:r>
            <a:endParaRPr lang="en-US" dirty="0"/>
          </a:p>
        </p:txBody>
      </p:sp>
      <p:sp>
        <p:nvSpPr>
          <p:cNvPr id="3" name="Content Placeholder 2"/>
          <p:cNvSpPr>
            <a:spLocks noGrp="1"/>
          </p:cNvSpPr>
          <p:nvPr>
            <p:ph idx="1"/>
          </p:nvPr>
        </p:nvSpPr>
        <p:spPr/>
        <p:txBody>
          <a:bodyPr>
            <a:normAutofit fontScale="85000" lnSpcReduction="10000"/>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A simple statement does not contain any other statement as a component. </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a reptile.</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A compound statement contains at least one simple statement as a component and at least one operator or connective:</a:t>
            </a:r>
            <a:endParaRPr lang="en-US" dirty="0">
              <a:ea typeface="Calibri"/>
              <a:cs typeface="Times New Roman"/>
            </a:endParaRPr>
          </a:p>
          <a:p>
            <a:pPr marL="0" marR="0">
              <a:lnSpc>
                <a:spcPct val="115000"/>
              </a:lnSpc>
              <a:spcBef>
                <a:spcPts val="0"/>
              </a:spcBef>
              <a:spcAft>
                <a:spcPts val="1000"/>
              </a:spcAft>
            </a:pP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not a reptile.</a:t>
            </a:r>
            <a:endParaRPr lang="en-US" dirty="0">
              <a:ea typeface="Calibri"/>
              <a:cs typeface="Times New Roman"/>
            </a:endParaRPr>
          </a:p>
          <a:p>
            <a:pPr marL="0" marR="0">
              <a:lnSpc>
                <a:spcPct val="115000"/>
              </a:lnSpc>
              <a:spcBef>
                <a:spcPts val="0"/>
              </a:spcBef>
              <a:spcAft>
                <a:spcPts val="1000"/>
              </a:spcAft>
            </a:pPr>
            <a:r>
              <a:rPr lang="en-US" dirty="0" smtClean="0">
                <a:solidFill>
                  <a:srgbClr val="006411"/>
                </a:solidFill>
                <a:effectLst/>
                <a:latin typeface="Times New Roman"/>
                <a:ea typeface="Times New Roman"/>
                <a:cs typeface="Times New Roman"/>
              </a:rPr>
              <a:t>If </a:t>
            </a: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a reptile, then he has </a:t>
            </a:r>
            <a:r>
              <a:rPr lang="en-US" dirty="0" err="1" smtClean="0">
                <a:solidFill>
                  <a:srgbClr val="006411"/>
                </a:solidFill>
                <a:effectLst/>
                <a:latin typeface="Times New Roman"/>
                <a:ea typeface="Times New Roman"/>
                <a:cs typeface="Times New Roman"/>
              </a:rPr>
              <a:t>reptilean</a:t>
            </a:r>
            <a:r>
              <a:rPr lang="en-US" dirty="0" smtClean="0">
                <a:solidFill>
                  <a:srgbClr val="006411"/>
                </a:solidFill>
                <a:effectLst/>
                <a:latin typeface="Times New Roman"/>
                <a:ea typeface="Times New Roman"/>
                <a:cs typeface="Times New Roman"/>
              </a:rPr>
              <a:t> offspring.</a:t>
            </a:r>
            <a:endParaRPr lang="en-US" dirty="0">
              <a:ea typeface="Calibri"/>
              <a:cs typeface="Times New Roman"/>
            </a:endParaRPr>
          </a:p>
          <a:p>
            <a:endParaRPr lang="en-US" dirty="0"/>
          </a:p>
        </p:txBody>
      </p:sp>
    </p:spTree>
    <p:extLst>
      <p:ext uri="{BB962C8B-B14F-4D97-AF65-F5344CB8AC3E}">
        <p14:creationId xmlns:p14="http://schemas.microsoft.com/office/powerpoint/2010/main" val="1165692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0000"/>
                </a:solidFill>
                <a:effectLst/>
                <a:latin typeface="Times New Roman"/>
                <a:ea typeface="Times New Roman"/>
                <a:cs typeface="Times New Roman"/>
              </a:rPr>
              <a:t>Symbolizing Compound Statements</a:t>
            </a:r>
            <a:endParaRPr lang="en-US" dirty="0"/>
          </a:p>
        </p:txBody>
      </p:sp>
      <p:sp>
        <p:nvSpPr>
          <p:cNvPr id="3" name="Content Placeholder 2"/>
          <p:cNvSpPr>
            <a:spLocks noGrp="1"/>
          </p:cNvSpPr>
          <p:nvPr>
            <p:ph idx="1"/>
          </p:nvPr>
        </p:nvSpPr>
        <p:spPr/>
        <p:txBody>
          <a:bodyPr/>
          <a:lstStyle/>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To display the relationships among statements we abstract the content and use special symbols for the operators and connectives.</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In this way we can focus on the form apart from the content.</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Use capital letters to stand for particular simple statements. </a:t>
            </a:r>
            <a:endParaRPr lang="en-US" dirty="0">
              <a:ea typeface="Calibri"/>
              <a:cs typeface="Times New Roman"/>
            </a:endParaRPr>
          </a:p>
          <a:p>
            <a:endParaRPr lang="en-US" dirty="0"/>
          </a:p>
        </p:txBody>
      </p:sp>
    </p:spTree>
    <p:extLst>
      <p:ext uri="{BB962C8B-B14F-4D97-AF65-F5344CB8AC3E}">
        <p14:creationId xmlns:p14="http://schemas.microsoft.com/office/powerpoint/2010/main" val="3588744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Therefore…</a:t>
            </a:r>
            <a:endParaRPr lang="en-US" dirty="0"/>
          </a:p>
        </p:txBody>
      </p:sp>
      <p:sp>
        <p:nvSpPr>
          <p:cNvPr id="3" name="Content Placeholder 2"/>
          <p:cNvSpPr>
            <a:spLocks noGrp="1"/>
          </p:cNvSpPr>
          <p:nvPr>
            <p:ph idx="1"/>
          </p:nvPr>
        </p:nvSpPr>
        <p:spPr/>
        <p:txBody>
          <a:bodyPr>
            <a:normAutofit fontScale="92500" lnSpcReduction="20000"/>
          </a:bodyPr>
          <a:lstStyle/>
          <a:p>
            <a:pPr marL="0" marR="0">
              <a:lnSpc>
                <a:spcPct val="115000"/>
              </a:lnSpc>
              <a:spcBef>
                <a:spcPts val="0"/>
              </a:spcBef>
              <a:spcAft>
                <a:spcPts val="1000"/>
              </a:spcAft>
            </a:pPr>
            <a:r>
              <a:rPr lang="en-US" dirty="0" smtClean="0">
                <a:solidFill>
                  <a:srgbClr val="006411"/>
                </a:solidFill>
                <a:effectLst/>
                <a:latin typeface="Times New Roman"/>
                <a:ea typeface="Times New Roman"/>
                <a:cs typeface="Times New Roman"/>
              </a:rPr>
              <a:t>If Robin </a:t>
            </a:r>
            <a:r>
              <a:rPr lang="en-US" dirty="0" err="1" smtClean="0">
                <a:solidFill>
                  <a:srgbClr val="006411"/>
                </a:solidFill>
                <a:effectLst/>
                <a:latin typeface="Times New Roman"/>
                <a:ea typeface="Times New Roman"/>
                <a:cs typeface="Times New Roman"/>
              </a:rPr>
              <a:t>Thicke</a:t>
            </a:r>
            <a:r>
              <a:rPr lang="en-US" dirty="0" smtClean="0">
                <a:solidFill>
                  <a:srgbClr val="006411"/>
                </a:solidFill>
                <a:effectLst/>
                <a:latin typeface="Times New Roman"/>
                <a:ea typeface="Times New Roman"/>
                <a:cs typeface="Times New Roman"/>
              </a:rPr>
              <a:t> is not a reptile, then he is either human or an alien.</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R = Robin </a:t>
            </a:r>
            <a:r>
              <a:rPr lang="en-US" dirty="0" err="1" smtClean="0">
                <a:solidFill>
                  <a:srgbClr val="000000"/>
                </a:solidFill>
                <a:effectLst/>
                <a:latin typeface="Times New Roman"/>
                <a:ea typeface="Times New Roman"/>
                <a:cs typeface="Times New Roman"/>
              </a:rPr>
              <a:t>Thicke</a:t>
            </a:r>
            <a:r>
              <a:rPr lang="en-US" dirty="0" smtClean="0">
                <a:solidFill>
                  <a:srgbClr val="000000"/>
                </a:solidFill>
                <a:effectLst/>
                <a:latin typeface="Times New Roman"/>
                <a:ea typeface="Times New Roman"/>
                <a:cs typeface="Times New Roman"/>
              </a:rPr>
              <a:t> is a reptile.</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H = Robin </a:t>
            </a:r>
            <a:r>
              <a:rPr lang="en-US" dirty="0" err="1" smtClean="0">
                <a:solidFill>
                  <a:srgbClr val="000000"/>
                </a:solidFill>
                <a:effectLst/>
                <a:latin typeface="Times New Roman"/>
                <a:ea typeface="Times New Roman"/>
                <a:cs typeface="Times New Roman"/>
              </a:rPr>
              <a:t>Thicke</a:t>
            </a:r>
            <a:r>
              <a:rPr lang="en-US" dirty="0" smtClean="0">
                <a:solidFill>
                  <a:srgbClr val="000000"/>
                </a:solidFill>
                <a:effectLst/>
                <a:latin typeface="Times New Roman"/>
                <a:ea typeface="Times New Roman"/>
                <a:cs typeface="Times New Roman"/>
              </a:rPr>
              <a:t> is a human.</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A = Robin </a:t>
            </a:r>
            <a:r>
              <a:rPr lang="en-US" dirty="0" err="1" smtClean="0">
                <a:solidFill>
                  <a:srgbClr val="000000"/>
                </a:solidFill>
                <a:effectLst/>
                <a:latin typeface="Times New Roman"/>
                <a:ea typeface="Times New Roman"/>
                <a:cs typeface="Times New Roman"/>
              </a:rPr>
              <a:t>Thicke</a:t>
            </a:r>
            <a:r>
              <a:rPr lang="en-US" dirty="0" smtClean="0">
                <a:solidFill>
                  <a:srgbClr val="000000"/>
                </a:solidFill>
                <a:effectLst/>
                <a:latin typeface="Times New Roman"/>
                <a:ea typeface="Times New Roman"/>
                <a:cs typeface="Times New Roman"/>
              </a:rPr>
              <a:t> is an alien.</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If not-R, then either H or A.</a:t>
            </a:r>
            <a:endParaRPr lang="en-US" dirty="0">
              <a:ea typeface="Calibri"/>
              <a:cs typeface="Times New Roman"/>
            </a:endParaRPr>
          </a:p>
          <a:p>
            <a:pPr marL="0" marR="0">
              <a:lnSpc>
                <a:spcPct val="115000"/>
              </a:lnSpc>
              <a:spcBef>
                <a:spcPts val="0"/>
              </a:spcBef>
              <a:spcAft>
                <a:spcPts val="1000"/>
              </a:spcAft>
            </a:pPr>
            <a:r>
              <a:rPr lang="en-US" dirty="0" smtClean="0">
                <a:solidFill>
                  <a:srgbClr val="000000"/>
                </a:solidFill>
                <a:effectLst/>
                <a:latin typeface="Times New Roman"/>
                <a:ea typeface="Times New Roman"/>
                <a:cs typeface="Times New Roman"/>
              </a:rPr>
              <a:t>~ R </a:t>
            </a:r>
            <a:r>
              <a:rPr lang="en-US" dirty="0" smtClean="0">
                <a:solidFill>
                  <a:srgbClr val="000000"/>
                </a:solidFill>
                <a:effectLst/>
                <a:latin typeface="Symbol"/>
                <a:ea typeface="Times New Roman"/>
                <a:cs typeface="Times New Roman"/>
              </a:rPr>
              <a:t>É</a:t>
            </a:r>
            <a:r>
              <a:rPr lang="en-US" dirty="0" smtClean="0">
                <a:solidFill>
                  <a:srgbClr val="000000"/>
                </a:solidFill>
                <a:effectLst/>
                <a:latin typeface="Times New Roman"/>
                <a:ea typeface="Times New Roman"/>
                <a:cs typeface="Times New Roman"/>
              </a:rPr>
              <a:t> (H v A)</a:t>
            </a:r>
            <a:endParaRPr lang="en-US" dirty="0">
              <a:ea typeface="Calibri"/>
              <a:cs typeface="Times New Roman"/>
            </a:endParaRPr>
          </a:p>
          <a:p>
            <a:pPr marL="0" marR="0">
              <a:lnSpc>
                <a:spcPct val="115000"/>
              </a:lnSpc>
              <a:spcBef>
                <a:spcPts val="0"/>
              </a:spcBef>
              <a:spcAft>
                <a:spcPts val="1000"/>
              </a:spcAft>
            </a:pPr>
            <a:r>
              <a:rPr lang="en-US" dirty="0">
                <a:ea typeface="Calibri"/>
                <a:cs typeface="Times New Roman"/>
              </a:rPr>
              <a:t> </a:t>
            </a:r>
          </a:p>
          <a:p>
            <a:endParaRPr lang="en-US" dirty="0"/>
          </a:p>
        </p:txBody>
      </p:sp>
    </p:spTree>
    <p:extLst>
      <p:ext uri="{BB962C8B-B14F-4D97-AF65-F5344CB8AC3E}">
        <p14:creationId xmlns:p14="http://schemas.microsoft.com/office/powerpoint/2010/main" val="31923611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
            <a:ext cx="7772400" cy="1555750"/>
          </a:xfrm>
        </p:spPr>
        <p:txBody>
          <a:bodyPr/>
          <a:lstStyle/>
          <a:p>
            <a:pPr eaLnBrk="1" hangingPunct="1">
              <a:defRPr/>
            </a:pPr>
            <a:r>
              <a:rPr lang="en-US" sz="3600" dirty="0" smtClean="0"/>
              <a:t>Symbolic Logic is  </a:t>
            </a:r>
            <a:br>
              <a:rPr lang="en-US" sz="3600" dirty="0" smtClean="0"/>
            </a:br>
            <a:r>
              <a:rPr lang="en-US" sz="3600" dirty="0" smtClean="0"/>
              <a:t>the Language of Modern Logic</a:t>
            </a:r>
          </a:p>
        </p:txBody>
      </p:sp>
      <p:sp>
        <p:nvSpPr>
          <p:cNvPr id="2051" name="Rectangle 3"/>
          <p:cNvSpPr>
            <a:spLocks noGrp="1" noChangeArrowheads="1"/>
          </p:cNvSpPr>
          <p:nvPr>
            <p:ph type="subTitle" idx="1"/>
          </p:nvPr>
        </p:nvSpPr>
        <p:spPr>
          <a:xfrm>
            <a:off x="381000" y="1905000"/>
            <a:ext cx="8458200" cy="4648200"/>
          </a:xfrm>
        </p:spPr>
        <p:txBody>
          <a:bodyPr/>
          <a:lstStyle/>
          <a:p>
            <a:pPr algn="l" eaLnBrk="1" hangingPunct="1">
              <a:buFont typeface="Wingdings" pitchFamily="2" charset="2"/>
              <a:buChar char="l"/>
              <a:defRPr/>
            </a:pPr>
            <a:r>
              <a:rPr lang="en-US" sz="2800" dirty="0" smtClean="0">
                <a:solidFill>
                  <a:schemeClr val="tx1"/>
                </a:solidFill>
              </a:rPr>
              <a:t>Technique for analysis of deductive arguments</a:t>
            </a:r>
          </a:p>
          <a:p>
            <a:pPr algn="l" eaLnBrk="1" hangingPunct="1">
              <a:buFont typeface="Wingdings" pitchFamily="2" charset="2"/>
              <a:buChar char="l"/>
              <a:defRPr/>
            </a:pPr>
            <a:r>
              <a:rPr lang="en-US" sz="2800" dirty="0" smtClean="0">
                <a:solidFill>
                  <a:schemeClr val="tx1"/>
                </a:solidFill>
              </a:rPr>
              <a:t>English (or any) language: can make any argument appear vague, ambiguous; especially with use of things like metaphors, idioms, emotional appeals, etc.</a:t>
            </a:r>
          </a:p>
          <a:p>
            <a:pPr algn="l" eaLnBrk="1" hangingPunct="1">
              <a:buFont typeface="Wingdings" pitchFamily="2" charset="2"/>
              <a:buChar char="l"/>
              <a:defRPr/>
            </a:pPr>
            <a:r>
              <a:rPr lang="en-US" sz="2800" dirty="0" smtClean="0">
                <a:solidFill>
                  <a:schemeClr val="tx1"/>
                </a:solidFill>
              </a:rPr>
              <a:t>Avoid these difficulties </a:t>
            </a:r>
            <a:r>
              <a:rPr lang="en-US" sz="2800" dirty="0" smtClean="0">
                <a:solidFill>
                  <a:schemeClr val="tx1"/>
                </a:solidFill>
                <a:sym typeface="Wingdings" pitchFamily="2" charset="2"/>
              </a:rPr>
              <a:t>to move into logical heart of argument: use symbolic language</a:t>
            </a:r>
          </a:p>
          <a:p>
            <a:pPr marL="457200" lvl="1" indent="0" eaLnBrk="1" hangingPunct="1">
              <a:defRPr/>
            </a:pPr>
            <a:r>
              <a:rPr lang="en-US" sz="2400" dirty="0" smtClean="0">
                <a:solidFill>
                  <a:schemeClr val="tx1"/>
                </a:solidFill>
              </a:rPr>
              <a:t>Now can formulate an argument with precision</a:t>
            </a:r>
          </a:p>
          <a:p>
            <a:pPr marL="457200" lvl="1" indent="0" eaLnBrk="1" hangingPunct="1">
              <a:defRPr/>
            </a:pPr>
            <a:r>
              <a:rPr lang="en-US" sz="2400" dirty="0" smtClean="0">
                <a:solidFill>
                  <a:schemeClr val="tx1"/>
                </a:solidFill>
              </a:rPr>
              <a:t>Symbols facilitate our thinking about an argument</a:t>
            </a:r>
          </a:p>
          <a:p>
            <a:pPr marL="914400" lvl="2" indent="0" eaLnBrk="1" hangingPunct="1">
              <a:defRPr/>
            </a:pPr>
            <a:r>
              <a:rPr lang="en-US" sz="2000" dirty="0" smtClean="0">
                <a:solidFill>
                  <a:schemeClr val="tx1"/>
                </a:solidFill>
              </a:rPr>
              <a:t>These are called “logical connectives”</a:t>
            </a:r>
          </a:p>
        </p:txBody>
      </p:sp>
    </p:spTree>
    <p:extLst>
      <p:ext uri="{BB962C8B-B14F-4D97-AF65-F5344CB8AC3E}">
        <p14:creationId xmlns:p14="http://schemas.microsoft.com/office/powerpoint/2010/main" val="1580324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Logical Connectives</a:t>
            </a:r>
          </a:p>
        </p:txBody>
      </p:sp>
      <p:sp>
        <p:nvSpPr>
          <p:cNvPr id="12291" name="Rectangle 3"/>
          <p:cNvSpPr>
            <a:spLocks noGrp="1" noChangeArrowheads="1"/>
          </p:cNvSpPr>
          <p:nvPr>
            <p:ph type="body" idx="1"/>
          </p:nvPr>
        </p:nvSpPr>
        <p:spPr>
          <a:xfrm>
            <a:off x="457200" y="1600200"/>
            <a:ext cx="8229600" cy="5029200"/>
          </a:xfrm>
        </p:spPr>
        <p:txBody>
          <a:bodyPr/>
          <a:lstStyle/>
          <a:p>
            <a:pPr eaLnBrk="1" hangingPunct="1">
              <a:lnSpc>
                <a:spcPct val="90000"/>
              </a:lnSpc>
              <a:defRPr/>
            </a:pPr>
            <a:r>
              <a:rPr lang="en-US" sz="2800" smtClean="0"/>
              <a:t>The relations between elements that every deductive argument must employ</a:t>
            </a:r>
          </a:p>
          <a:p>
            <a:pPr eaLnBrk="1" hangingPunct="1">
              <a:lnSpc>
                <a:spcPct val="90000"/>
              </a:lnSpc>
              <a:defRPr/>
            </a:pPr>
            <a:r>
              <a:rPr lang="en-US" sz="2800" smtClean="0"/>
              <a:t>Helps us focus on internal structure of propositions and arguments</a:t>
            </a:r>
          </a:p>
          <a:p>
            <a:pPr lvl="1" eaLnBrk="1" hangingPunct="1">
              <a:lnSpc>
                <a:spcPct val="90000"/>
              </a:lnSpc>
              <a:defRPr/>
            </a:pPr>
            <a:r>
              <a:rPr lang="en-US" sz="2400" smtClean="0"/>
              <a:t>We can </a:t>
            </a:r>
            <a:r>
              <a:rPr lang="en-US" sz="2400" i="1" smtClean="0"/>
              <a:t>translate</a:t>
            </a:r>
            <a:r>
              <a:rPr lang="en-US" sz="2400" smtClean="0"/>
              <a:t> arguments from sentences and propositions into symbolic logic form</a:t>
            </a:r>
          </a:p>
          <a:p>
            <a:pPr eaLnBrk="1" hangingPunct="1">
              <a:lnSpc>
                <a:spcPct val="90000"/>
              </a:lnSpc>
              <a:defRPr/>
            </a:pPr>
            <a:r>
              <a:rPr lang="en-US" sz="2800" smtClean="0"/>
              <a:t>“Simple statement”: does not contain any other statement as a component</a:t>
            </a:r>
          </a:p>
          <a:p>
            <a:pPr lvl="1" eaLnBrk="1" hangingPunct="1">
              <a:lnSpc>
                <a:spcPct val="90000"/>
              </a:lnSpc>
              <a:defRPr/>
            </a:pPr>
            <a:r>
              <a:rPr lang="en-US" sz="2400" smtClean="0"/>
              <a:t>“Charlie is neat”</a:t>
            </a:r>
          </a:p>
          <a:p>
            <a:pPr eaLnBrk="1" hangingPunct="1">
              <a:lnSpc>
                <a:spcPct val="90000"/>
              </a:lnSpc>
              <a:defRPr/>
            </a:pPr>
            <a:r>
              <a:rPr lang="en-US" sz="2800" smtClean="0"/>
              <a:t>“Compound statement”: does contain another statement as a component</a:t>
            </a:r>
          </a:p>
          <a:p>
            <a:pPr lvl="1" eaLnBrk="1" hangingPunct="1">
              <a:lnSpc>
                <a:spcPct val="90000"/>
              </a:lnSpc>
              <a:defRPr/>
            </a:pPr>
            <a:r>
              <a:rPr lang="en-US" sz="2400" smtClean="0"/>
              <a:t>“Charlie is neat and Charlie is sweet” </a:t>
            </a:r>
          </a:p>
        </p:txBody>
      </p:sp>
    </p:spTree>
    <p:extLst>
      <p:ext uri="{BB962C8B-B14F-4D97-AF65-F5344CB8AC3E}">
        <p14:creationId xmlns:p14="http://schemas.microsoft.com/office/powerpoint/2010/main" val="1190980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Conjunction</a:t>
            </a:r>
          </a:p>
        </p:txBody>
      </p:sp>
      <p:sp>
        <p:nvSpPr>
          <p:cNvPr id="13315" name="Rectangle 3"/>
          <p:cNvSpPr>
            <a:spLocks noGrp="1" noChangeArrowheads="1"/>
          </p:cNvSpPr>
          <p:nvPr>
            <p:ph type="body" idx="1"/>
          </p:nvPr>
        </p:nvSpPr>
        <p:spPr/>
        <p:txBody>
          <a:bodyPr/>
          <a:lstStyle/>
          <a:p>
            <a:pPr eaLnBrk="1" hangingPunct="1">
              <a:defRPr/>
            </a:pPr>
            <a:r>
              <a:rPr lang="en-US" dirty="0" smtClean="0"/>
              <a:t>Conjunction of two statements: “…and…”</a:t>
            </a:r>
          </a:p>
          <a:p>
            <a:pPr lvl="1" eaLnBrk="1" hangingPunct="1">
              <a:defRPr/>
            </a:pPr>
            <a:r>
              <a:rPr lang="en-US" dirty="0" smtClean="0"/>
              <a:t>Each statement is called a conjunct</a:t>
            </a:r>
          </a:p>
          <a:p>
            <a:pPr lvl="2" eaLnBrk="1" hangingPunct="1">
              <a:defRPr/>
            </a:pPr>
            <a:r>
              <a:rPr lang="en-US" dirty="0" smtClean="0"/>
              <a:t>“Charlie is neat” (conjunct 1) </a:t>
            </a:r>
          </a:p>
          <a:p>
            <a:pPr lvl="2" eaLnBrk="1" hangingPunct="1">
              <a:defRPr/>
            </a:pPr>
            <a:r>
              <a:rPr lang="en-US" dirty="0" smtClean="0"/>
              <a:t>“Charlie is sweet” (conjunct 2)</a:t>
            </a:r>
          </a:p>
          <a:p>
            <a:pPr eaLnBrk="1" hangingPunct="1">
              <a:defRPr/>
            </a:pPr>
            <a:r>
              <a:rPr lang="en-US" dirty="0" smtClean="0">
                <a:cs typeface="Arial" pitchFamily="34" charset="0"/>
              </a:rPr>
              <a:t>The symbol for conjunction is a dot  •</a:t>
            </a:r>
          </a:p>
          <a:p>
            <a:pPr lvl="1" eaLnBrk="1" hangingPunct="1">
              <a:defRPr/>
            </a:pPr>
            <a:r>
              <a:rPr lang="en-US" dirty="0" smtClean="0">
                <a:cs typeface="Arial" pitchFamily="34" charset="0"/>
              </a:rPr>
              <a:t>(Can also be “&amp;”)</a:t>
            </a:r>
          </a:p>
          <a:p>
            <a:pPr lvl="1" eaLnBrk="1" hangingPunct="1">
              <a:defRPr/>
            </a:pPr>
            <a:r>
              <a:rPr lang="en-US" dirty="0" smtClean="0"/>
              <a:t>p </a:t>
            </a:r>
            <a:r>
              <a:rPr lang="en-US" dirty="0" smtClean="0">
                <a:cs typeface="Arial" pitchFamily="34" charset="0"/>
              </a:rPr>
              <a:t>• q</a:t>
            </a:r>
          </a:p>
          <a:p>
            <a:pPr lvl="2" eaLnBrk="1" hangingPunct="1">
              <a:defRPr/>
            </a:pPr>
            <a:r>
              <a:rPr lang="en-US" dirty="0" smtClean="0"/>
              <a:t>p and q (2 conjuncts)</a:t>
            </a:r>
          </a:p>
          <a:p>
            <a:pPr eaLnBrk="1" hangingPunct="1">
              <a:defRPr/>
            </a:pPr>
            <a:endParaRPr lang="en-US" dirty="0" smtClean="0"/>
          </a:p>
        </p:txBody>
      </p:sp>
    </p:spTree>
    <p:extLst>
      <p:ext uri="{BB962C8B-B14F-4D97-AF65-F5344CB8AC3E}">
        <p14:creationId xmlns:p14="http://schemas.microsoft.com/office/powerpoint/2010/main" val="10004510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t>Truth Values</a:t>
            </a:r>
          </a:p>
        </p:txBody>
      </p:sp>
      <p:sp>
        <p:nvSpPr>
          <p:cNvPr id="14339" name="Rectangle 3"/>
          <p:cNvSpPr>
            <a:spLocks noGrp="1" noChangeArrowheads="1"/>
          </p:cNvSpPr>
          <p:nvPr>
            <p:ph type="body" idx="1"/>
          </p:nvPr>
        </p:nvSpPr>
        <p:spPr/>
        <p:txBody>
          <a:bodyPr/>
          <a:lstStyle/>
          <a:p>
            <a:pPr eaLnBrk="1" hangingPunct="1">
              <a:defRPr/>
            </a:pPr>
            <a:r>
              <a:rPr lang="en-US" u="sng" smtClean="0"/>
              <a:t>Truth value</a:t>
            </a:r>
            <a:r>
              <a:rPr lang="en-US" smtClean="0"/>
              <a:t>: every statement is either T or F; the truth value of a true statement is </a:t>
            </a:r>
            <a:r>
              <a:rPr lang="en-US" i="1" smtClean="0"/>
              <a:t>true;</a:t>
            </a:r>
            <a:r>
              <a:rPr lang="en-US" smtClean="0"/>
              <a:t> the truth value of a false statement is </a:t>
            </a:r>
            <a:r>
              <a:rPr lang="en-US" i="1" smtClean="0"/>
              <a:t>false</a:t>
            </a:r>
            <a:endParaRPr lang="en-US" smtClean="0"/>
          </a:p>
        </p:txBody>
      </p:sp>
    </p:spTree>
    <p:extLst>
      <p:ext uri="{BB962C8B-B14F-4D97-AF65-F5344CB8AC3E}">
        <p14:creationId xmlns:p14="http://schemas.microsoft.com/office/powerpoint/2010/main" val="2528558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might notice in </a:t>
            </a:r>
            <a:r>
              <a:rPr lang="en-US" dirty="0" err="1" smtClean="0"/>
              <a:t>ForAllX</a:t>
            </a:r>
            <a:r>
              <a:rPr lang="en-US" dirty="0" smtClean="0"/>
              <a:t>…</a:t>
            </a:r>
            <a:endParaRPr lang="en-US" dirty="0"/>
          </a:p>
        </p:txBody>
      </p:sp>
      <p:sp>
        <p:nvSpPr>
          <p:cNvPr id="3" name="Content Placeholder 2"/>
          <p:cNvSpPr>
            <a:spLocks noGrp="1"/>
          </p:cNvSpPr>
          <p:nvPr>
            <p:ph idx="1"/>
          </p:nvPr>
        </p:nvSpPr>
        <p:spPr>
          <a:xfrm>
            <a:off x="457200" y="1600200"/>
            <a:ext cx="3276600" cy="4525963"/>
          </a:xfrm>
        </p:spPr>
        <p:txBody>
          <a:bodyPr>
            <a:normAutofit fontScale="92500" lnSpcReduction="10000"/>
          </a:bodyPr>
          <a:lstStyle/>
          <a:p>
            <a:r>
              <a:rPr lang="en-US" dirty="0" smtClean="0"/>
              <a:t>They start out with examples that don’t use proper sentence letters, just to show how important they are (page 17-18)</a:t>
            </a:r>
          </a:p>
          <a:p>
            <a:r>
              <a:rPr lang="en-US" dirty="0" smtClean="0"/>
              <a:t>Letter choice matters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371600"/>
            <a:ext cx="4581525"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934478"/>
            <a:ext cx="4714138" cy="193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2514600" y="5455094"/>
            <a:ext cx="17526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58126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Truth Values of Conjunction</a:t>
            </a:r>
          </a:p>
        </p:txBody>
      </p:sp>
      <p:sp>
        <p:nvSpPr>
          <p:cNvPr id="15363" name="Rectangle 3"/>
          <p:cNvSpPr>
            <a:spLocks noGrp="1" noChangeArrowheads="1"/>
          </p:cNvSpPr>
          <p:nvPr>
            <p:ph type="body" idx="1"/>
          </p:nvPr>
        </p:nvSpPr>
        <p:spPr/>
        <p:txBody>
          <a:bodyPr/>
          <a:lstStyle/>
          <a:p>
            <a:pPr eaLnBrk="1" hangingPunct="1">
              <a:defRPr/>
            </a:pPr>
            <a:r>
              <a:rPr lang="en-US" smtClean="0"/>
              <a:t>Truth value of conjunction of 2 statements is determined entirely by the truth values of its two conjuncts</a:t>
            </a:r>
          </a:p>
          <a:p>
            <a:pPr lvl="1" eaLnBrk="1" hangingPunct="1">
              <a:defRPr/>
            </a:pPr>
            <a:r>
              <a:rPr lang="en-US" smtClean="0"/>
              <a:t>A conjunction statement is</a:t>
            </a:r>
            <a:r>
              <a:rPr lang="en-US" i="1" smtClean="0"/>
              <a:t> truth-functional </a:t>
            </a:r>
            <a:r>
              <a:rPr lang="en-US" smtClean="0"/>
              <a:t>compound statement</a:t>
            </a:r>
          </a:p>
          <a:p>
            <a:pPr lvl="1" eaLnBrk="1" hangingPunct="1">
              <a:defRPr/>
            </a:pPr>
            <a:r>
              <a:rPr lang="en-US" smtClean="0"/>
              <a:t>Therefore our symbol </a:t>
            </a:r>
            <a:r>
              <a:rPr lang="en-US" smtClean="0">
                <a:cs typeface="Arial" pitchFamily="34" charset="0"/>
              </a:rPr>
              <a:t>“•” (or “&amp;”) is a truth-functional connective</a:t>
            </a:r>
          </a:p>
        </p:txBody>
      </p:sp>
    </p:spTree>
    <p:extLst>
      <p:ext uri="{BB962C8B-B14F-4D97-AF65-F5344CB8AC3E}">
        <p14:creationId xmlns:p14="http://schemas.microsoft.com/office/powerpoint/2010/main" val="4438171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Truth Table of </a:t>
            </a:r>
            <a:r>
              <a:rPr lang="en-US" smtClean="0">
                <a:cs typeface="Arial" pitchFamily="34" charset="0"/>
              </a:rPr>
              <a:t>Conjunction •</a:t>
            </a:r>
          </a:p>
        </p:txBody>
      </p:sp>
      <p:graphicFrame>
        <p:nvGraphicFramePr>
          <p:cNvPr id="16421" name="Group 37"/>
          <p:cNvGraphicFramePr>
            <a:graphicFrameLocks noGrp="1"/>
          </p:cNvGraphicFramePr>
          <p:nvPr>
            <p:ph idx="1"/>
          </p:nvPr>
        </p:nvGraphicFramePr>
        <p:xfrm>
          <a:off x="457200" y="2209800"/>
          <a:ext cx="8229600" cy="4141854"/>
        </p:xfrm>
        <a:graphic>
          <a:graphicData uri="http://schemas.openxmlformats.org/drawingml/2006/table">
            <a:tbl>
              <a:tblPr/>
              <a:tblGrid>
                <a:gridCol w="2743200"/>
                <a:gridCol w="2743200"/>
                <a:gridCol w="2743200"/>
              </a:tblGrid>
              <a:tr h="51808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q</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 </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 q</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73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19" name="Rectangle 35"/>
          <p:cNvSpPr>
            <a:spLocks noChangeArrowheads="1"/>
          </p:cNvSpPr>
          <p:nvPr/>
        </p:nvSpPr>
        <p:spPr bwMode="auto">
          <a:xfrm>
            <a:off x="381000" y="1371600"/>
            <a:ext cx="8229600"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eaLnBrk="1" hangingPunct="1">
              <a:defRPr/>
            </a:pPr>
            <a:r>
              <a:rPr lang="en-US" sz="2000">
                <a:solidFill>
                  <a:schemeClr val="tx2"/>
                </a:solidFill>
                <a:effectLst>
                  <a:outerShdw blurRad="38100" dist="38100" dir="2700000" algn="tl">
                    <a:srgbClr val="FFFFFF"/>
                  </a:outerShdw>
                </a:effectLst>
                <a:latin typeface="Arial" pitchFamily="34" charset="0"/>
              </a:rPr>
              <a:t>Given any two statements, p and q</a:t>
            </a:r>
            <a:endParaRPr lang="en-US" sz="2000">
              <a:solidFill>
                <a:schemeClr val="tx2"/>
              </a:solidFill>
              <a:effectLst>
                <a:outerShdw blurRad="38100" dist="38100" dir="2700000" algn="tl">
                  <a:srgbClr val="FFFFFF"/>
                </a:outerShdw>
              </a:effectLst>
              <a:latin typeface="Arial" pitchFamily="34" charset="0"/>
              <a:cs typeface="Arial" pitchFamily="34" charset="0"/>
            </a:endParaRPr>
          </a:p>
        </p:txBody>
      </p:sp>
      <p:sp>
        <p:nvSpPr>
          <p:cNvPr id="16422" name="Rectangle 38"/>
          <p:cNvSpPr>
            <a:spLocks noChangeArrowheads="1"/>
          </p:cNvSpPr>
          <p:nvPr/>
        </p:nvSpPr>
        <p:spPr bwMode="auto">
          <a:xfrm>
            <a:off x="457200" y="6480175"/>
            <a:ext cx="8229600"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eaLnBrk="1" hangingPunct="1">
              <a:defRPr/>
            </a:pPr>
            <a:r>
              <a:rPr lang="en-US" sz="2000">
                <a:solidFill>
                  <a:schemeClr val="tx2"/>
                </a:solidFill>
                <a:effectLst>
                  <a:outerShdw blurRad="38100" dist="38100" dir="2700000" algn="tl">
                    <a:srgbClr val="FFFFFF"/>
                  </a:outerShdw>
                </a:effectLst>
                <a:latin typeface="Arial" pitchFamily="34" charset="0"/>
              </a:rPr>
              <a:t>A conjunction is true if and only if both conjuncts are true</a:t>
            </a:r>
            <a:endParaRPr lang="en-US" sz="2000">
              <a:solidFill>
                <a:schemeClr val="tx2"/>
              </a:solidFill>
              <a:effectLst>
                <a:outerShdw blurRad="38100" dist="38100" dir="2700000" algn="tl">
                  <a:srgbClr val="FFFFFF"/>
                </a:outerShdw>
              </a:effectLst>
              <a:latin typeface="Arial" pitchFamily="34" charset="0"/>
              <a:cs typeface="Arial" pitchFamily="34" charset="0"/>
            </a:endParaRPr>
          </a:p>
        </p:txBody>
      </p:sp>
    </p:spTree>
    <p:extLst>
      <p:ext uri="{BB962C8B-B14F-4D97-AF65-F5344CB8AC3E}">
        <p14:creationId xmlns:p14="http://schemas.microsoft.com/office/powerpoint/2010/main" val="2326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Abbreviation of Statements</a:t>
            </a:r>
          </a:p>
        </p:txBody>
      </p:sp>
      <p:sp>
        <p:nvSpPr>
          <p:cNvPr id="18435" name="Rectangle 3"/>
          <p:cNvSpPr>
            <a:spLocks noGrp="1" noChangeArrowheads="1"/>
          </p:cNvSpPr>
          <p:nvPr>
            <p:ph type="body" idx="1"/>
          </p:nvPr>
        </p:nvSpPr>
        <p:spPr>
          <a:xfrm>
            <a:off x="457200" y="1295400"/>
            <a:ext cx="8229600" cy="5334000"/>
          </a:xfrm>
        </p:spPr>
        <p:txBody>
          <a:bodyPr/>
          <a:lstStyle/>
          <a:p>
            <a:pPr eaLnBrk="1" hangingPunct="1">
              <a:defRPr/>
            </a:pPr>
            <a:r>
              <a:rPr lang="en-US" sz="2800" smtClean="0"/>
              <a:t>“Charlie’s neat and Charlie’s sweet.”</a:t>
            </a:r>
          </a:p>
          <a:p>
            <a:pPr lvl="1" eaLnBrk="1" hangingPunct="1">
              <a:defRPr/>
            </a:pPr>
            <a:r>
              <a:rPr lang="en-US" sz="2400" smtClean="0">
                <a:sym typeface="Wingdings" pitchFamily="2" charset="2"/>
              </a:rPr>
              <a:t>N </a:t>
            </a:r>
            <a:r>
              <a:rPr lang="en-US" sz="2400" smtClean="0">
                <a:cs typeface="Arial" pitchFamily="34" charset="0"/>
              </a:rPr>
              <a:t>• S</a:t>
            </a:r>
          </a:p>
          <a:p>
            <a:pPr lvl="1" eaLnBrk="1" hangingPunct="1">
              <a:defRPr/>
            </a:pPr>
            <a:r>
              <a:rPr lang="en-US" sz="2400" u="sng" smtClean="0">
                <a:cs typeface="Arial" pitchFamily="34" charset="0"/>
              </a:rPr>
              <a:t>Dictionary</a:t>
            </a:r>
            <a:r>
              <a:rPr lang="en-US" sz="2400" smtClean="0">
                <a:cs typeface="Arial" pitchFamily="34" charset="0"/>
              </a:rPr>
              <a:t>: N=“Charlie’s neat”  S=“Charlie’s sweet”</a:t>
            </a:r>
          </a:p>
          <a:p>
            <a:pPr lvl="2" eaLnBrk="1" hangingPunct="1">
              <a:defRPr/>
            </a:pPr>
            <a:r>
              <a:rPr lang="en-US" sz="2000" smtClean="0">
                <a:cs typeface="Arial" pitchFamily="34" charset="0"/>
              </a:rPr>
              <a:t>Can choose any letter to symbolize each conjunct, but it is best to choose one relating to the content of that conjunct to make your job easier</a:t>
            </a:r>
          </a:p>
          <a:p>
            <a:pPr eaLnBrk="1" hangingPunct="1">
              <a:defRPr/>
            </a:pPr>
            <a:r>
              <a:rPr lang="en-US" sz="2800" smtClean="0">
                <a:cs typeface="Arial" pitchFamily="34" charset="0"/>
              </a:rPr>
              <a:t>“Byron was a great poet and a great adventurer.”</a:t>
            </a:r>
          </a:p>
          <a:p>
            <a:pPr lvl="1" eaLnBrk="1" hangingPunct="1">
              <a:defRPr/>
            </a:pPr>
            <a:r>
              <a:rPr lang="en-US" sz="2400" smtClean="0">
                <a:cs typeface="Arial" pitchFamily="34" charset="0"/>
              </a:rPr>
              <a:t>P</a:t>
            </a:r>
            <a:r>
              <a:rPr lang="en-US" sz="2400" smtClean="0">
                <a:sym typeface="Wingdings" pitchFamily="2" charset="2"/>
              </a:rPr>
              <a:t> </a:t>
            </a:r>
            <a:r>
              <a:rPr lang="en-US" sz="2400" smtClean="0">
                <a:cs typeface="Arial" pitchFamily="34" charset="0"/>
              </a:rPr>
              <a:t>• A</a:t>
            </a:r>
          </a:p>
          <a:p>
            <a:pPr eaLnBrk="1" hangingPunct="1">
              <a:defRPr/>
            </a:pPr>
            <a:r>
              <a:rPr lang="en-US" sz="2800" smtClean="0">
                <a:cs typeface="Arial" pitchFamily="34" charset="0"/>
              </a:rPr>
              <a:t>“Lewis was a famous explorer and Clark was a famous explorer.”</a:t>
            </a:r>
          </a:p>
          <a:p>
            <a:pPr lvl="1" eaLnBrk="1" hangingPunct="1">
              <a:defRPr/>
            </a:pPr>
            <a:r>
              <a:rPr lang="en-US" sz="2400" smtClean="0">
                <a:cs typeface="Arial" pitchFamily="34" charset="0"/>
              </a:rPr>
              <a:t>L</a:t>
            </a:r>
            <a:r>
              <a:rPr lang="en-US" sz="2400" smtClean="0">
                <a:sym typeface="Wingdings" pitchFamily="2" charset="2"/>
              </a:rPr>
              <a:t> </a:t>
            </a:r>
            <a:r>
              <a:rPr lang="en-US" sz="2400" smtClean="0">
                <a:cs typeface="Arial" pitchFamily="34" charset="0"/>
              </a:rPr>
              <a:t>• C</a:t>
            </a:r>
          </a:p>
        </p:txBody>
      </p:sp>
    </p:spTree>
    <p:extLst>
      <p:ext uri="{BB962C8B-B14F-4D97-AF65-F5344CB8AC3E}">
        <p14:creationId xmlns:p14="http://schemas.microsoft.com/office/powerpoint/2010/main" val="23302752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381000" y="457200"/>
            <a:ext cx="8229600" cy="6096000"/>
          </a:xfrm>
        </p:spPr>
        <p:txBody>
          <a:bodyPr/>
          <a:lstStyle/>
          <a:p>
            <a:pPr eaLnBrk="1" hangingPunct="1">
              <a:lnSpc>
                <a:spcPct val="80000"/>
              </a:lnSpc>
              <a:defRPr/>
            </a:pPr>
            <a:r>
              <a:rPr lang="en-US" sz="2800" smtClean="0"/>
              <a:t>“Jones entered the country at New York and went straight to Chicago.”</a:t>
            </a:r>
          </a:p>
          <a:p>
            <a:pPr lvl="1" eaLnBrk="1" hangingPunct="1">
              <a:lnSpc>
                <a:spcPct val="80000"/>
              </a:lnSpc>
              <a:defRPr/>
            </a:pPr>
            <a:r>
              <a:rPr lang="en-US" sz="2400" smtClean="0"/>
              <a:t>“and” here does not signify a conjunction</a:t>
            </a:r>
          </a:p>
          <a:p>
            <a:pPr lvl="1" eaLnBrk="1" hangingPunct="1">
              <a:lnSpc>
                <a:spcPct val="80000"/>
              </a:lnSpc>
              <a:defRPr/>
            </a:pPr>
            <a:r>
              <a:rPr lang="en-US" sz="2400" smtClean="0"/>
              <a:t>Can’t say “Jones went straight to Chicago and entered the country at New York.”</a:t>
            </a:r>
          </a:p>
          <a:p>
            <a:pPr lvl="1" eaLnBrk="1" hangingPunct="1">
              <a:lnSpc>
                <a:spcPct val="80000"/>
              </a:lnSpc>
              <a:defRPr/>
            </a:pPr>
            <a:r>
              <a:rPr lang="en-US" sz="2400" smtClean="0"/>
              <a:t>Therefore cannot use the </a:t>
            </a:r>
            <a:r>
              <a:rPr lang="en-US" sz="2400" smtClean="0">
                <a:sym typeface="Wingdings" pitchFamily="2" charset="2"/>
              </a:rPr>
              <a:t> </a:t>
            </a:r>
            <a:r>
              <a:rPr lang="en-US" sz="2400" smtClean="0">
                <a:cs typeface="Arial" pitchFamily="34" charset="0"/>
              </a:rPr>
              <a:t>• here</a:t>
            </a:r>
          </a:p>
          <a:p>
            <a:pPr eaLnBrk="1" hangingPunct="1">
              <a:lnSpc>
                <a:spcPct val="80000"/>
              </a:lnSpc>
              <a:defRPr/>
            </a:pPr>
            <a:r>
              <a:rPr lang="en-US" sz="2800" smtClean="0">
                <a:cs typeface="Arial" pitchFamily="34" charset="0"/>
              </a:rPr>
              <a:t>Some other words that can signify conjunction:</a:t>
            </a:r>
          </a:p>
          <a:p>
            <a:pPr lvl="1" eaLnBrk="1" hangingPunct="1">
              <a:lnSpc>
                <a:spcPct val="80000"/>
              </a:lnSpc>
              <a:defRPr/>
            </a:pPr>
            <a:r>
              <a:rPr lang="en-US" sz="2400" smtClean="0">
                <a:cs typeface="Arial" pitchFamily="34" charset="0"/>
              </a:rPr>
              <a:t>But</a:t>
            </a:r>
          </a:p>
          <a:p>
            <a:pPr lvl="1" eaLnBrk="1" hangingPunct="1">
              <a:lnSpc>
                <a:spcPct val="80000"/>
              </a:lnSpc>
              <a:defRPr/>
            </a:pPr>
            <a:r>
              <a:rPr lang="en-US" sz="2400" smtClean="0">
                <a:cs typeface="Arial" pitchFamily="34" charset="0"/>
              </a:rPr>
              <a:t>Yet</a:t>
            </a:r>
          </a:p>
          <a:p>
            <a:pPr lvl="1" eaLnBrk="1" hangingPunct="1">
              <a:lnSpc>
                <a:spcPct val="80000"/>
              </a:lnSpc>
              <a:defRPr/>
            </a:pPr>
            <a:r>
              <a:rPr lang="en-US" sz="2400" smtClean="0">
                <a:cs typeface="Arial" pitchFamily="34" charset="0"/>
              </a:rPr>
              <a:t>Also</a:t>
            </a:r>
          </a:p>
          <a:p>
            <a:pPr lvl="1" eaLnBrk="1" hangingPunct="1">
              <a:lnSpc>
                <a:spcPct val="80000"/>
              </a:lnSpc>
              <a:defRPr/>
            </a:pPr>
            <a:r>
              <a:rPr lang="en-US" sz="2400" smtClean="0">
                <a:cs typeface="Arial" pitchFamily="34" charset="0"/>
              </a:rPr>
              <a:t>Still</a:t>
            </a:r>
          </a:p>
          <a:p>
            <a:pPr lvl="1" eaLnBrk="1" hangingPunct="1">
              <a:lnSpc>
                <a:spcPct val="80000"/>
              </a:lnSpc>
              <a:defRPr/>
            </a:pPr>
            <a:r>
              <a:rPr lang="en-US" sz="2400" smtClean="0">
                <a:cs typeface="Arial" pitchFamily="34" charset="0"/>
              </a:rPr>
              <a:t>However</a:t>
            </a:r>
          </a:p>
          <a:p>
            <a:pPr lvl="1" eaLnBrk="1" hangingPunct="1">
              <a:lnSpc>
                <a:spcPct val="80000"/>
              </a:lnSpc>
              <a:defRPr/>
            </a:pPr>
            <a:r>
              <a:rPr lang="en-US" sz="2400" smtClean="0">
                <a:cs typeface="Arial" pitchFamily="34" charset="0"/>
              </a:rPr>
              <a:t>Moreover</a:t>
            </a:r>
          </a:p>
          <a:p>
            <a:pPr lvl="1" eaLnBrk="1" hangingPunct="1">
              <a:lnSpc>
                <a:spcPct val="80000"/>
              </a:lnSpc>
              <a:defRPr/>
            </a:pPr>
            <a:r>
              <a:rPr lang="en-US" sz="2400" smtClean="0">
                <a:cs typeface="Arial" pitchFamily="34" charset="0"/>
              </a:rPr>
              <a:t>Nevertheless</a:t>
            </a:r>
          </a:p>
          <a:p>
            <a:pPr lvl="1" eaLnBrk="1" hangingPunct="1">
              <a:lnSpc>
                <a:spcPct val="80000"/>
              </a:lnSpc>
              <a:defRPr/>
            </a:pPr>
            <a:r>
              <a:rPr lang="en-US" sz="2400" smtClean="0">
                <a:cs typeface="Arial" pitchFamily="34" charset="0"/>
              </a:rPr>
              <a:t>(comma)</a:t>
            </a:r>
          </a:p>
          <a:p>
            <a:pPr lvl="1" eaLnBrk="1" hangingPunct="1">
              <a:lnSpc>
                <a:spcPct val="80000"/>
              </a:lnSpc>
              <a:defRPr/>
            </a:pPr>
            <a:r>
              <a:rPr lang="en-US" sz="2400" smtClean="0">
                <a:cs typeface="Arial" pitchFamily="34" charset="0"/>
              </a:rPr>
              <a:t>(semicolon)</a:t>
            </a:r>
          </a:p>
          <a:p>
            <a:pPr lvl="1" eaLnBrk="1" hangingPunct="1">
              <a:lnSpc>
                <a:spcPct val="80000"/>
              </a:lnSpc>
              <a:defRPr/>
            </a:pPr>
            <a:endParaRPr lang="en-US" sz="2400" smtClean="0">
              <a:cs typeface="Arial" pitchFamily="34" charset="0"/>
            </a:endParaRPr>
          </a:p>
        </p:txBody>
      </p:sp>
    </p:spTree>
    <p:extLst>
      <p:ext uri="{BB962C8B-B14F-4D97-AF65-F5344CB8AC3E}">
        <p14:creationId xmlns:p14="http://schemas.microsoft.com/office/powerpoint/2010/main" val="18048439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Negation</a:t>
            </a:r>
          </a:p>
        </p:txBody>
      </p:sp>
      <p:sp>
        <p:nvSpPr>
          <p:cNvPr id="20483" name="Rectangle 3"/>
          <p:cNvSpPr>
            <a:spLocks noGrp="1" noChangeArrowheads="1"/>
          </p:cNvSpPr>
          <p:nvPr>
            <p:ph type="body" idx="1"/>
          </p:nvPr>
        </p:nvSpPr>
        <p:spPr/>
        <p:txBody>
          <a:bodyPr/>
          <a:lstStyle/>
          <a:p>
            <a:pPr eaLnBrk="1" hangingPunct="1">
              <a:defRPr/>
            </a:pPr>
            <a:r>
              <a:rPr lang="en-US" sz="2800" smtClean="0"/>
              <a:t>Negation: contradictory or denial of a statement</a:t>
            </a:r>
          </a:p>
          <a:p>
            <a:pPr eaLnBrk="1" hangingPunct="1">
              <a:defRPr/>
            </a:pPr>
            <a:r>
              <a:rPr lang="en-US" sz="2800" smtClean="0"/>
              <a:t>“not”</a:t>
            </a:r>
          </a:p>
          <a:p>
            <a:pPr lvl="1" eaLnBrk="1" hangingPunct="1">
              <a:defRPr/>
            </a:pPr>
            <a:r>
              <a:rPr lang="en-US" sz="2400" smtClean="0"/>
              <a:t>i.e. “It is not the case that…”</a:t>
            </a:r>
          </a:p>
          <a:p>
            <a:pPr eaLnBrk="1" hangingPunct="1">
              <a:defRPr/>
            </a:pPr>
            <a:r>
              <a:rPr lang="en-US" sz="2800" smtClean="0"/>
              <a:t>The symbol for negation is tilde ~</a:t>
            </a:r>
          </a:p>
          <a:p>
            <a:pPr lvl="1" eaLnBrk="1" hangingPunct="1">
              <a:defRPr/>
            </a:pPr>
            <a:r>
              <a:rPr lang="en-US" sz="2400" smtClean="0"/>
              <a:t>If M=“All humans are mortal,” then</a:t>
            </a:r>
          </a:p>
          <a:p>
            <a:pPr lvl="2" eaLnBrk="1" hangingPunct="1">
              <a:defRPr/>
            </a:pPr>
            <a:r>
              <a:rPr lang="en-US" sz="2000" smtClean="0"/>
              <a:t>~M=“It is not the case that all humans are mortal.” </a:t>
            </a:r>
          </a:p>
          <a:p>
            <a:pPr lvl="2" eaLnBrk="1" hangingPunct="1">
              <a:defRPr/>
            </a:pPr>
            <a:r>
              <a:rPr lang="en-US" sz="2000" smtClean="0"/>
              <a:t>~M=“Some humans are not mortal.”</a:t>
            </a:r>
          </a:p>
          <a:p>
            <a:pPr lvl="2" eaLnBrk="1" hangingPunct="1">
              <a:defRPr/>
            </a:pPr>
            <a:r>
              <a:rPr lang="en-US" sz="2000" smtClean="0"/>
              <a:t>~M=“Not all humans are mortal.”</a:t>
            </a:r>
          </a:p>
          <a:p>
            <a:pPr lvl="2" eaLnBrk="1" hangingPunct="1">
              <a:defRPr/>
            </a:pPr>
            <a:r>
              <a:rPr lang="en-US" sz="2000" smtClean="0"/>
              <a:t>~M=“It is false that all humans are mortal.”</a:t>
            </a:r>
          </a:p>
          <a:p>
            <a:pPr lvl="3" eaLnBrk="1" hangingPunct="1">
              <a:defRPr/>
            </a:pPr>
            <a:r>
              <a:rPr lang="en-US" sz="1800" smtClean="0"/>
              <a:t>All these can be symbolized with ~M</a:t>
            </a:r>
          </a:p>
          <a:p>
            <a:pPr lvl="2" eaLnBrk="1" hangingPunct="1">
              <a:defRPr/>
            </a:pPr>
            <a:endParaRPr lang="en-US" sz="2000" smtClean="0"/>
          </a:p>
        </p:txBody>
      </p:sp>
    </p:spTree>
    <p:extLst>
      <p:ext uri="{BB962C8B-B14F-4D97-AF65-F5344CB8AC3E}">
        <p14:creationId xmlns:p14="http://schemas.microsoft.com/office/powerpoint/2010/main" val="9090766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Truth Table for Negation</a:t>
            </a:r>
          </a:p>
        </p:txBody>
      </p:sp>
      <p:graphicFrame>
        <p:nvGraphicFramePr>
          <p:cNvPr id="21525" name="Group 21"/>
          <p:cNvGraphicFramePr>
            <a:graphicFrameLocks noGrp="1"/>
          </p:cNvGraphicFramePr>
          <p:nvPr>
            <p:ph idx="1"/>
          </p:nvPr>
        </p:nvGraphicFramePr>
        <p:xfrm>
          <a:off x="457200" y="1981200"/>
          <a:ext cx="8229600" cy="3554413"/>
        </p:xfrm>
        <a:graphic>
          <a:graphicData uri="http://schemas.openxmlformats.org/drawingml/2006/table">
            <a:tbl>
              <a:tblPr/>
              <a:tblGrid>
                <a:gridCol w="4114800"/>
                <a:gridCol w="4114800"/>
              </a:tblGrid>
              <a:tr h="5334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15113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44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44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97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44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44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6" name="Rectangle 22"/>
          <p:cNvSpPr>
            <a:spLocks noChangeArrowheads="1"/>
          </p:cNvSpPr>
          <p:nvPr/>
        </p:nvSpPr>
        <p:spPr bwMode="auto">
          <a:xfrm>
            <a:off x="533400" y="1371600"/>
            <a:ext cx="8305800"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eaLnBrk="1" hangingPunct="1">
              <a:defRPr/>
            </a:pPr>
            <a:r>
              <a:rPr lang="en-US" sz="2000">
                <a:solidFill>
                  <a:schemeClr val="tx2"/>
                </a:solidFill>
                <a:effectLst>
                  <a:outerShdw blurRad="38100" dist="38100" dir="2700000" algn="tl">
                    <a:srgbClr val="FFFFFF"/>
                  </a:outerShdw>
                </a:effectLst>
                <a:latin typeface="Arial" pitchFamily="34" charset="0"/>
              </a:rPr>
              <a:t>Where p is any statement, its negation is ~p</a:t>
            </a:r>
          </a:p>
        </p:txBody>
      </p:sp>
    </p:spTree>
    <p:extLst>
      <p:ext uri="{BB962C8B-B14F-4D97-AF65-F5344CB8AC3E}">
        <p14:creationId xmlns:p14="http://schemas.microsoft.com/office/powerpoint/2010/main" val="12955255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t>Disjunction</a:t>
            </a:r>
          </a:p>
        </p:txBody>
      </p:sp>
      <p:sp>
        <p:nvSpPr>
          <p:cNvPr id="23555" name="Rectangle 3"/>
          <p:cNvSpPr>
            <a:spLocks noGrp="1" noChangeArrowheads="1"/>
          </p:cNvSpPr>
          <p:nvPr>
            <p:ph type="body" idx="1"/>
          </p:nvPr>
        </p:nvSpPr>
        <p:spPr>
          <a:xfrm>
            <a:off x="457200" y="1600200"/>
            <a:ext cx="8305800" cy="5029200"/>
          </a:xfrm>
        </p:spPr>
        <p:txBody>
          <a:bodyPr/>
          <a:lstStyle/>
          <a:p>
            <a:pPr eaLnBrk="1" hangingPunct="1">
              <a:defRPr/>
            </a:pPr>
            <a:r>
              <a:rPr lang="en-US" sz="2800" smtClean="0"/>
              <a:t>Disjunction of two statements: “…or…” </a:t>
            </a:r>
          </a:p>
          <a:p>
            <a:pPr eaLnBrk="1" hangingPunct="1">
              <a:defRPr/>
            </a:pPr>
            <a:r>
              <a:rPr lang="en-US" sz="2800" smtClean="0"/>
              <a:t>Symbol is “ v ” (wedge) (i.e. A v B = A or B)</a:t>
            </a:r>
          </a:p>
          <a:p>
            <a:pPr lvl="1" eaLnBrk="1" hangingPunct="1">
              <a:defRPr/>
            </a:pPr>
            <a:r>
              <a:rPr lang="en-US" sz="2400" smtClean="0"/>
              <a:t>Weak (inclusive) sense: can be either case, and possibly both</a:t>
            </a:r>
          </a:p>
          <a:p>
            <a:pPr lvl="2" eaLnBrk="1" hangingPunct="1">
              <a:defRPr/>
            </a:pPr>
            <a:r>
              <a:rPr lang="en-US" sz="2000" smtClean="0"/>
              <a:t>Ex. “Salad or dessert” (well, you </a:t>
            </a:r>
            <a:r>
              <a:rPr lang="en-US" sz="2000" i="1" smtClean="0"/>
              <a:t>can</a:t>
            </a:r>
            <a:r>
              <a:rPr lang="en-US" sz="2000" smtClean="0"/>
              <a:t> have both)</a:t>
            </a:r>
          </a:p>
          <a:p>
            <a:pPr lvl="2" eaLnBrk="1" hangingPunct="1">
              <a:defRPr/>
            </a:pPr>
            <a:r>
              <a:rPr lang="en-US" sz="2000" smtClean="0"/>
              <a:t>We will treat all disjunctions in this sense (unless a problem explicitly says otherwise)</a:t>
            </a:r>
          </a:p>
          <a:p>
            <a:pPr lvl="1" eaLnBrk="1" hangingPunct="1">
              <a:defRPr/>
            </a:pPr>
            <a:r>
              <a:rPr lang="en-US" sz="2400" smtClean="0"/>
              <a:t>Strong (exclusive) sense: one and only one</a:t>
            </a:r>
          </a:p>
          <a:p>
            <a:pPr lvl="2" eaLnBrk="1" hangingPunct="1">
              <a:defRPr/>
            </a:pPr>
            <a:r>
              <a:rPr lang="en-US" sz="2000" smtClean="0"/>
              <a:t>Ex. “A or B” (you can have A </a:t>
            </a:r>
            <a:r>
              <a:rPr lang="en-US" sz="2000" i="1" smtClean="0"/>
              <a:t>or</a:t>
            </a:r>
            <a:r>
              <a:rPr lang="en-US" sz="2000" smtClean="0"/>
              <a:t> B, </a:t>
            </a:r>
            <a:r>
              <a:rPr lang="en-US" sz="2000" i="1" smtClean="0"/>
              <a:t>at least one</a:t>
            </a:r>
            <a:r>
              <a:rPr lang="en-US" sz="2000" smtClean="0"/>
              <a:t> </a:t>
            </a:r>
            <a:r>
              <a:rPr lang="en-US" sz="2000" i="1" smtClean="0"/>
              <a:t>but not both</a:t>
            </a:r>
            <a:r>
              <a:rPr lang="en-US" sz="2000" smtClean="0"/>
              <a:t>)</a:t>
            </a:r>
          </a:p>
          <a:p>
            <a:pPr lvl="1" eaLnBrk="1" hangingPunct="1">
              <a:defRPr/>
            </a:pPr>
            <a:r>
              <a:rPr lang="en-US" sz="2400" smtClean="0"/>
              <a:t>The two component statements so combined are called “disjuncts”</a:t>
            </a:r>
          </a:p>
        </p:txBody>
      </p:sp>
    </p:spTree>
    <p:extLst>
      <p:ext uri="{BB962C8B-B14F-4D97-AF65-F5344CB8AC3E}">
        <p14:creationId xmlns:p14="http://schemas.microsoft.com/office/powerpoint/2010/main" val="38558249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Disjunction Truth Table</a:t>
            </a:r>
          </a:p>
        </p:txBody>
      </p:sp>
      <p:graphicFrame>
        <p:nvGraphicFramePr>
          <p:cNvPr id="24609" name="Group 33"/>
          <p:cNvGraphicFramePr>
            <a:graphicFrameLocks noGrp="1"/>
          </p:cNvGraphicFramePr>
          <p:nvPr>
            <p:ph idx="1"/>
          </p:nvPr>
        </p:nvGraphicFramePr>
        <p:xfrm>
          <a:off x="457200" y="1600200"/>
          <a:ext cx="8229600" cy="4141854"/>
        </p:xfrm>
        <a:graphic>
          <a:graphicData uri="http://schemas.openxmlformats.org/drawingml/2006/table">
            <a:tbl>
              <a:tblPr/>
              <a:tblGrid>
                <a:gridCol w="2743200"/>
                <a:gridCol w="2743200"/>
                <a:gridCol w="2743200"/>
              </a:tblGrid>
              <a:tr h="51808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q</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p v q</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73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F</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10" name="Rectangle 34"/>
          <p:cNvSpPr>
            <a:spLocks noChangeArrowheads="1"/>
          </p:cNvSpPr>
          <p:nvPr/>
        </p:nvSpPr>
        <p:spPr bwMode="auto">
          <a:xfrm>
            <a:off x="381000" y="5867400"/>
            <a:ext cx="822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eaLnBrk="1" hangingPunct="1">
              <a:defRPr/>
            </a:pPr>
            <a:r>
              <a:rPr lang="en-US" sz="1600">
                <a:solidFill>
                  <a:schemeClr val="tx2"/>
                </a:solidFill>
                <a:effectLst>
                  <a:outerShdw blurRad="38100" dist="38100" dir="2700000" algn="tl">
                    <a:srgbClr val="FFFFFF"/>
                  </a:outerShdw>
                </a:effectLst>
                <a:latin typeface="Arial" pitchFamily="34" charset="0"/>
              </a:rPr>
              <a:t>A (weak) disjunction is false only in the case that both its disjuncts are false</a:t>
            </a:r>
          </a:p>
        </p:txBody>
      </p:sp>
    </p:spTree>
    <p:extLst>
      <p:ext uri="{BB962C8B-B14F-4D97-AF65-F5344CB8AC3E}">
        <p14:creationId xmlns:p14="http://schemas.microsoft.com/office/powerpoint/2010/main" val="35453596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Disjunction</a:t>
            </a:r>
          </a:p>
        </p:txBody>
      </p:sp>
      <p:sp>
        <p:nvSpPr>
          <p:cNvPr id="26627" name="Rectangle 3"/>
          <p:cNvSpPr>
            <a:spLocks noGrp="1" noChangeArrowheads="1"/>
          </p:cNvSpPr>
          <p:nvPr>
            <p:ph type="body" idx="1"/>
          </p:nvPr>
        </p:nvSpPr>
        <p:spPr/>
        <p:txBody>
          <a:bodyPr/>
          <a:lstStyle/>
          <a:p>
            <a:pPr eaLnBrk="1" hangingPunct="1">
              <a:defRPr/>
            </a:pPr>
            <a:r>
              <a:rPr lang="en-US" u="sng" smtClean="0"/>
              <a:t>Translate</a:t>
            </a:r>
            <a:r>
              <a:rPr lang="en-US" smtClean="0"/>
              <a:t>:</a:t>
            </a:r>
            <a:br>
              <a:rPr lang="en-US" smtClean="0"/>
            </a:br>
            <a:r>
              <a:rPr lang="en-US" smtClean="0"/>
              <a:t>“You will do poorly on the exam unless you study.”</a:t>
            </a:r>
          </a:p>
          <a:p>
            <a:pPr lvl="1" eaLnBrk="1" hangingPunct="1">
              <a:defRPr/>
            </a:pPr>
            <a:r>
              <a:rPr lang="en-US" smtClean="0"/>
              <a:t>P=“You will do poorly on the exam.”</a:t>
            </a:r>
          </a:p>
          <a:p>
            <a:pPr lvl="1" eaLnBrk="1" hangingPunct="1">
              <a:defRPr/>
            </a:pPr>
            <a:r>
              <a:rPr lang="en-US" smtClean="0"/>
              <a:t>S=“You study.”</a:t>
            </a:r>
          </a:p>
          <a:p>
            <a:pPr eaLnBrk="1" hangingPunct="1">
              <a:defRPr/>
            </a:pPr>
            <a:r>
              <a:rPr lang="en-US" smtClean="0"/>
              <a:t>P v S</a:t>
            </a:r>
          </a:p>
          <a:p>
            <a:pPr eaLnBrk="1" hangingPunct="1">
              <a:defRPr/>
            </a:pPr>
            <a:endParaRPr lang="en-US" smtClean="0"/>
          </a:p>
          <a:p>
            <a:pPr eaLnBrk="1" hangingPunct="1">
              <a:defRPr/>
            </a:pPr>
            <a:r>
              <a:rPr lang="en-US" smtClean="0"/>
              <a:t>“Unless” = v</a:t>
            </a:r>
            <a:endParaRPr lang="en-US" sz="1200" smtClean="0"/>
          </a:p>
        </p:txBody>
      </p:sp>
    </p:spTree>
    <p:extLst>
      <p:ext uri="{BB962C8B-B14F-4D97-AF65-F5344CB8AC3E}">
        <p14:creationId xmlns:p14="http://schemas.microsoft.com/office/powerpoint/2010/main" val="27171900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Punctuation</a:t>
            </a:r>
          </a:p>
        </p:txBody>
      </p:sp>
      <p:sp>
        <p:nvSpPr>
          <p:cNvPr id="27651" name="Rectangle 3"/>
          <p:cNvSpPr>
            <a:spLocks noGrp="1" noChangeArrowheads="1"/>
          </p:cNvSpPr>
          <p:nvPr>
            <p:ph type="body" idx="1"/>
          </p:nvPr>
        </p:nvSpPr>
        <p:spPr>
          <a:xfrm>
            <a:off x="457200" y="1600200"/>
            <a:ext cx="8229600" cy="4953000"/>
          </a:xfrm>
        </p:spPr>
        <p:txBody>
          <a:bodyPr/>
          <a:lstStyle/>
          <a:p>
            <a:pPr eaLnBrk="1" hangingPunct="1">
              <a:defRPr/>
            </a:pPr>
            <a:r>
              <a:rPr lang="en-US" sz="2800" smtClean="0"/>
              <a:t>As in mathematics, it is important to correctly punctuate logical parts of an argument</a:t>
            </a:r>
          </a:p>
          <a:p>
            <a:pPr lvl="1" eaLnBrk="1" hangingPunct="1">
              <a:defRPr/>
            </a:pPr>
            <a:r>
              <a:rPr lang="en-US" sz="2400" smtClean="0"/>
              <a:t>Ex. (2x3)+6 = 12 whereas 2x(3+6)= 18</a:t>
            </a:r>
          </a:p>
          <a:p>
            <a:pPr lvl="1" eaLnBrk="1" hangingPunct="1">
              <a:defRPr/>
            </a:pPr>
            <a:r>
              <a:rPr lang="en-US" sz="2400" smtClean="0"/>
              <a:t>Ex. p </a:t>
            </a:r>
            <a:r>
              <a:rPr lang="en-US" sz="2400" smtClean="0">
                <a:cs typeface="Arial" pitchFamily="34" charset="0"/>
              </a:rPr>
              <a:t>• q v r (this is ambiguous)</a:t>
            </a:r>
            <a:endParaRPr lang="en-US" sz="2400" smtClean="0"/>
          </a:p>
          <a:p>
            <a:pPr eaLnBrk="1" hangingPunct="1">
              <a:defRPr/>
            </a:pPr>
            <a:r>
              <a:rPr lang="en-US" sz="2800" smtClean="0"/>
              <a:t>To avoid ambiguity and make meaning clear</a:t>
            </a:r>
          </a:p>
          <a:p>
            <a:pPr eaLnBrk="1" hangingPunct="1">
              <a:defRPr/>
            </a:pPr>
            <a:r>
              <a:rPr lang="en-US" sz="2800" smtClean="0"/>
              <a:t>Make sure to order sets of parentheses when necessary:</a:t>
            </a:r>
          </a:p>
          <a:p>
            <a:pPr lvl="1" eaLnBrk="1" hangingPunct="1">
              <a:defRPr/>
            </a:pPr>
            <a:r>
              <a:rPr lang="en-US" sz="2400" smtClean="0"/>
              <a:t>Example: { A </a:t>
            </a:r>
            <a:r>
              <a:rPr lang="en-US" sz="2400" smtClean="0">
                <a:cs typeface="Arial" pitchFamily="34" charset="0"/>
              </a:rPr>
              <a:t>•</a:t>
            </a:r>
            <a:r>
              <a:rPr lang="en-US" sz="2400" smtClean="0"/>
              <a:t> [(B v C) </a:t>
            </a:r>
            <a:r>
              <a:rPr lang="en-US" sz="2400" smtClean="0">
                <a:cs typeface="Arial" pitchFamily="34" charset="0"/>
              </a:rPr>
              <a:t>• (C v D)</a:t>
            </a:r>
            <a:r>
              <a:rPr lang="en-US" sz="2400" smtClean="0"/>
              <a:t>] } </a:t>
            </a:r>
            <a:r>
              <a:rPr lang="en-US" sz="2400" smtClean="0">
                <a:cs typeface="Arial" pitchFamily="34" charset="0"/>
              </a:rPr>
              <a:t>• ~E</a:t>
            </a:r>
          </a:p>
          <a:p>
            <a:pPr lvl="2" eaLnBrk="1" hangingPunct="1">
              <a:defRPr/>
            </a:pPr>
            <a:r>
              <a:rPr lang="en-US" sz="2000" smtClean="0">
                <a:cs typeface="Arial" pitchFamily="34" charset="0"/>
              </a:rPr>
              <a:t> </a:t>
            </a:r>
            <a:r>
              <a:rPr lang="en-US" smtClean="0">
                <a:cs typeface="Arial" pitchFamily="34" charset="0"/>
              </a:rPr>
              <a:t>{  [  (   )  ]  }</a:t>
            </a:r>
          </a:p>
        </p:txBody>
      </p:sp>
    </p:spTree>
    <p:extLst>
      <p:ext uri="{BB962C8B-B14F-4D97-AF65-F5344CB8AC3E}">
        <p14:creationId xmlns:p14="http://schemas.microsoft.com/office/powerpoint/2010/main" val="2593157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addition to sentence letters,</a:t>
            </a:r>
            <a:endParaRPr lang="en-US" dirty="0"/>
          </a:p>
        </p:txBody>
      </p:sp>
      <p:sp>
        <p:nvSpPr>
          <p:cNvPr id="3" name="Content Placeholder 2"/>
          <p:cNvSpPr>
            <a:spLocks noGrp="1"/>
          </p:cNvSpPr>
          <p:nvPr>
            <p:ph idx="1"/>
          </p:nvPr>
        </p:nvSpPr>
        <p:spPr/>
        <p:txBody>
          <a:bodyPr>
            <a:normAutofit/>
          </a:bodyPr>
          <a:lstStyle/>
          <a:p>
            <a:r>
              <a:rPr lang="en-US" sz="4400" dirty="0" smtClean="0"/>
              <a:t>We also have a set of five operator symbols, which represent specific kinds of sentences.</a:t>
            </a:r>
          </a:p>
          <a:p>
            <a:pPr marL="0" indent="0" algn="ctr">
              <a:buNone/>
            </a:pPr>
            <a:r>
              <a:rPr lang="en-US" sz="8800" dirty="0"/>
              <a:t>~  •  v ⊃  ≡</a:t>
            </a:r>
          </a:p>
        </p:txBody>
      </p:sp>
    </p:spTree>
    <p:extLst>
      <p:ext uri="{BB962C8B-B14F-4D97-AF65-F5344CB8AC3E}">
        <p14:creationId xmlns:p14="http://schemas.microsoft.com/office/powerpoint/2010/main" val="3457912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Punctuation</a:t>
            </a:r>
          </a:p>
        </p:txBody>
      </p:sp>
      <p:sp>
        <p:nvSpPr>
          <p:cNvPr id="28675" name="Rectangle 3"/>
          <p:cNvSpPr>
            <a:spLocks noGrp="1" noChangeArrowheads="1"/>
          </p:cNvSpPr>
          <p:nvPr>
            <p:ph type="body" idx="1"/>
          </p:nvPr>
        </p:nvSpPr>
        <p:spPr/>
        <p:txBody>
          <a:bodyPr/>
          <a:lstStyle/>
          <a:p>
            <a:pPr eaLnBrk="1" hangingPunct="1">
              <a:defRPr/>
            </a:pPr>
            <a:r>
              <a:rPr lang="en-US" dirty="0" smtClean="0"/>
              <a:t>“Either Fillmore or Harding was the greatest American president.”</a:t>
            </a:r>
          </a:p>
          <a:p>
            <a:pPr lvl="1" eaLnBrk="1" hangingPunct="1">
              <a:defRPr/>
            </a:pPr>
            <a:r>
              <a:rPr lang="en-US" dirty="0" smtClean="0"/>
              <a:t>F v H</a:t>
            </a:r>
          </a:p>
          <a:p>
            <a:pPr eaLnBrk="1" hangingPunct="1">
              <a:defRPr/>
            </a:pPr>
            <a:r>
              <a:rPr lang="en-US" dirty="0" smtClean="0"/>
              <a:t>To say “Neither Fillmore nor Harding was the greatest American president.” (the negation of the first statement)</a:t>
            </a:r>
          </a:p>
          <a:p>
            <a:pPr lvl="1" eaLnBrk="1" hangingPunct="1">
              <a:defRPr/>
            </a:pPr>
            <a:r>
              <a:rPr lang="en-US" dirty="0" smtClean="0"/>
              <a:t>~(F v H)  OR   (~F) </a:t>
            </a:r>
            <a:r>
              <a:rPr lang="en-US" dirty="0" smtClean="0">
                <a:cs typeface="Arial" pitchFamily="34" charset="0"/>
              </a:rPr>
              <a:t>• (~H)</a:t>
            </a:r>
          </a:p>
        </p:txBody>
      </p:sp>
    </p:spTree>
    <p:extLst>
      <p:ext uri="{BB962C8B-B14F-4D97-AF65-F5344CB8AC3E}">
        <p14:creationId xmlns:p14="http://schemas.microsoft.com/office/powerpoint/2010/main" val="39878794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Punctuation</a:t>
            </a:r>
          </a:p>
        </p:txBody>
      </p:sp>
      <p:sp>
        <p:nvSpPr>
          <p:cNvPr id="29699" name="Rectangle 3"/>
          <p:cNvSpPr>
            <a:spLocks noGrp="1" noChangeArrowheads="1"/>
          </p:cNvSpPr>
          <p:nvPr>
            <p:ph type="body" idx="1"/>
          </p:nvPr>
        </p:nvSpPr>
        <p:spPr/>
        <p:txBody>
          <a:bodyPr/>
          <a:lstStyle/>
          <a:p>
            <a:pPr eaLnBrk="1" hangingPunct="1">
              <a:defRPr/>
            </a:pPr>
            <a:r>
              <a:rPr lang="en-US" dirty="0" smtClean="0"/>
              <a:t>“Jamal and Derek will both not be elected.”</a:t>
            </a:r>
          </a:p>
          <a:p>
            <a:pPr lvl="1" eaLnBrk="1" hangingPunct="1">
              <a:defRPr/>
            </a:pPr>
            <a:r>
              <a:rPr lang="en-US" dirty="0" smtClean="0"/>
              <a:t>~J </a:t>
            </a:r>
            <a:r>
              <a:rPr lang="en-US" dirty="0" smtClean="0">
                <a:cs typeface="Arial" pitchFamily="34" charset="0"/>
              </a:rPr>
              <a:t>• ~D</a:t>
            </a:r>
          </a:p>
          <a:p>
            <a:pPr lvl="2" eaLnBrk="1" hangingPunct="1">
              <a:defRPr/>
            </a:pPr>
            <a:r>
              <a:rPr lang="en-US" dirty="0" smtClean="0">
                <a:cs typeface="Arial" pitchFamily="34" charset="0"/>
              </a:rPr>
              <a:t>In any formula the negation symbol will be understood to apply to the smallest statement that the punctuation permits</a:t>
            </a:r>
          </a:p>
          <a:p>
            <a:pPr lvl="2" eaLnBrk="1" hangingPunct="1">
              <a:defRPr/>
            </a:pPr>
            <a:r>
              <a:rPr lang="en-US" dirty="0" smtClean="0">
                <a:cs typeface="Arial" pitchFamily="34" charset="0"/>
              </a:rPr>
              <a:t>i.e. above is NOT taken to mean “~[J • (~D)]”</a:t>
            </a:r>
          </a:p>
          <a:p>
            <a:pPr lvl="2" eaLnBrk="1" hangingPunct="1">
              <a:buFont typeface="Wingdings" pitchFamily="2" charset="2"/>
              <a:buNone/>
              <a:defRPr/>
            </a:pPr>
            <a:endParaRPr lang="en-US" dirty="0" smtClean="0">
              <a:cs typeface="Arial" pitchFamily="34" charset="0"/>
            </a:endParaRPr>
          </a:p>
          <a:p>
            <a:pPr eaLnBrk="1" hangingPunct="1">
              <a:defRPr/>
            </a:pPr>
            <a:r>
              <a:rPr lang="en-US" dirty="0" smtClean="0">
                <a:cs typeface="Arial" pitchFamily="34" charset="0"/>
              </a:rPr>
              <a:t>“Jamal and Derek both will not be elected.”</a:t>
            </a:r>
          </a:p>
          <a:p>
            <a:pPr lvl="1" eaLnBrk="1" hangingPunct="1">
              <a:defRPr/>
            </a:pPr>
            <a:r>
              <a:rPr lang="en-US" dirty="0" smtClean="0">
                <a:cs typeface="Arial" pitchFamily="34" charset="0"/>
              </a:rPr>
              <a:t>~(J •D)</a:t>
            </a:r>
          </a:p>
        </p:txBody>
      </p:sp>
    </p:spTree>
    <p:extLst>
      <p:ext uri="{BB962C8B-B14F-4D97-AF65-F5344CB8AC3E}">
        <p14:creationId xmlns:p14="http://schemas.microsoft.com/office/powerpoint/2010/main" val="37204097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Example</a:t>
            </a:r>
          </a:p>
        </p:txBody>
      </p:sp>
      <p:sp>
        <p:nvSpPr>
          <p:cNvPr id="30723" name="Rectangle 3"/>
          <p:cNvSpPr>
            <a:spLocks noGrp="1" noChangeArrowheads="1"/>
          </p:cNvSpPr>
          <p:nvPr>
            <p:ph type="body" idx="1"/>
          </p:nvPr>
        </p:nvSpPr>
        <p:spPr/>
        <p:txBody>
          <a:bodyPr/>
          <a:lstStyle/>
          <a:p>
            <a:pPr eaLnBrk="1" hangingPunct="1">
              <a:lnSpc>
                <a:spcPct val="90000"/>
              </a:lnSpc>
              <a:defRPr/>
            </a:pPr>
            <a:r>
              <a:rPr lang="en-US" sz="2800" smtClean="0"/>
              <a:t>Rome is the capital of Italy or Rome is the capital of Spain.</a:t>
            </a:r>
          </a:p>
          <a:p>
            <a:pPr lvl="1" eaLnBrk="1" hangingPunct="1">
              <a:lnSpc>
                <a:spcPct val="90000"/>
              </a:lnSpc>
              <a:defRPr/>
            </a:pPr>
            <a:r>
              <a:rPr lang="en-US" sz="2400" smtClean="0"/>
              <a:t>I=“Rome is the capital of Italy”</a:t>
            </a:r>
          </a:p>
          <a:p>
            <a:pPr lvl="1" eaLnBrk="1" hangingPunct="1">
              <a:lnSpc>
                <a:spcPct val="90000"/>
              </a:lnSpc>
              <a:defRPr/>
            </a:pPr>
            <a:r>
              <a:rPr lang="en-US" sz="2400" smtClean="0"/>
              <a:t>S=“Rome is the capital of Spain”</a:t>
            </a:r>
          </a:p>
          <a:p>
            <a:pPr lvl="1" eaLnBrk="1" hangingPunct="1">
              <a:lnSpc>
                <a:spcPct val="90000"/>
              </a:lnSpc>
              <a:defRPr/>
            </a:pPr>
            <a:endParaRPr lang="en-US" sz="2400" smtClean="0"/>
          </a:p>
          <a:p>
            <a:pPr lvl="1" eaLnBrk="1" hangingPunct="1">
              <a:lnSpc>
                <a:spcPct val="90000"/>
              </a:lnSpc>
              <a:defRPr/>
            </a:pPr>
            <a:r>
              <a:rPr lang="en-US" sz="2400" smtClean="0"/>
              <a:t>I v S</a:t>
            </a:r>
          </a:p>
          <a:p>
            <a:pPr lvl="1" eaLnBrk="1" hangingPunct="1">
              <a:lnSpc>
                <a:spcPct val="90000"/>
              </a:lnSpc>
              <a:defRPr/>
            </a:pPr>
            <a:r>
              <a:rPr lang="en-US" sz="2400" smtClean="0"/>
              <a:t>Now that we have the logical formula, we can use the truth tables to figure out the truth value of this statement</a:t>
            </a:r>
          </a:p>
          <a:p>
            <a:pPr lvl="2" eaLnBrk="1" hangingPunct="1">
              <a:lnSpc>
                <a:spcPct val="90000"/>
              </a:lnSpc>
              <a:defRPr/>
            </a:pPr>
            <a:r>
              <a:rPr lang="en-US" sz="2000" smtClean="0"/>
              <a:t>When doing truth values, do the innermost conjunctions/disjunctions/negations first, working your way outwards</a:t>
            </a:r>
          </a:p>
        </p:txBody>
      </p:sp>
    </p:spTree>
    <p:extLst>
      <p:ext uri="{BB962C8B-B14F-4D97-AF65-F5344CB8AC3E}">
        <p14:creationId xmlns:p14="http://schemas.microsoft.com/office/powerpoint/2010/main" val="37171847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9"/>
          <p:cNvSpPr txBox="1">
            <a:spLocks noChangeArrowheads="1"/>
          </p:cNvSpPr>
          <p:nvPr/>
        </p:nvSpPr>
        <p:spPr bwMode="auto">
          <a:xfrm>
            <a:off x="2286000" y="228600"/>
            <a:ext cx="419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sz="4000"/>
              <a:t>I   v   S</a:t>
            </a:r>
          </a:p>
        </p:txBody>
      </p:sp>
      <p:sp>
        <p:nvSpPr>
          <p:cNvPr id="20483" name="Text Box 51"/>
          <p:cNvSpPr txBox="1">
            <a:spLocks noChangeArrowheads="1"/>
          </p:cNvSpPr>
          <p:nvPr/>
        </p:nvSpPr>
        <p:spPr bwMode="auto">
          <a:xfrm>
            <a:off x="304800" y="914400"/>
            <a:ext cx="86106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buFontTx/>
              <a:buAutoNum type="arabicPeriod"/>
            </a:pPr>
            <a:r>
              <a:rPr lang="en-US" sz="2000"/>
              <a:t>We know that Rome is the capital of Italy and that Rome is not the capital of Spain. </a:t>
            </a:r>
          </a:p>
          <a:p>
            <a:pPr lvl="1">
              <a:spcBef>
                <a:spcPct val="50000"/>
              </a:spcBef>
              <a:buFontTx/>
              <a:buAutoNum type="arabicPeriod"/>
            </a:pPr>
            <a:r>
              <a:rPr lang="en-US" sz="2000"/>
              <a:t>So we know that “I” is True, and that “S” is False.  We put these values directly under their corresponding letter</a:t>
            </a:r>
          </a:p>
        </p:txBody>
      </p:sp>
      <p:graphicFrame>
        <p:nvGraphicFramePr>
          <p:cNvPr id="32869" name="Group 101"/>
          <p:cNvGraphicFramePr>
            <a:graphicFrameLocks noGrp="1"/>
          </p:cNvGraphicFramePr>
          <p:nvPr>
            <p:ph sz="half" idx="1"/>
          </p:nvPr>
        </p:nvGraphicFramePr>
        <p:xfrm>
          <a:off x="609600" y="2438400"/>
          <a:ext cx="8305800" cy="1178154"/>
        </p:xfrm>
        <a:graphic>
          <a:graphicData uri="http://schemas.openxmlformats.org/drawingml/2006/table">
            <a:tbl>
              <a:tblPr/>
              <a:tblGrid>
                <a:gridCol w="4152900"/>
                <a:gridCol w="4152900"/>
              </a:tblGrid>
              <a:tr h="660044">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36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I      v     S</a:t>
                      </a:r>
                    </a:p>
                  </a:txBody>
                  <a:tcPr marT="45695" marB="4569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1788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                      T</a:t>
                      </a:r>
                    </a:p>
                  </a:txBody>
                  <a:tcPr marT="45695" marB="456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       F</a:t>
                      </a:r>
                    </a:p>
                  </a:txBody>
                  <a:tcPr marT="45695" marB="456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494" name="Text Box 73"/>
          <p:cNvSpPr txBox="1">
            <a:spLocks noChangeArrowheads="1"/>
          </p:cNvSpPr>
          <p:nvPr/>
        </p:nvSpPr>
        <p:spPr bwMode="auto">
          <a:xfrm>
            <a:off x="304800" y="3657600"/>
            <a:ext cx="86106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buFontTx/>
              <a:buChar char="•"/>
            </a:pPr>
            <a:r>
              <a:rPr lang="en-US" sz="2000"/>
              <a:t>We know that for a disjunction, if at least one of the disjuncts is T, this is enough to make the </a:t>
            </a:r>
            <a:r>
              <a:rPr lang="en-US" sz="2000" i="1"/>
              <a:t>whole</a:t>
            </a:r>
            <a:r>
              <a:rPr lang="en-US" sz="2000"/>
              <a:t> disjunction T</a:t>
            </a:r>
          </a:p>
          <a:p>
            <a:pPr lvl="1">
              <a:spcBef>
                <a:spcPct val="50000"/>
              </a:spcBef>
              <a:buFontTx/>
              <a:buChar char="•"/>
            </a:pPr>
            <a:r>
              <a:rPr lang="en-US" sz="2000"/>
              <a:t>We put this truth value (that of the whole disjunction) under the v (wedge)</a:t>
            </a:r>
          </a:p>
        </p:txBody>
      </p:sp>
      <p:graphicFrame>
        <p:nvGraphicFramePr>
          <p:cNvPr id="32882" name="Group 114"/>
          <p:cNvGraphicFramePr>
            <a:graphicFrameLocks noGrp="1"/>
          </p:cNvGraphicFramePr>
          <p:nvPr>
            <p:ph sz="half" idx="2"/>
          </p:nvPr>
        </p:nvGraphicFramePr>
        <p:xfrm>
          <a:off x="533400" y="5183188"/>
          <a:ext cx="8077200" cy="1554426"/>
        </p:xfrm>
        <a:graphic>
          <a:graphicData uri="http://schemas.openxmlformats.org/drawingml/2006/table">
            <a:tbl>
              <a:tblPr/>
              <a:tblGrid>
                <a:gridCol w="4038600"/>
                <a:gridCol w="4038600"/>
              </a:tblGrid>
              <a:tr h="518054">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I      v     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1805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                             T</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       F</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10199"/>
                            </a:outerShdw>
                          </a:effectLst>
                          <a:latin typeface="Arial" pitchFamily="34" charset="0"/>
                        </a:rPr>
                        <a:t>T</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extLst>
      <p:ext uri="{BB962C8B-B14F-4D97-AF65-F5344CB8AC3E}">
        <p14:creationId xmlns:p14="http://schemas.microsoft.com/office/powerpoint/2010/main" val="537670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t>Note:</a:t>
            </a:r>
          </a:p>
        </p:txBody>
      </p:sp>
      <p:sp>
        <p:nvSpPr>
          <p:cNvPr id="31747" name="Rectangle 3"/>
          <p:cNvSpPr>
            <a:spLocks noGrp="1" noChangeArrowheads="1"/>
          </p:cNvSpPr>
          <p:nvPr>
            <p:ph type="body" idx="1"/>
          </p:nvPr>
        </p:nvSpPr>
        <p:spPr/>
        <p:txBody>
          <a:bodyPr/>
          <a:lstStyle/>
          <a:p>
            <a:pPr marL="457200" lvl="1" indent="0" eaLnBrk="1" hangingPunct="1">
              <a:buNone/>
              <a:defRPr/>
            </a:pPr>
            <a:r>
              <a:rPr lang="en-US" dirty="0" smtClean="0"/>
              <a:t>There is an “Order of Operations” in Logic</a:t>
            </a:r>
          </a:p>
          <a:p>
            <a:pPr marL="457200" lvl="1" indent="0" eaLnBrk="1" hangingPunct="1">
              <a:buNone/>
              <a:defRPr/>
            </a:pPr>
            <a:endParaRPr lang="en-US" dirty="0" smtClean="0"/>
          </a:p>
          <a:p>
            <a:pPr marL="457200" lvl="1" indent="0" eaLnBrk="1" hangingPunct="1">
              <a:buNone/>
              <a:defRPr/>
            </a:pPr>
            <a:r>
              <a:rPr lang="en-US" dirty="0" smtClean="0"/>
              <a:t>In general, when doing truth values, do the innermost conjunctions/disjunctions/negations first, working your way outwards</a:t>
            </a:r>
          </a:p>
          <a:p>
            <a:pPr lvl="3" eaLnBrk="1" hangingPunct="1">
              <a:defRPr/>
            </a:pPr>
            <a:r>
              <a:rPr lang="en-US" dirty="0" smtClean="0"/>
              <a:t>Ex. Do ( ) first, then [ ], then finally { } </a:t>
            </a:r>
          </a:p>
          <a:p>
            <a:pPr lvl="3" eaLnBrk="1" hangingPunct="1">
              <a:defRPr/>
            </a:pPr>
            <a:endParaRPr lang="en-US" dirty="0" smtClean="0"/>
          </a:p>
          <a:p>
            <a:pPr lvl="3">
              <a:buNone/>
              <a:defRPr/>
            </a:pPr>
            <a:endParaRPr lang="en-US" dirty="0"/>
          </a:p>
          <a:p>
            <a:pPr marL="0" lvl="3">
              <a:buNone/>
              <a:defRPr/>
            </a:pPr>
            <a:r>
              <a:rPr lang="en-US" sz="2400" dirty="0"/>
              <a:t>Here’s another </a:t>
            </a:r>
            <a:r>
              <a:rPr lang="en-US" sz="2400" dirty="0" smtClean="0"/>
              <a:t>listing of the order of operations:</a:t>
            </a:r>
            <a:endParaRPr lang="en-US" sz="2400" dirty="0"/>
          </a:p>
          <a:p>
            <a:pPr lvl="3" eaLnBrk="1" hangingPunct="1">
              <a:buFont typeface="Wingdings" pitchFamily="2" charset="2"/>
              <a:buNone/>
              <a:defRPr/>
            </a:pPr>
            <a:endParaRPr lang="en-US" dirty="0" smtClean="0"/>
          </a:p>
        </p:txBody>
      </p:sp>
    </p:spTree>
    <p:extLst>
      <p:ext uri="{BB962C8B-B14F-4D97-AF65-F5344CB8AC3E}">
        <p14:creationId xmlns:p14="http://schemas.microsoft.com/office/powerpoint/2010/main" val="31691202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  v ⊃  ≡</a:t>
            </a:r>
          </a:p>
        </p:txBody>
      </p:sp>
      <p:sp>
        <p:nvSpPr>
          <p:cNvPr id="3" name="Content Placeholder 2"/>
          <p:cNvSpPr>
            <a:spLocks noGrp="1"/>
          </p:cNvSpPr>
          <p:nvPr>
            <p:ph idx="1"/>
          </p:nvPr>
        </p:nvSpPr>
        <p:spPr/>
        <p:txBody>
          <a:bodyPr>
            <a:normAutofit fontScale="92500" lnSpcReduction="20000"/>
          </a:bodyPr>
          <a:lstStyle/>
          <a:p>
            <a:r>
              <a:rPr lang="en-US" dirty="0" smtClean="0"/>
              <a:t>1) </a:t>
            </a:r>
            <a:r>
              <a:rPr lang="en-US" dirty="0"/>
              <a:t>Tilde </a:t>
            </a:r>
            <a:r>
              <a:rPr lang="en-US" dirty="0" smtClean="0"/>
              <a:t>~ on single letters should be done after the letters themselves are already done.</a:t>
            </a:r>
          </a:p>
          <a:p>
            <a:r>
              <a:rPr lang="en-US" dirty="0" smtClean="0"/>
              <a:t>2) Connectors inside parentheses should be done next, after each side in the parentheses is done.</a:t>
            </a:r>
          </a:p>
          <a:p>
            <a:r>
              <a:rPr lang="en-US" dirty="0"/>
              <a:t>3) Tilde </a:t>
            </a:r>
            <a:r>
              <a:rPr lang="en-US" dirty="0" smtClean="0"/>
              <a:t>~ outside of parentheses should be done next. Make sure you are changing the truth value of the connector column, not a side column.</a:t>
            </a:r>
          </a:p>
          <a:p>
            <a:r>
              <a:rPr lang="en-US" dirty="0" smtClean="0"/>
              <a:t>4) Connectors that are in between two sets of parentheses should be done next.</a:t>
            </a:r>
          </a:p>
          <a:p>
            <a:r>
              <a:rPr lang="en-US" dirty="0" smtClean="0"/>
              <a:t>5</a:t>
            </a:r>
            <a:r>
              <a:rPr lang="en-US" dirty="0"/>
              <a:t>) Tilde </a:t>
            </a:r>
            <a:r>
              <a:rPr lang="en-US" dirty="0" smtClean="0"/>
              <a:t>~ on big brackets, larger brackets [] and {}</a:t>
            </a:r>
            <a:endParaRPr lang="en-US" dirty="0"/>
          </a:p>
        </p:txBody>
      </p:sp>
    </p:spTree>
    <p:extLst>
      <p:ext uri="{BB962C8B-B14F-4D97-AF65-F5344CB8AC3E}">
        <p14:creationId xmlns:p14="http://schemas.microsoft.com/office/powerpoint/2010/main" val="27237212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a:t>A ⊃ </a:t>
            </a:r>
            <a:r>
              <a:rPr lang="en-US" dirty="0" smtClean="0"/>
              <a:t>N</a:t>
            </a:r>
            <a:r>
              <a:rPr lang="en-US" dirty="0"/>
              <a:t>) • </a:t>
            </a:r>
            <a:r>
              <a:rPr lang="en-US" dirty="0" smtClean="0"/>
              <a:t>(</a:t>
            </a:r>
            <a:r>
              <a:rPr lang="en-US" dirty="0"/>
              <a:t>S ⊃ </a:t>
            </a:r>
            <a:r>
              <a:rPr lang="en-US" dirty="0" smtClean="0"/>
              <a:t>C)]</a:t>
            </a:r>
            <a:endParaRPr lang="en-US" dirty="0"/>
          </a:p>
        </p:txBody>
      </p:sp>
      <p:sp>
        <p:nvSpPr>
          <p:cNvPr id="3" name="Content Placeholder 2"/>
          <p:cNvSpPr>
            <a:spLocks noGrp="1"/>
          </p:cNvSpPr>
          <p:nvPr>
            <p:ph idx="1"/>
          </p:nvPr>
        </p:nvSpPr>
        <p:spPr/>
        <p:txBody>
          <a:bodyPr/>
          <a:lstStyle/>
          <a:p>
            <a:r>
              <a:rPr lang="en-US" dirty="0" smtClean="0"/>
              <a:t>There is </a:t>
            </a:r>
            <a:r>
              <a:rPr lang="en-US" dirty="0"/>
              <a:t>no </a:t>
            </a:r>
            <a:r>
              <a:rPr lang="en-US" dirty="0" smtClean="0"/>
              <a:t>~ on a single letter here</a:t>
            </a:r>
          </a:p>
          <a:p>
            <a:r>
              <a:rPr lang="en-US" dirty="0" smtClean="0"/>
              <a:t>Do the A, the N, the S, and the C</a:t>
            </a:r>
          </a:p>
          <a:p>
            <a:r>
              <a:rPr lang="en-US" dirty="0" smtClean="0"/>
              <a:t>Do the connectors inside the () in </a:t>
            </a:r>
            <a:r>
              <a:rPr lang="en-US" dirty="0"/>
              <a:t>this case they are both </a:t>
            </a:r>
            <a:r>
              <a:rPr lang="en-US" dirty="0" smtClean="0"/>
              <a:t>⊃</a:t>
            </a:r>
          </a:p>
          <a:p>
            <a:r>
              <a:rPr lang="en-US" dirty="0" smtClean="0"/>
              <a:t>Do the connector outside the () in this case it is </a:t>
            </a:r>
            <a:r>
              <a:rPr lang="en-US" dirty="0"/>
              <a:t>the </a:t>
            </a:r>
            <a:r>
              <a:rPr lang="en-US" dirty="0" smtClean="0"/>
              <a:t>•</a:t>
            </a:r>
          </a:p>
          <a:p>
            <a:r>
              <a:rPr lang="en-US" dirty="0" smtClean="0"/>
              <a:t>Last, do </a:t>
            </a:r>
            <a:r>
              <a:rPr lang="en-US" dirty="0"/>
              <a:t>the </a:t>
            </a:r>
            <a:r>
              <a:rPr lang="en-US" dirty="0" smtClean="0"/>
              <a:t>~ outside the [] by changing the values under </a:t>
            </a:r>
            <a:r>
              <a:rPr lang="en-US" dirty="0"/>
              <a:t>the •</a:t>
            </a:r>
          </a:p>
        </p:txBody>
      </p:sp>
    </p:spTree>
    <p:extLst>
      <p:ext uri="{BB962C8B-B14F-4D97-AF65-F5344CB8AC3E}">
        <p14:creationId xmlns:p14="http://schemas.microsoft.com/office/powerpoint/2010/main" val="2621016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sentences part 1:</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818" y="1676400"/>
            <a:ext cx="804887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34747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sentences part 2:</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769" y="1447800"/>
            <a:ext cx="7840579"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27354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translations: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Al or Betty goes to town, Cathy does not go.</a:t>
            </a:r>
          </a:p>
          <a:p>
            <a:r>
              <a:rPr lang="en-US" dirty="0"/>
              <a:t>(</a:t>
            </a:r>
            <a:r>
              <a:rPr lang="en-US" dirty="0" smtClean="0"/>
              <a:t>A v </a:t>
            </a:r>
            <a:r>
              <a:rPr lang="en-US" dirty="0"/>
              <a:t>B) ⊃ ~ </a:t>
            </a:r>
            <a:r>
              <a:rPr lang="en-US" dirty="0" smtClean="0"/>
              <a:t>C</a:t>
            </a:r>
          </a:p>
          <a:p>
            <a:r>
              <a:rPr lang="en-US" dirty="0" smtClean="0"/>
              <a:t>Al’s and Betty’s going to town is a necessary condition for either Cathy’s or David’s going to town.</a:t>
            </a:r>
          </a:p>
          <a:p>
            <a:r>
              <a:rPr lang="en-US" dirty="0" smtClean="0"/>
              <a:t>(C v D) ⊃ (A </a:t>
            </a:r>
            <a:r>
              <a:rPr lang="en-US" dirty="0"/>
              <a:t>• </a:t>
            </a:r>
            <a:r>
              <a:rPr lang="en-US" dirty="0" smtClean="0"/>
              <a:t>B)</a:t>
            </a:r>
          </a:p>
          <a:p>
            <a:r>
              <a:rPr lang="en-US" dirty="0" smtClean="0"/>
              <a:t>Al or Betty goes to town unless both Cathy and David go to town.</a:t>
            </a:r>
          </a:p>
          <a:p>
            <a:r>
              <a:rPr lang="en-US" dirty="0"/>
              <a:t>(</a:t>
            </a:r>
            <a:r>
              <a:rPr lang="en-US" dirty="0" smtClean="0"/>
              <a:t>A v B) v (</a:t>
            </a:r>
            <a:r>
              <a:rPr lang="en-US" dirty="0"/>
              <a:t>C • </a:t>
            </a:r>
            <a:r>
              <a:rPr lang="en-US" dirty="0" smtClean="0"/>
              <a:t>D)</a:t>
            </a:r>
            <a:endParaRPr lang="en-US" dirty="0"/>
          </a:p>
        </p:txBody>
      </p:sp>
    </p:spTree>
    <p:extLst>
      <p:ext uri="{BB962C8B-B14F-4D97-AF65-F5344CB8AC3E}">
        <p14:creationId xmlns:p14="http://schemas.microsoft.com/office/powerpoint/2010/main" val="15560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p:cTn id="2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might also notice in </a:t>
            </a:r>
            <a:r>
              <a:rPr lang="en-US" dirty="0" err="1" smtClean="0"/>
              <a:t>ForAllX</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The symbols used by logicians may change slightly depending on the text they like to use. Don’t worry, in all cases it is only 5 symbols: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200400"/>
            <a:ext cx="6648450" cy="3220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15970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  v ⊃  ≡</a:t>
            </a:r>
            <a:br>
              <a:rPr lang="en-US" dirty="0"/>
            </a:br>
            <a:r>
              <a:rPr lang="en-US" sz="3100" dirty="0" smtClean="0"/>
              <a:t>Truth Functions (how the operators are true or false)</a:t>
            </a:r>
            <a:endParaRPr lang="en-US" sz="31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8159" y="1466334"/>
            <a:ext cx="2242227" cy="2496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542535"/>
            <a:ext cx="2435890" cy="2419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1" y="4114800"/>
            <a:ext cx="8915400" cy="242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41635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 Truth Table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number of lines in the truth table relates to the number of different letters in your sentence.</a:t>
            </a:r>
          </a:p>
          <a:p>
            <a:r>
              <a:rPr lang="en-US" dirty="0" smtClean="0"/>
              <a:t>2 to the n power 2</a:t>
            </a:r>
            <a:r>
              <a:rPr lang="en-US" baseline="30000" dirty="0" smtClean="0"/>
              <a:t>n</a:t>
            </a:r>
            <a:r>
              <a:rPr lang="en-US" dirty="0" smtClean="0"/>
              <a:t> where n is the number of different letters</a:t>
            </a:r>
          </a:p>
          <a:p>
            <a:r>
              <a:rPr lang="en-US" dirty="0" smtClean="0"/>
              <a:t>2 different letters = 2x2 = 4 lines</a:t>
            </a:r>
          </a:p>
          <a:p>
            <a:r>
              <a:rPr lang="en-US" dirty="0" smtClean="0"/>
              <a:t>3 different letters = 2x2x2 = 8 lines</a:t>
            </a:r>
          </a:p>
          <a:p>
            <a:r>
              <a:rPr lang="en-US" dirty="0" smtClean="0"/>
              <a:t>The first letter has half the lines true, and half the lines false.</a:t>
            </a:r>
          </a:p>
          <a:p>
            <a:r>
              <a:rPr lang="en-US" dirty="0" smtClean="0"/>
              <a:t>The next letter divides those in half again, so if you have an 8 line table with a first letter with four true lines, the second letter will be two true lines, two false lines, and so on.</a:t>
            </a:r>
            <a:endParaRPr lang="en-US" dirty="0"/>
          </a:p>
        </p:txBody>
      </p:sp>
    </p:spTree>
    <p:extLst>
      <p:ext uri="{BB962C8B-B14F-4D97-AF65-F5344CB8AC3E}">
        <p14:creationId xmlns:p14="http://schemas.microsoft.com/office/powerpoint/2010/main" val="8317892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18" name="Rectangle 78"/>
          <p:cNvSpPr>
            <a:spLocks noGrp="1" noChangeArrowheads="1"/>
          </p:cNvSpPr>
          <p:nvPr>
            <p:ph type="title"/>
          </p:nvPr>
        </p:nvSpPr>
        <p:spPr>
          <a:xfrm>
            <a:off x="1143000" y="381000"/>
            <a:ext cx="7383463" cy="1371600"/>
          </a:xfrm>
        </p:spPr>
        <p:txBody>
          <a:bodyPr/>
          <a:lstStyle/>
          <a:p>
            <a:r>
              <a:rPr lang="en-US" sz="3600" dirty="0">
                <a:cs typeface="Tahoma" charset="0"/>
              </a:rPr>
              <a:t>What are the </a:t>
            </a:r>
            <a:r>
              <a:rPr lang="en-US" sz="3600" dirty="0" smtClean="0">
                <a:cs typeface="Tahoma" charset="0"/>
              </a:rPr>
              <a:t>values </a:t>
            </a:r>
            <a:r>
              <a:rPr lang="en-US" sz="3600" dirty="0">
                <a:cs typeface="Tahoma" charset="0"/>
              </a:rPr>
              <a:t>of the column for the “dot”?</a:t>
            </a:r>
          </a:p>
        </p:txBody>
      </p:sp>
      <p:graphicFrame>
        <p:nvGraphicFramePr>
          <p:cNvPr id="35961" name="Group 121"/>
          <p:cNvGraphicFramePr>
            <a:graphicFrameLocks noGrp="1"/>
          </p:cNvGraphicFramePr>
          <p:nvPr>
            <p:ph idx="1"/>
            <p:extLst>
              <p:ext uri="{D42A27DB-BD31-4B8C-83A1-F6EECF244321}">
                <p14:modId xmlns:p14="http://schemas.microsoft.com/office/powerpoint/2010/main" val="2269424293"/>
              </p:ext>
            </p:extLst>
          </p:nvPr>
        </p:nvGraphicFramePr>
        <p:xfrm>
          <a:off x="1371600" y="2133600"/>
          <a:ext cx="6469381" cy="2935289"/>
        </p:xfrm>
        <a:graphic>
          <a:graphicData uri="http://schemas.openxmlformats.org/drawingml/2006/table">
            <a:tbl>
              <a:tblPr/>
              <a:tblGrid>
                <a:gridCol w="1074738"/>
                <a:gridCol w="1073150"/>
                <a:gridCol w="208280"/>
                <a:gridCol w="1327150"/>
                <a:gridCol w="1371600"/>
                <a:gridCol w="1414463"/>
              </a:tblGrid>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a:t>
                      </a:r>
                      <a:r>
                        <a:rPr kumimoji="0" lang="en-US" sz="3600" b="1" i="1" u="none" strike="noStrike" cap="none" normalizeH="0" baseline="0" dirty="0" smtClean="0">
                          <a:ln>
                            <a:noFill/>
                          </a:ln>
                          <a:solidFill>
                            <a:schemeClr val="tx1"/>
                          </a:solidFill>
                          <a:effectLst/>
                          <a:latin typeface="Tahoma" charset="0"/>
                          <a:cs typeface="Tahom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6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135605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76" name="Rectangle 48"/>
          <p:cNvSpPr>
            <a:spLocks noGrp="1" noChangeArrowheads="1"/>
          </p:cNvSpPr>
          <p:nvPr>
            <p:ph type="title"/>
          </p:nvPr>
        </p:nvSpPr>
        <p:spPr>
          <a:xfrm>
            <a:off x="685800" y="228600"/>
            <a:ext cx="7793037" cy="1462087"/>
          </a:xfrm>
        </p:spPr>
        <p:txBody>
          <a:bodyPr>
            <a:normAutofit/>
          </a:bodyPr>
          <a:lstStyle/>
          <a:p>
            <a:r>
              <a:rPr lang="en-US" dirty="0" smtClean="0"/>
              <a:t>The complete table for our example:</a:t>
            </a:r>
            <a:endParaRPr lang="en-US" dirty="0"/>
          </a:p>
        </p:txBody>
      </p:sp>
      <p:graphicFrame>
        <p:nvGraphicFramePr>
          <p:cNvPr id="73732" name="Group 4"/>
          <p:cNvGraphicFramePr>
            <a:graphicFrameLocks noGrp="1"/>
          </p:cNvGraphicFramePr>
          <p:nvPr>
            <p:ph idx="1"/>
            <p:extLst>
              <p:ext uri="{D42A27DB-BD31-4B8C-83A1-F6EECF244321}">
                <p14:modId xmlns:p14="http://schemas.microsoft.com/office/powerpoint/2010/main" val="3574785686"/>
              </p:ext>
            </p:extLst>
          </p:nvPr>
        </p:nvGraphicFramePr>
        <p:xfrm>
          <a:off x="685800" y="1981200"/>
          <a:ext cx="7772400" cy="4114801"/>
        </p:xfrm>
        <a:graphic>
          <a:graphicData uri="http://schemas.openxmlformats.org/drawingml/2006/table">
            <a:tbl>
              <a:tblPr/>
              <a:tblGrid>
                <a:gridCol w="1296987"/>
                <a:gridCol w="1293813"/>
                <a:gridCol w="220662"/>
                <a:gridCol w="1600200"/>
                <a:gridCol w="1654175"/>
                <a:gridCol w="1706563"/>
              </a:tblGrid>
              <a:tr h="9620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a:t>
                      </a:r>
                      <a:r>
                        <a:rPr kumimoji="0" lang="en-US" sz="3600" b="1" i="1" u="none" strike="noStrike" cap="none" normalizeH="0" baseline="0" dirty="0" smtClean="0">
                          <a:ln>
                            <a:noFill/>
                          </a:ln>
                          <a:solidFill>
                            <a:schemeClr val="tx1"/>
                          </a:solidFill>
                          <a:effectLst/>
                          <a:latin typeface="Tahoma" charset="0"/>
                          <a:cs typeface="Tahom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12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10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94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10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3829070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54" name="Rectangle 42"/>
          <p:cNvSpPr>
            <a:spLocks noGrp="1" noChangeArrowheads="1"/>
          </p:cNvSpPr>
          <p:nvPr>
            <p:ph type="title"/>
          </p:nvPr>
        </p:nvSpPr>
        <p:spPr>
          <a:xfrm>
            <a:off x="685800" y="228600"/>
            <a:ext cx="7793037" cy="1462088"/>
          </a:xfrm>
        </p:spPr>
        <p:txBody>
          <a:bodyPr/>
          <a:lstStyle/>
          <a:p>
            <a:r>
              <a:rPr lang="en-US" dirty="0"/>
              <a:t>The basic truth table for conjunction:</a:t>
            </a:r>
          </a:p>
        </p:txBody>
      </p:sp>
      <p:graphicFrame>
        <p:nvGraphicFramePr>
          <p:cNvPr id="38973" name="Group 61"/>
          <p:cNvGraphicFramePr>
            <a:graphicFrameLocks noGrp="1"/>
          </p:cNvGraphicFramePr>
          <p:nvPr>
            <p:ph idx="1"/>
          </p:nvPr>
        </p:nvGraphicFramePr>
        <p:xfrm>
          <a:off x="1066800" y="1981200"/>
          <a:ext cx="7148830" cy="3621089"/>
        </p:xfrm>
        <a:graphic>
          <a:graphicData uri="http://schemas.openxmlformats.org/drawingml/2006/table">
            <a:tbl>
              <a:tblPr/>
              <a:tblGrid>
                <a:gridCol w="1189037"/>
                <a:gridCol w="1185863"/>
                <a:gridCol w="208280"/>
                <a:gridCol w="1517650"/>
                <a:gridCol w="1447800"/>
                <a:gridCol w="1600200"/>
              </a:tblGrid>
              <a:tr h="8080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a:t>
                      </a:r>
                      <a:r>
                        <a:rPr kumimoji="0" lang="en-US" sz="3600" b="1" i="1" u="none" strike="noStrike" cap="none" normalizeH="0" baseline="0" smtClean="0">
                          <a:ln>
                            <a:noFill/>
                          </a:ln>
                          <a:solidFill>
                            <a:schemeClr val="tx1"/>
                          </a:solidFill>
                          <a:effectLst/>
                          <a:latin typeface="Tahoma" charset="0"/>
                          <a:cs typeface="Tahom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q</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32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32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6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48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65355884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50" name="Rectangle 42"/>
          <p:cNvSpPr>
            <a:spLocks noGrp="1" noChangeArrowheads="1"/>
          </p:cNvSpPr>
          <p:nvPr>
            <p:ph type="title"/>
          </p:nvPr>
        </p:nvSpPr>
        <p:spPr>
          <a:xfrm>
            <a:off x="838200" y="228600"/>
            <a:ext cx="7793037" cy="1462087"/>
          </a:xfrm>
        </p:spPr>
        <p:txBody>
          <a:bodyPr>
            <a:normAutofit/>
          </a:bodyPr>
          <a:lstStyle/>
          <a:p>
            <a:r>
              <a:rPr lang="en-US" sz="2800" b="1" dirty="0"/>
              <a:t> </a:t>
            </a:r>
            <a:r>
              <a:rPr lang="en-US" sz="2800" b="1" dirty="0" smtClean="0"/>
              <a:t> </a:t>
            </a:r>
            <a:r>
              <a:rPr lang="en-US" sz="4000" dirty="0" smtClean="0"/>
              <a:t>What </a:t>
            </a:r>
            <a:r>
              <a:rPr lang="en-US" sz="4000" dirty="0"/>
              <a:t>are the values </a:t>
            </a:r>
            <a:r>
              <a:rPr lang="en-US" sz="4000" dirty="0" smtClean="0"/>
              <a:t>in the column for the  </a:t>
            </a:r>
            <a:r>
              <a:rPr lang="en-US" sz="4000" dirty="0"/>
              <a:t>“</a:t>
            </a:r>
            <a:r>
              <a:rPr lang="en-US" sz="4000" i="1" dirty="0"/>
              <a:t>v</a:t>
            </a:r>
            <a:r>
              <a:rPr lang="en-US" sz="4000" dirty="0" smtClean="0"/>
              <a:t>”?</a:t>
            </a:r>
            <a:endParaRPr lang="en-US" sz="4000" dirty="0"/>
          </a:p>
        </p:txBody>
      </p:sp>
      <p:graphicFrame>
        <p:nvGraphicFramePr>
          <p:cNvPr id="43069" name="Group 61"/>
          <p:cNvGraphicFramePr>
            <a:graphicFrameLocks noGrp="1"/>
          </p:cNvGraphicFramePr>
          <p:nvPr>
            <p:ph idx="1"/>
          </p:nvPr>
        </p:nvGraphicFramePr>
        <p:xfrm>
          <a:off x="1143000" y="1981200"/>
          <a:ext cx="7072630" cy="3697288"/>
        </p:xfrm>
        <a:graphic>
          <a:graphicData uri="http://schemas.openxmlformats.org/drawingml/2006/table">
            <a:tbl>
              <a:tblPr/>
              <a:tblGrid>
                <a:gridCol w="1176337"/>
                <a:gridCol w="1173163"/>
                <a:gridCol w="208280"/>
                <a:gridCol w="1466850"/>
                <a:gridCol w="1447800"/>
                <a:gridCol w="1600200"/>
              </a:tblGrid>
              <a:tr h="8255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dirty="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a:t>
                      </a:r>
                      <a:r>
                        <a:rPr kumimoji="0" lang="en-US" sz="3600" b="1" i="1" u="none" strike="noStrike" cap="none" normalizeH="0" baseline="0" smtClean="0">
                          <a:ln>
                            <a:noFill/>
                          </a:ln>
                          <a:solidFill>
                            <a:schemeClr val="tx1"/>
                          </a:solidFill>
                          <a:effectLst/>
                          <a:latin typeface="Tahoma" charset="0"/>
                          <a:cs typeface="Tahoma"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836305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24" name="Rectangle 48"/>
          <p:cNvSpPr>
            <a:spLocks noGrp="1" noChangeArrowheads="1"/>
          </p:cNvSpPr>
          <p:nvPr>
            <p:ph type="title"/>
          </p:nvPr>
        </p:nvSpPr>
        <p:spPr>
          <a:xfrm>
            <a:off x="685800" y="228600"/>
            <a:ext cx="7793037" cy="1462087"/>
          </a:xfrm>
        </p:spPr>
        <p:txBody>
          <a:bodyPr>
            <a:normAutofit/>
          </a:bodyPr>
          <a:lstStyle/>
          <a:p>
            <a:r>
              <a:rPr lang="en-US" sz="4000" dirty="0" smtClean="0"/>
              <a:t>The complete truth table for our example:</a:t>
            </a:r>
            <a:endParaRPr lang="en-US" sz="4000" dirty="0"/>
          </a:p>
        </p:txBody>
      </p:sp>
      <p:graphicFrame>
        <p:nvGraphicFramePr>
          <p:cNvPr id="75780" name="Group 4"/>
          <p:cNvGraphicFramePr>
            <a:graphicFrameLocks noGrp="1"/>
          </p:cNvGraphicFramePr>
          <p:nvPr>
            <p:ph idx="1"/>
          </p:nvPr>
        </p:nvGraphicFramePr>
        <p:xfrm>
          <a:off x="762000" y="1981200"/>
          <a:ext cx="7779068" cy="4114802"/>
        </p:xfrm>
        <a:graphic>
          <a:graphicData uri="http://schemas.openxmlformats.org/drawingml/2006/table">
            <a:tbl>
              <a:tblPr/>
              <a:tblGrid>
                <a:gridCol w="1296987"/>
                <a:gridCol w="1293813"/>
                <a:gridCol w="208280"/>
                <a:gridCol w="1617663"/>
                <a:gridCol w="1597025"/>
                <a:gridCol w="1765300"/>
              </a:tblGrid>
              <a:tr h="919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a:t>
                      </a:r>
                      <a:r>
                        <a:rPr kumimoji="0" lang="en-US" sz="3600" b="1" i="1" u="none" strike="noStrike" cap="none" normalizeH="0" baseline="0" smtClean="0">
                          <a:ln>
                            <a:noFill/>
                          </a:ln>
                          <a:solidFill>
                            <a:schemeClr val="tx1"/>
                          </a:solidFill>
                          <a:effectLst/>
                          <a:latin typeface="Tahoma" charset="0"/>
                          <a:cs typeface="Tahoma"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1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5038346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38200" y="228600"/>
            <a:ext cx="7793037" cy="1462087"/>
          </a:xfrm>
        </p:spPr>
        <p:txBody>
          <a:bodyPr/>
          <a:lstStyle/>
          <a:p>
            <a:r>
              <a:rPr lang="en-US" dirty="0"/>
              <a:t>The basic truth table for disjunction:</a:t>
            </a:r>
          </a:p>
        </p:txBody>
      </p:sp>
      <p:graphicFrame>
        <p:nvGraphicFramePr>
          <p:cNvPr id="10297" name="Group 57"/>
          <p:cNvGraphicFramePr>
            <a:graphicFrameLocks noGrp="1"/>
          </p:cNvGraphicFramePr>
          <p:nvPr>
            <p:ph idx="1"/>
          </p:nvPr>
        </p:nvGraphicFramePr>
        <p:xfrm>
          <a:off x="1066800" y="1981200"/>
          <a:ext cx="7225030" cy="4002089"/>
        </p:xfrm>
        <a:graphic>
          <a:graphicData uri="http://schemas.openxmlformats.org/drawingml/2006/table">
            <a:tbl>
              <a:tblPr/>
              <a:tblGrid>
                <a:gridCol w="1201737"/>
                <a:gridCol w="1198563"/>
                <a:gridCol w="208280"/>
                <a:gridCol w="1492250"/>
                <a:gridCol w="1447800"/>
                <a:gridCol w="1676400"/>
              </a:tblGrid>
              <a:tr h="8937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q</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3600" b="1" i="1"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a:t>
                      </a:r>
                      <a:r>
                        <a:rPr kumimoji="0" lang="en-US" sz="3600" b="1" i="1" u="none" strike="noStrike" cap="none" normalizeH="0" baseline="0" smtClean="0">
                          <a:ln>
                            <a:noFill/>
                          </a:ln>
                          <a:solidFill>
                            <a:schemeClr val="tx1"/>
                          </a:solidFill>
                          <a:effectLst/>
                          <a:latin typeface="Tahoma" charset="0"/>
                          <a:cs typeface="Tahoma"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600" b="1" i="1" u="none" strike="noStrike" cap="none" normalizeH="0" baseline="0" smtClean="0">
                          <a:ln>
                            <a:noFill/>
                          </a:ln>
                          <a:solidFill>
                            <a:schemeClr val="tx1"/>
                          </a:solidFill>
                          <a:effectLst/>
                          <a:latin typeface="Tahoma" charset="0"/>
                        </a:rPr>
                        <a:t>  q</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62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62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charset="0"/>
                        </a:rPr>
                        <a: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16518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Operators (Both Sets)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838200"/>
            <a:ext cx="692797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33766" y="1828800"/>
            <a:ext cx="1447800" cy="4793620"/>
          </a:xfrm>
          <a:prstGeom prst="rect">
            <a:avLst/>
          </a:prstGeom>
          <a:noFill/>
        </p:spPr>
        <p:txBody>
          <a:bodyPr wrap="square" rtlCol="0">
            <a:spAutoFit/>
          </a:bodyPr>
          <a:lstStyle/>
          <a:p>
            <a:r>
              <a:rPr lang="en-US" b="1" u="sng" dirty="0" smtClean="0"/>
              <a:t>Same as:</a:t>
            </a:r>
          </a:p>
          <a:p>
            <a:r>
              <a:rPr lang="en-US" dirty="0"/>
              <a:t>Hook   </a:t>
            </a:r>
            <a:r>
              <a:rPr lang="en-US" sz="2800" dirty="0" smtClean="0"/>
              <a:t>¬</a:t>
            </a:r>
          </a:p>
          <a:p>
            <a:endParaRPr lang="en-US" sz="1400" dirty="0" smtClean="0"/>
          </a:p>
          <a:p>
            <a:endParaRPr lang="en-US" sz="1400" dirty="0"/>
          </a:p>
          <a:p>
            <a:endParaRPr lang="en-US" sz="1400" dirty="0"/>
          </a:p>
          <a:p>
            <a:r>
              <a:rPr lang="en-US" sz="1400" dirty="0" smtClean="0"/>
              <a:t>Ampersand </a:t>
            </a:r>
            <a:r>
              <a:rPr lang="en-US" dirty="0" smtClean="0"/>
              <a:t>&amp;</a:t>
            </a:r>
            <a:endParaRPr lang="en-US" sz="1400" dirty="0" smtClean="0"/>
          </a:p>
          <a:p>
            <a:endParaRPr lang="en-US" sz="1400" dirty="0"/>
          </a:p>
          <a:p>
            <a:endParaRPr lang="en-US" sz="1400" dirty="0" smtClean="0"/>
          </a:p>
          <a:p>
            <a:endParaRPr lang="en-US" sz="1400" dirty="0"/>
          </a:p>
          <a:p>
            <a:r>
              <a:rPr lang="en-US" sz="1400" dirty="0" smtClean="0"/>
              <a:t>Wedge     </a:t>
            </a:r>
            <a:r>
              <a:rPr lang="en-US" dirty="0" smtClean="0"/>
              <a:t>v</a:t>
            </a:r>
          </a:p>
          <a:p>
            <a:endParaRPr lang="en-US" sz="1050" dirty="0"/>
          </a:p>
          <a:p>
            <a:endParaRPr lang="en-US" sz="1050" dirty="0" smtClean="0"/>
          </a:p>
          <a:p>
            <a:endParaRPr lang="en-US" sz="1050" dirty="0"/>
          </a:p>
          <a:p>
            <a:r>
              <a:rPr lang="en-US" sz="2000" dirty="0"/>
              <a:t>Arrow  </a:t>
            </a:r>
            <a:r>
              <a:rPr lang="en-US" sz="2000" dirty="0" smtClean="0"/>
              <a:t>→</a:t>
            </a:r>
          </a:p>
          <a:p>
            <a:endParaRPr lang="en-US" sz="2000" dirty="0"/>
          </a:p>
          <a:p>
            <a:endParaRPr lang="en-US" sz="2000" dirty="0" smtClean="0"/>
          </a:p>
          <a:p>
            <a:r>
              <a:rPr lang="en-US" sz="2000" dirty="0" smtClean="0"/>
              <a:t>Double </a:t>
            </a:r>
            <a:r>
              <a:rPr lang="en-US" sz="2000" dirty="0"/>
              <a:t>Arrow    </a:t>
            </a:r>
            <a:r>
              <a:rPr lang="en-US" sz="2800" dirty="0"/>
              <a:t>⇔</a:t>
            </a:r>
            <a:endParaRPr lang="en-US" sz="2000" dirty="0"/>
          </a:p>
        </p:txBody>
      </p:sp>
    </p:spTree>
    <p:extLst>
      <p:ext uri="{BB962C8B-B14F-4D97-AF65-F5344CB8AC3E}">
        <p14:creationId xmlns:p14="http://schemas.microsoft.com/office/powerpoint/2010/main" val="2003381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a:t>
            </a:r>
            <a:endParaRPr lang="en-US" sz="6600" dirty="0"/>
          </a:p>
        </p:txBody>
      </p:sp>
      <p:sp>
        <p:nvSpPr>
          <p:cNvPr id="3" name="Content Placeholder 2"/>
          <p:cNvSpPr>
            <a:spLocks noGrp="1"/>
          </p:cNvSpPr>
          <p:nvPr>
            <p:ph idx="1"/>
          </p:nvPr>
        </p:nvSpPr>
        <p:spPr>
          <a:xfrm>
            <a:off x="457200" y="1219200"/>
            <a:ext cx="8229600" cy="5257800"/>
          </a:xfrm>
        </p:spPr>
        <p:txBody>
          <a:bodyPr>
            <a:normAutofit fontScale="85000" lnSpcReduction="20000"/>
          </a:bodyPr>
          <a:lstStyle/>
          <a:p>
            <a:r>
              <a:rPr lang="en-US" dirty="0" smtClean="0"/>
              <a:t>This is called the “tilde”, and it represents a negation. </a:t>
            </a:r>
          </a:p>
          <a:p>
            <a:r>
              <a:rPr lang="en-US" dirty="0" smtClean="0"/>
              <a:t>Negations in logic could be “not”, “it is not the case that.”</a:t>
            </a:r>
          </a:p>
          <a:p>
            <a:r>
              <a:rPr lang="en-US" dirty="0" smtClean="0"/>
              <a:t>If you have a sentence that involves the positive and negative version of some description, use a negation:</a:t>
            </a:r>
          </a:p>
          <a:p>
            <a:r>
              <a:rPr lang="en-US" dirty="0" smtClean="0"/>
              <a:t>“Marina is very healthy, but Tanya is so unhealthy” should involve a ~ on Tanya.</a:t>
            </a:r>
          </a:p>
          <a:p>
            <a:r>
              <a:rPr lang="en-US" dirty="0" smtClean="0"/>
              <a:t>Important fact: the ~ is the only operator symbol that does not take a sentence or a sentence letter on both sides:</a:t>
            </a:r>
          </a:p>
          <a:p>
            <a:pPr marL="457200" lvl="1" indent="0">
              <a:buNone/>
            </a:pPr>
            <a:r>
              <a:rPr lang="en-US" dirty="0" smtClean="0"/>
              <a:t>~B</a:t>
            </a:r>
          </a:p>
          <a:p>
            <a:pPr marL="457200" lvl="1" indent="0">
              <a:buNone/>
            </a:pPr>
            <a:r>
              <a:rPr lang="en-US" dirty="0" smtClean="0"/>
              <a:t>~(A and C)</a:t>
            </a:r>
          </a:p>
          <a:p>
            <a:pPr marL="457200" lvl="1" indent="0">
              <a:buNone/>
            </a:pPr>
            <a:r>
              <a:rPr lang="en-US" dirty="0" smtClean="0"/>
              <a:t>~[P or (if R then ~Q)]</a:t>
            </a:r>
            <a:endParaRPr lang="en-US" dirty="0"/>
          </a:p>
          <a:p>
            <a:endParaRPr lang="en-US" dirty="0"/>
          </a:p>
        </p:txBody>
      </p:sp>
    </p:spTree>
    <p:extLst>
      <p:ext uri="{BB962C8B-B14F-4D97-AF65-F5344CB8AC3E}">
        <p14:creationId xmlns:p14="http://schemas.microsoft.com/office/powerpoint/2010/main" val="4045206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a:t>
            </a:r>
            <a:endParaRPr lang="en-US" dirty="0"/>
          </a:p>
        </p:txBody>
      </p:sp>
      <p:sp>
        <p:nvSpPr>
          <p:cNvPr id="3" name="Content Placeholder 2"/>
          <p:cNvSpPr>
            <a:spLocks noGrp="1"/>
          </p:cNvSpPr>
          <p:nvPr>
            <p:ph idx="1"/>
          </p:nvPr>
        </p:nvSpPr>
        <p:spPr>
          <a:xfrm>
            <a:off x="457200" y="1219200"/>
            <a:ext cx="8229600" cy="5334000"/>
          </a:xfrm>
        </p:spPr>
        <p:txBody>
          <a:bodyPr>
            <a:normAutofit fontScale="77500" lnSpcReduction="20000"/>
          </a:bodyPr>
          <a:lstStyle/>
          <a:p>
            <a:r>
              <a:rPr lang="en-US" dirty="0" smtClean="0"/>
              <a:t>This is called the “dot” and it represents a conjunction. </a:t>
            </a:r>
          </a:p>
          <a:p>
            <a:r>
              <a:rPr lang="en-US" dirty="0" smtClean="0"/>
              <a:t>In English, conjunctions are sentences with “and” or “but” or “at the same time” </a:t>
            </a:r>
          </a:p>
          <a:p>
            <a:r>
              <a:rPr lang="en-US" dirty="0" smtClean="0"/>
              <a:t>(Note that in some other logic books, this may be an ampersand &amp; an upside down karat mark ^ or a *)</a:t>
            </a:r>
          </a:p>
          <a:p>
            <a:r>
              <a:rPr lang="en-US" dirty="0" smtClean="0"/>
              <a:t>Unlike the tilde, • does have to have sentences on each side:</a:t>
            </a:r>
          </a:p>
          <a:p>
            <a:pPr marL="457200" lvl="1" indent="0">
              <a:buNone/>
            </a:pPr>
            <a:r>
              <a:rPr lang="en-US" sz="3300" dirty="0" smtClean="0"/>
              <a:t>	B•C</a:t>
            </a:r>
          </a:p>
          <a:p>
            <a:pPr marL="0" indent="0">
              <a:buNone/>
            </a:pPr>
            <a:r>
              <a:rPr lang="en-US" dirty="0"/>
              <a:t>	</a:t>
            </a:r>
            <a:r>
              <a:rPr lang="en-US" dirty="0" smtClean="0"/>
              <a:t>(A•D) • (M•N)</a:t>
            </a:r>
          </a:p>
          <a:p>
            <a:pPr marL="0" indent="0">
              <a:buNone/>
            </a:pPr>
            <a:r>
              <a:rPr lang="en-US" dirty="0" smtClean="0"/>
              <a:t>You can start combining now. Just be sure to add parentheses and square brackets when you have groups of sentence letters over two:</a:t>
            </a:r>
          </a:p>
          <a:p>
            <a:pPr marL="0" indent="0">
              <a:buNone/>
            </a:pPr>
            <a:r>
              <a:rPr lang="en-US" dirty="0" smtClean="0"/>
              <a:t>	P • ~(R • Q)</a:t>
            </a:r>
          </a:p>
          <a:p>
            <a:pPr marL="0" indent="0">
              <a:buNone/>
            </a:pPr>
            <a:r>
              <a:rPr lang="en-US" dirty="0" smtClean="0"/>
              <a:t>	(M•N)• ~O</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5243830"/>
            <a:ext cx="2343150" cy="1614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2475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dirty="0" smtClean="0"/>
              <a:t>v</a:t>
            </a:r>
            <a:endParaRPr lang="en-US" dirty="0"/>
          </a:p>
        </p:txBody>
      </p:sp>
      <p:sp>
        <p:nvSpPr>
          <p:cNvPr id="3" name="Content Placeholder 2"/>
          <p:cNvSpPr>
            <a:spLocks noGrp="1"/>
          </p:cNvSpPr>
          <p:nvPr>
            <p:ph idx="1"/>
          </p:nvPr>
        </p:nvSpPr>
        <p:spPr>
          <a:xfrm>
            <a:off x="457200" y="990600"/>
            <a:ext cx="8229600" cy="5257800"/>
          </a:xfrm>
        </p:spPr>
        <p:txBody>
          <a:bodyPr>
            <a:normAutofit fontScale="77500" lnSpcReduction="20000"/>
          </a:bodyPr>
          <a:lstStyle/>
          <a:p>
            <a:r>
              <a:rPr lang="en-US" dirty="0" smtClean="0"/>
              <a:t>This is called the wedge, and it represents a disjunction.</a:t>
            </a:r>
          </a:p>
          <a:p>
            <a:r>
              <a:rPr lang="en-US" dirty="0" smtClean="0"/>
              <a:t>Disjunctions stand for “or” or “either or” in logic.</a:t>
            </a:r>
          </a:p>
          <a:p>
            <a:r>
              <a:rPr lang="en-US" dirty="0" smtClean="0"/>
              <a:t>Must have sentences on both sides.</a:t>
            </a:r>
          </a:p>
          <a:p>
            <a:r>
              <a:rPr lang="en-US" dirty="0" smtClean="0"/>
              <a:t>For our class we will use </a:t>
            </a:r>
            <a:r>
              <a:rPr lang="en-US" i="1" dirty="0" smtClean="0"/>
              <a:t>inclusive or</a:t>
            </a:r>
            <a:r>
              <a:rPr lang="en-US" dirty="0" smtClean="0"/>
              <a:t>, which means one side, the other side, or both sides of the sentence could be true.</a:t>
            </a:r>
          </a:p>
          <a:p>
            <a:r>
              <a:rPr lang="en-US" dirty="0" smtClean="0"/>
              <a:t>When combined with the tilde, “neither nor”.</a:t>
            </a:r>
          </a:p>
          <a:p>
            <a:r>
              <a:rPr lang="en-US" dirty="0" smtClean="0"/>
              <a:t>G v H</a:t>
            </a:r>
          </a:p>
          <a:p>
            <a:r>
              <a:rPr lang="en-US" dirty="0" smtClean="0"/>
              <a:t>S v (T • U)</a:t>
            </a:r>
          </a:p>
          <a:p>
            <a:r>
              <a:rPr lang="en-US" dirty="0" smtClean="0"/>
              <a:t>(~P•A) v (Q •~B)</a:t>
            </a:r>
          </a:p>
          <a:p>
            <a:r>
              <a:rPr lang="en-US" dirty="0" smtClean="0"/>
              <a:t>Important fact: the v is the way to symbolize an “unless”:</a:t>
            </a:r>
          </a:p>
          <a:p>
            <a:r>
              <a:rPr lang="en-US" dirty="0" smtClean="0"/>
              <a:t>“</a:t>
            </a:r>
            <a:r>
              <a:rPr lang="en-US" dirty="0" err="1" smtClean="0"/>
              <a:t>Pharrell</a:t>
            </a:r>
            <a:r>
              <a:rPr lang="en-US" dirty="0" smtClean="0"/>
              <a:t> does a video in the studio on Tuesday unless Future does a video in the studio on Tuesday.”</a:t>
            </a:r>
          </a:p>
          <a:p>
            <a:pPr marL="457200" lvl="1" indent="0">
              <a:buNone/>
            </a:pPr>
            <a:r>
              <a:rPr lang="en-US" sz="3600" b="1" dirty="0" smtClean="0"/>
              <a:t>P v F</a:t>
            </a:r>
            <a:endParaRPr lang="en-US" sz="3600" b="1" dirty="0"/>
          </a:p>
        </p:txBody>
      </p:sp>
    </p:spTree>
    <p:extLst>
      <p:ext uri="{BB962C8B-B14F-4D97-AF65-F5344CB8AC3E}">
        <p14:creationId xmlns:p14="http://schemas.microsoft.com/office/powerpoint/2010/main" val="29557126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4037</Words>
  <Application>Microsoft Office PowerPoint</Application>
  <PresentationFormat>On-screen Show (4:3)</PresentationFormat>
  <Paragraphs>544</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Symbolic Logic (Sentential)</vt:lpstr>
      <vt:lpstr>Sentence Letters</vt:lpstr>
      <vt:lpstr>You might notice in ForAllX…</vt:lpstr>
      <vt:lpstr>In addition to sentence letters,</vt:lpstr>
      <vt:lpstr>You might also notice in ForAllX…</vt:lpstr>
      <vt:lpstr>Operators (Both Sets)</vt:lpstr>
      <vt:lpstr>~</vt:lpstr>
      <vt:lpstr>•</vt:lpstr>
      <vt:lpstr>v</vt:lpstr>
      <vt:lpstr>⊃</vt:lpstr>
      <vt:lpstr>≡</vt:lpstr>
      <vt:lpstr>Conditions</vt:lpstr>
      <vt:lpstr>Necessary Conditions</vt:lpstr>
      <vt:lpstr>Sufficient Conditions</vt:lpstr>
      <vt:lpstr>Examples for if vs. only if</vt:lpstr>
      <vt:lpstr>Which of the following are not well-formed formulas (WFF's)? For the statements below that are not WFFs, point out where the problem is. For statements that are WFFs, what is the “main connective”?</vt:lpstr>
      <vt:lpstr>Translate the following statements into symbolic form using capital letters to represent affirmative English statements. Be sure to use well-formed formulas. </vt:lpstr>
      <vt:lpstr>Why should logic focus on propositions?</vt:lpstr>
      <vt:lpstr>A funny example about Robin Thicke</vt:lpstr>
      <vt:lpstr>Propositions in Arguments</vt:lpstr>
      <vt:lpstr>The Premises of the Argument</vt:lpstr>
      <vt:lpstr>Complex Information in the Premises</vt:lpstr>
      <vt:lpstr>Simple and Compound Statements</vt:lpstr>
      <vt:lpstr>Symbolizing Compound Statements</vt:lpstr>
      <vt:lpstr>Therefore…</vt:lpstr>
      <vt:lpstr>Symbolic Logic is   the Language of Modern Logic</vt:lpstr>
      <vt:lpstr>Logical Connectives</vt:lpstr>
      <vt:lpstr>Conjunction</vt:lpstr>
      <vt:lpstr>Truth Values</vt:lpstr>
      <vt:lpstr>Truth Values of Conjunction</vt:lpstr>
      <vt:lpstr>Truth Table of Conjunction •</vt:lpstr>
      <vt:lpstr>Abbreviation of Statements</vt:lpstr>
      <vt:lpstr>PowerPoint Presentation</vt:lpstr>
      <vt:lpstr>Negation</vt:lpstr>
      <vt:lpstr>Truth Table for Negation</vt:lpstr>
      <vt:lpstr>Disjunction</vt:lpstr>
      <vt:lpstr>Disjunction Truth Table</vt:lpstr>
      <vt:lpstr>Disjunction</vt:lpstr>
      <vt:lpstr>Punctuation</vt:lpstr>
      <vt:lpstr>Punctuation</vt:lpstr>
      <vt:lpstr>Punctuation</vt:lpstr>
      <vt:lpstr>Example</vt:lpstr>
      <vt:lpstr>PowerPoint Presentation</vt:lpstr>
      <vt:lpstr>Note:</vt:lpstr>
      <vt:lpstr>~  •  v ⊃  ≡</vt:lpstr>
      <vt:lpstr>~[(A ⊃ N) • (S ⊃ C)]</vt:lpstr>
      <vt:lpstr>Types of sentences part 1:</vt:lpstr>
      <vt:lpstr>Types of sentences part 2:</vt:lpstr>
      <vt:lpstr>Sample translations:</vt:lpstr>
      <vt:lpstr>~  •  v ⊃  ≡ Truth Functions (how the operators are true or false)</vt:lpstr>
      <vt:lpstr>Constructing a Truth Table</vt:lpstr>
      <vt:lpstr>What are the values of the column for the “dot”?</vt:lpstr>
      <vt:lpstr>The complete table for our example:</vt:lpstr>
      <vt:lpstr>The basic truth table for conjunction:</vt:lpstr>
      <vt:lpstr>  What are the values in the column for the  “v”?</vt:lpstr>
      <vt:lpstr>The complete truth table for our example:</vt:lpstr>
      <vt:lpstr>The basic truth table for disjunction:</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Christine A James</dc:creator>
  <cp:lastModifiedBy>Christine A James</cp:lastModifiedBy>
  <cp:revision>18</cp:revision>
  <dcterms:created xsi:type="dcterms:W3CDTF">2014-02-26T20:53:54Z</dcterms:created>
  <dcterms:modified xsi:type="dcterms:W3CDTF">2015-02-23T16:59:35Z</dcterms:modified>
</cp:coreProperties>
</file>